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7004050" cy="9290050"/>
  <p:defaultTextStyle>
    <a:defPPr>
      <a:defRPr lang="en-US"/>
    </a:defPPr>
    <a:lvl1pPr marL="0" algn="l" defTabSz="2820325" rtl="0" eaLnBrk="1" latinLnBrk="0" hangingPunct="1">
      <a:defRPr sz="5600" kern="1200">
        <a:solidFill>
          <a:schemeClr val="tx1"/>
        </a:solidFill>
        <a:latin typeface="+mn-lt"/>
        <a:ea typeface="+mn-ea"/>
        <a:cs typeface="+mn-cs"/>
      </a:defRPr>
    </a:lvl1pPr>
    <a:lvl2pPr marL="1410164" algn="l" defTabSz="2820325" rtl="0" eaLnBrk="1" latinLnBrk="0" hangingPunct="1">
      <a:defRPr sz="5600" kern="1200">
        <a:solidFill>
          <a:schemeClr val="tx1"/>
        </a:solidFill>
        <a:latin typeface="+mn-lt"/>
        <a:ea typeface="+mn-ea"/>
        <a:cs typeface="+mn-cs"/>
      </a:defRPr>
    </a:lvl2pPr>
    <a:lvl3pPr marL="2820325" algn="l" defTabSz="2820325" rtl="0" eaLnBrk="1" latinLnBrk="0" hangingPunct="1">
      <a:defRPr sz="5600" kern="1200">
        <a:solidFill>
          <a:schemeClr val="tx1"/>
        </a:solidFill>
        <a:latin typeface="+mn-lt"/>
        <a:ea typeface="+mn-ea"/>
        <a:cs typeface="+mn-cs"/>
      </a:defRPr>
    </a:lvl3pPr>
    <a:lvl4pPr marL="4230491" algn="l" defTabSz="2820325" rtl="0" eaLnBrk="1" latinLnBrk="0" hangingPunct="1">
      <a:defRPr sz="5600" kern="1200">
        <a:solidFill>
          <a:schemeClr val="tx1"/>
        </a:solidFill>
        <a:latin typeface="+mn-lt"/>
        <a:ea typeface="+mn-ea"/>
        <a:cs typeface="+mn-cs"/>
      </a:defRPr>
    </a:lvl4pPr>
    <a:lvl5pPr marL="5640652" algn="l" defTabSz="2820325" rtl="0" eaLnBrk="1" latinLnBrk="0" hangingPunct="1">
      <a:defRPr sz="5600" kern="1200">
        <a:solidFill>
          <a:schemeClr val="tx1"/>
        </a:solidFill>
        <a:latin typeface="+mn-lt"/>
        <a:ea typeface="+mn-ea"/>
        <a:cs typeface="+mn-cs"/>
      </a:defRPr>
    </a:lvl5pPr>
    <a:lvl6pPr marL="7050815" algn="l" defTabSz="2820325" rtl="0" eaLnBrk="1" latinLnBrk="0" hangingPunct="1">
      <a:defRPr sz="5600" kern="1200">
        <a:solidFill>
          <a:schemeClr val="tx1"/>
        </a:solidFill>
        <a:latin typeface="+mn-lt"/>
        <a:ea typeface="+mn-ea"/>
        <a:cs typeface="+mn-cs"/>
      </a:defRPr>
    </a:lvl6pPr>
    <a:lvl7pPr marL="8460976" algn="l" defTabSz="2820325" rtl="0" eaLnBrk="1" latinLnBrk="0" hangingPunct="1">
      <a:defRPr sz="5600" kern="1200">
        <a:solidFill>
          <a:schemeClr val="tx1"/>
        </a:solidFill>
        <a:latin typeface="+mn-lt"/>
        <a:ea typeface="+mn-ea"/>
        <a:cs typeface="+mn-cs"/>
      </a:defRPr>
    </a:lvl7pPr>
    <a:lvl8pPr marL="9871140" algn="l" defTabSz="2820325" rtl="0" eaLnBrk="1" latinLnBrk="0" hangingPunct="1">
      <a:defRPr sz="5600" kern="1200">
        <a:solidFill>
          <a:schemeClr val="tx1"/>
        </a:solidFill>
        <a:latin typeface="+mn-lt"/>
        <a:ea typeface="+mn-ea"/>
        <a:cs typeface="+mn-cs"/>
      </a:defRPr>
    </a:lvl8pPr>
    <a:lvl9pPr marL="11281306" algn="l" defTabSz="2820325"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60" autoAdjust="0"/>
    <p:restoredTop sz="94676" autoAdjust="0"/>
  </p:normalViewPr>
  <p:slideViewPr>
    <p:cSldViewPr>
      <p:cViewPr varScale="1">
        <p:scale>
          <a:sx n="38" d="100"/>
          <a:sy n="38" d="100"/>
        </p:scale>
        <p:origin x="312" y="248"/>
      </p:cViewPr>
      <p:guideLst>
        <p:guide orient="horz" pos="6912"/>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43400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6" name="Rectangle 15"/>
          <p:cNvSpPr/>
          <p:nvPr userDrawn="1"/>
        </p:nvSpPr>
        <p:spPr>
          <a:xfrm>
            <a:off x="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7" name="Rectangle 16"/>
          <p:cNvSpPr/>
          <p:nvPr userDrawn="1"/>
        </p:nvSpPr>
        <p:spPr>
          <a:xfrm>
            <a:off x="0" y="0"/>
            <a:ext cx="43891200" cy="2743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8" name="Rectangle 17"/>
          <p:cNvSpPr/>
          <p:nvPr userDrawn="1"/>
        </p:nvSpPr>
        <p:spPr>
          <a:xfrm>
            <a:off x="0" y="19202400"/>
            <a:ext cx="43891200" cy="2743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1" name="Instructions"/>
          <p:cNvSpPr/>
          <p:nvPr userDrawn="1"/>
        </p:nvSpPr>
        <p:spPr>
          <a:xfrm>
            <a:off x="-7498080" y="0"/>
            <a:ext cx="694944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6893" tIns="146893" rIns="146893" bIns="146893"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rgbClr val="7F7F7F"/>
                </a:solidFill>
                <a:latin typeface="Calibri" pitchFamily="34" charset="0"/>
                <a:cs typeface="Calibri" panose="020F0502020204030204" pitchFamily="34" charset="0"/>
              </a:rPr>
              <a:t>Poster Print Size:</a:t>
            </a:r>
            <a:endParaRPr sz="5400" dirty="0">
              <a:solidFill>
                <a:srgbClr val="7F7F7F"/>
              </a:solidFill>
              <a:latin typeface="Calibri" pitchFamily="34" charset="0"/>
              <a:cs typeface="Calibri" panose="020F0502020204030204" pitchFamily="34" charset="0"/>
            </a:endParaRPr>
          </a:p>
          <a:p>
            <a:pPr lvl="0">
              <a:spcBef>
                <a:spcPts val="0"/>
              </a:spcBef>
              <a:spcAft>
                <a:spcPts val="1544"/>
              </a:spcAft>
            </a:pPr>
            <a:r>
              <a:rPr lang="en-US" sz="3200" dirty="0">
                <a:solidFill>
                  <a:srgbClr val="7F7F7F"/>
                </a:solidFill>
                <a:latin typeface="+mn-lt"/>
                <a:cs typeface="Calibri" panose="020F0502020204030204" pitchFamily="34" charset="0"/>
              </a:rPr>
              <a:t>This poster template is 24” high by 48” wide .</a:t>
            </a:r>
            <a:r>
              <a:rPr lang="en-US" sz="3200" baseline="0" dirty="0">
                <a:solidFill>
                  <a:srgbClr val="7F7F7F"/>
                </a:solidFill>
                <a:latin typeface="+mn-lt"/>
                <a:cs typeface="Calibri" panose="020F0502020204030204" pitchFamily="34" charset="0"/>
              </a:rPr>
              <a:t> </a:t>
            </a:r>
            <a:r>
              <a:rPr lang="en-US" sz="3200" dirty="0">
                <a:solidFill>
                  <a:srgbClr val="7F7F7F"/>
                </a:solidFill>
                <a:latin typeface="+mn-lt"/>
                <a:cs typeface="Calibri" panose="020F0502020204030204" pitchFamily="34" charset="0"/>
              </a:rPr>
              <a:t>It can be used to print any poster with a 1:2 aspect ratio including 30x60, 36x72, 42x84, and 48x96. </a:t>
            </a:r>
          </a:p>
          <a:p>
            <a:pPr lvl="0">
              <a:spcBef>
                <a:spcPts val="0"/>
              </a:spcBef>
              <a:spcAft>
                <a:spcPts val="1544"/>
              </a:spcAft>
            </a:pPr>
            <a:r>
              <a:rPr lang="en-US" sz="5400" dirty="0">
                <a:solidFill>
                  <a:srgbClr val="7F7F7F"/>
                </a:solidFill>
                <a:latin typeface="+mn-lt"/>
                <a:cs typeface="Calibri" panose="020F0502020204030204" pitchFamily="34" charset="0"/>
              </a:rPr>
              <a:t>Placeholders</a:t>
            </a:r>
            <a:r>
              <a:rPr sz="5400" dirty="0">
                <a:solidFill>
                  <a:srgbClr val="7F7F7F"/>
                </a:solidFill>
                <a:latin typeface="+mn-lt"/>
                <a:cs typeface="Calibri" panose="020F0502020204030204" pitchFamily="34" charset="0"/>
              </a:rPr>
              <a:t>:</a:t>
            </a:r>
          </a:p>
          <a:p>
            <a:pPr lvl="0">
              <a:spcBef>
                <a:spcPts val="0"/>
              </a:spcBef>
              <a:spcAft>
                <a:spcPts val="1544"/>
              </a:spcAft>
            </a:pPr>
            <a:r>
              <a:rPr sz="3200" dirty="0">
                <a:solidFill>
                  <a:srgbClr val="7F7F7F"/>
                </a:solidFill>
                <a:latin typeface="Calibri" pitchFamily="34" charset="0"/>
                <a:cs typeface="Calibri" panose="020F0502020204030204" pitchFamily="34" charset="0"/>
              </a:rPr>
              <a:t>The </a:t>
            </a:r>
            <a:r>
              <a:rPr lang="en-US" sz="3200" dirty="0">
                <a:solidFill>
                  <a:srgbClr val="7F7F7F"/>
                </a:solidFill>
                <a:latin typeface="Calibri" pitchFamily="34" charset="0"/>
                <a:cs typeface="Calibri" panose="020F0502020204030204" pitchFamily="34" charset="0"/>
              </a:rPr>
              <a:t>various elements included</a:t>
            </a:r>
            <a:r>
              <a:rPr sz="3200" dirty="0">
                <a:solidFill>
                  <a:srgbClr val="7F7F7F"/>
                </a:solidFill>
                <a:latin typeface="Calibri" pitchFamily="34" charset="0"/>
                <a:cs typeface="Calibri" panose="020F0502020204030204" pitchFamily="34" charset="0"/>
              </a:rPr>
              <a:t> in this </a:t>
            </a:r>
            <a:r>
              <a:rPr lang="en-US" sz="3200" dirty="0">
                <a:solidFill>
                  <a:srgbClr val="7F7F7F"/>
                </a:solidFill>
                <a:latin typeface="Calibri" pitchFamily="34" charset="0"/>
                <a:cs typeface="Calibri" panose="020F0502020204030204" pitchFamily="34" charset="0"/>
              </a:rPr>
              <a:t>poster are ones</a:t>
            </a:r>
            <a:r>
              <a:rPr lang="en-US" sz="3200" baseline="0" dirty="0">
                <a:solidFill>
                  <a:srgbClr val="7F7F7F"/>
                </a:solidFill>
                <a:latin typeface="Calibri" pitchFamily="34" charset="0"/>
                <a:cs typeface="Calibri" panose="020F0502020204030204" pitchFamily="34" charset="0"/>
              </a:rPr>
              <a:t> we often see in medical, research, and scientific posters.</a:t>
            </a:r>
            <a:r>
              <a:rPr sz="3200" dirty="0">
                <a:solidFill>
                  <a:srgbClr val="7F7F7F"/>
                </a:solidFill>
                <a:latin typeface="Calibri" pitchFamily="34" charset="0"/>
                <a:cs typeface="Calibri" panose="020F0502020204030204" pitchFamily="34" charset="0"/>
              </a:rPr>
              <a:t> </a:t>
            </a:r>
            <a:r>
              <a:rPr lang="en-US" sz="3200" dirty="0">
                <a:solidFill>
                  <a:srgbClr val="7F7F7F"/>
                </a:solidFill>
                <a:latin typeface="Calibri" pitchFamily="34" charset="0"/>
                <a:cs typeface="Calibri" panose="020F0502020204030204" pitchFamily="34" charset="0"/>
              </a:rPr>
              <a:t>Feel</a:t>
            </a:r>
            <a:r>
              <a:rPr lang="en-US" sz="32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544"/>
              </a:spcAft>
            </a:pPr>
            <a:r>
              <a:rPr lang="en-US" sz="5400" dirty="0">
                <a:solidFill>
                  <a:srgbClr val="7F7F7F"/>
                </a:solidFill>
                <a:latin typeface="Calibri" pitchFamily="34" charset="0"/>
                <a:cs typeface="Calibri" panose="020F0502020204030204" pitchFamily="34" charset="0"/>
              </a:rPr>
              <a:t>Image</a:t>
            </a:r>
            <a:r>
              <a:rPr lang="en-US" sz="5400" baseline="0" dirty="0">
                <a:solidFill>
                  <a:srgbClr val="7F7F7F"/>
                </a:solidFill>
                <a:latin typeface="Calibri" pitchFamily="34" charset="0"/>
                <a:cs typeface="Calibri" panose="020F0502020204030204" pitchFamily="34" charset="0"/>
              </a:rPr>
              <a:t> Quality</a:t>
            </a:r>
            <a:r>
              <a:rPr lang="en-US" sz="5400" dirty="0">
                <a:solidFill>
                  <a:srgbClr val="7F7F7F"/>
                </a:solidFill>
                <a:latin typeface="Calibri" pitchFamily="34" charset="0"/>
                <a:cs typeface="Calibri" panose="020F0502020204030204" pitchFamily="34" charset="0"/>
              </a:rPr>
              <a:t>:</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You can place digital photos or logo art in your poster file by selecting the </a:t>
            </a:r>
            <a:r>
              <a:rPr lang="en-US" sz="3200" b="1" dirty="0">
                <a:solidFill>
                  <a:srgbClr val="7F7F7F"/>
                </a:solidFill>
                <a:latin typeface="Calibri" pitchFamily="34" charset="0"/>
                <a:cs typeface="Calibri" panose="020F0502020204030204" pitchFamily="34" charset="0"/>
              </a:rPr>
              <a:t>Insert, Picture</a:t>
            </a:r>
            <a:r>
              <a:rPr lang="en-US" sz="3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200" b="1" dirty="0">
                <a:solidFill>
                  <a:srgbClr val="7F7F7F"/>
                </a:solidFill>
                <a:latin typeface="Calibri" pitchFamily="34" charset="0"/>
                <a:cs typeface="Calibri" panose="020F0502020204030204" pitchFamily="34" charset="0"/>
              </a:rPr>
              <a:t>150-200 pixels per inch in their final printed size</a:t>
            </a:r>
            <a:r>
              <a:rPr lang="en-US" sz="3200" dirty="0">
                <a:solidFill>
                  <a:srgbClr val="7F7F7F"/>
                </a:solidFill>
                <a:latin typeface="Calibri" pitchFamily="34" charset="0"/>
                <a:cs typeface="Calibri" panose="020F0502020204030204" pitchFamily="34" charset="0"/>
              </a:rPr>
              <a:t>. For instance, a 1600 x 1200 pixel</a:t>
            </a:r>
            <a:r>
              <a:rPr lang="en-US" sz="3200" baseline="0" dirty="0">
                <a:solidFill>
                  <a:srgbClr val="7F7F7F"/>
                </a:solidFill>
                <a:latin typeface="Calibri" pitchFamily="34" charset="0"/>
                <a:cs typeface="Calibri" panose="020F0502020204030204" pitchFamily="34" charset="0"/>
              </a:rPr>
              <a:t> photo will usually look fine up to </a:t>
            </a:r>
            <a:r>
              <a:rPr lang="en-US" sz="3200" dirty="0">
                <a:solidFill>
                  <a:srgbClr val="7F7F7F"/>
                </a:solidFill>
                <a:latin typeface="Calibri" pitchFamily="34" charset="0"/>
                <a:cs typeface="Calibri" panose="020F0502020204030204" pitchFamily="34" charset="0"/>
              </a:rPr>
              <a:t>8“-10” wide on your printed poster.</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544"/>
              </a:spcAft>
            </a:pPr>
            <a:br>
              <a:rPr lang="en-US" sz="2800" dirty="0">
                <a:solidFill>
                  <a:srgbClr val="7F7F7F"/>
                </a:solidFill>
                <a:latin typeface="Calibri" pitchFamily="34" charset="0"/>
                <a:cs typeface="Calibri" panose="020F0502020204030204" pitchFamily="34" charset="0"/>
              </a:rPr>
            </a:br>
            <a:r>
              <a:rPr lang="en-US" sz="28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439840" y="0"/>
            <a:ext cx="6949440" cy="219456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Change</a:t>
              </a:r>
              <a:r>
                <a:rPr lang="en-US" sz="5400" baseline="0" dirty="0">
                  <a:solidFill>
                    <a:schemeClr val="bg1">
                      <a:lumMod val="50000"/>
                    </a:schemeClr>
                  </a:solidFill>
                  <a:latin typeface="Calibri" pitchFamily="34" charset="0"/>
                  <a:cs typeface="Calibri" panose="020F0502020204030204" pitchFamily="34" charset="0"/>
                </a:rPr>
                <a:t> Color Theme</a:t>
              </a:r>
              <a:r>
                <a:rPr lang="en-US" sz="5400" dirty="0">
                  <a:solidFill>
                    <a:schemeClr val="bg1">
                      <a:lumMod val="50000"/>
                    </a:schemeClr>
                  </a:solidFill>
                  <a:latin typeface="Calibri" pitchFamily="34" charset="0"/>
                  <a:cs typeface="Calibri" panose="020F0502020204030204" pitchFamily="34" charset="0"/>
                </a:rPr>
                <a:t>:</a:t>
              </a:r>
              <a:endParaRPr sz="540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To change the color theme, select the </a:t>
              </a:r>
              <a:r>
                <a:rPr lang="en-US" sz="3200" b="1" baseline="0" dirty="0">
                  <a:solidFill>
                    <a:schemeClr val="bg1">
                      <a:lumMod val="50000"/>
                    </a:schemeClr>
                  </a:solidFill>
                  <a:latin typeface="Calibri" pitchFamily="34" charset="0"/>
                  <a:cs typeface="Calibri" panose="020F0502020204030204" pitchFamily="34" charset="0"/>
                </a:rPr>
                <a:t>Design</a:t>
              </a:r>
              <a:r>
                <a:rPr lang="en-US" sz="3200" baseline="0" dirty="0">
                  <a:solidFill>
                    <a:schemeClr val="bg1">
                      <a:lumMod val="50000"/>
                    </a:schemeClr>
                  </a:solidFill>
                  <a:latin typeface="Calibri" pitchFamily="34" charset="0"/>
                  <a:cs typeface="Calibri" panose="020F0502020204030204" pitchFamily="34" charset="0"/>
                </a:rPr>
                <a:t> tab, then select the </a:t>
              </a:r>
              <a:r>
                <a:rPr lang="en-US" sz="3200" b="1" baseline="0" dirty="0">
                  <a:solidFill>
                    <a:schemeClr val="bg1">
                      <a:lumMod val="50000"/>
                    </a:schemeClr>
                  </a:solidFill>
                  <a:latin typeface="Calibri" pitchFamily="34" charset="0"/>
                  <a:cs typeface="Calibri" panose="020F0502020204030204" pitchFamily="34" charset="0"/>
                </a:rPr>
                <a:t>Colors</a:t>
              </a:r>
              <a:r>
                <a:rPr lang="en-US" sz="32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Once your poster file is ready, visit</a:t>
              </a:r>
              <a:r>
                <a:rPr lang="en-US" sz="3200" baseline="0" dirty="0">
                  <a:solidFill>
                    <a:schemeClr val="bg1">
                      <a:lumMod val="50000"/>
                    </a:schemeClr>
                  </a:solidFill>
                  <a:latin typeface="Calibri" pitchFamily="34" charset="0"/>
                  <a:cs typeface="Calibri" panose="020F0502020204030204" pitchFamily="34" charset="0"/>
                </a:rPr>
                <a:t> </a:t>
              </a:r>
              <a:r>
                <a:rPr lang="en-US" sz="3200" b="1" baseline="0" dirty="0">
                  <a:solidFill>
                    <a:schemeClr val="bg1">
                      <a:lumMod val="50000"/>
                    </a:schemeClr>
                  </a:solidFill>
                  <a:latin typeface="Calibri" pitchFamily="34" charset="0"/>
                  <a:cs typeface="Calibri" panose="020F0502020204030204" pitchFamily="34" charset="0"/>
                </a:rPr>
                <a:t>www.genigraphics.com</a:t>
              </a:r>
              <a:r>
                <a:rPr lang="en-US" sz="32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2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200" baseline="0" dirty="0">
                  <a:solidFill>
                    <a:schemeClr val="bg1">
                      <a:lumMod val="50000"/>
                    </a:schemeClr>
                  </a:solidFill>
                  <a:latin typeface="Calibri" pitchFamily="34" charset="0"/>
                  <a:cs typeface="Calibri" panose="020F0502020204030204" pitchFamily="34" charset="0"/>
                </a:rPr>
                <a:t>US and Canada:  1-800-790-4001</a:t>
              </a:r>
              <a:br>
                <a:rPr lang="en-US" sz="3200" baseline="0" dirty="0">
                  <a:solidFill>
                    <a:schemeClr val="bg1">
                      <a:lumMod val="50000"/>
                    </a:schemeClr>
                  </a:solidFill>
                  <a:latin typeface="Calibri" pitchFamily="34" charset="0"/>
                  <a:cs typeface="Calibri" panose="020F0502020204030204" pitchFamily="34" charset="0"/>
                </a:rPr>
              </a:br>
              <a:r>
                <a:rPr lang="en-US" sz="32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800" dirty="0">
                  <a:solidFill>
                    <a:schemeClr val="bg1">
                      <a:lumMod val="50000"/>
                    </a:schemeClr>
                  </a:solidFill>
                  <a:latin typeface="Calibri" pitchFamily="34" charset="0"/>
                  <a:cs typeface="Calibri" panose="020F0502020204030204" pitchFamily="34" charset="0"/>
                </a:rPr>
              </a:br>
              <a:r>
                <a:rPr lang="en-US" sz="28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1078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81000" y="21683472"/>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3/13/24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282033" tIns="141018" rIns="282033" bIns="141018" rtlCol="0" anchor="ctr">
            <a:normAutofit/>
          </a:bodyPr>
          <a:lstStyle/>
          <a:p>
            <a:r>
              <a:rPr lang="en-US" dirty="0"/>
              <a:t>Click to edit Master title style</a:t>
            </a:r>
          </a:p>
        </p:txBody>
      </p:sp>
      <p:sp>
        <p:nvSpPr>
          <p:cNvPr id="3" name="Text Placeholder 2"/>
          <p:cNvSpPr>
            <a:spLocks noGrp="1"/>
          </p:cNvSpPr>
          <p:nvPr>
            <p:ph type="body" idx="1"/>
          </p:nvPr>
        </p:nvSpPr>
        <p:spPr>
          <a:xfrm>
            <a:off x="2194560" y="5120644"/>
            <a:ext cx="39502080" cy="14483082"/>
          </a:xfrm>
          <a:prstGeom prst="rect">
            <a:avLst/>
          </a:prstGeom>
        </p:spPr>
        <p:txBody>
          <a:bodyPr vert="horz" lIns="282033" tIns="141018" rIns="282033" bIns="1410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20340322"/>
            <a:ext cx="10241280" cy="1168400"/>
          </a:xfrm>
          <a:prstGeom prst="rect">
            <a:avLst/>
          </a:prstGeom>
        </p:spPr>
        <p:txBody>
          <a:bodyPr vert="horz" lIns="282033" tIns="141018" rIns="282033" bIns="141018" rtlCol="0" anchor="ctr"/>
          <a:lstStyle>
            <a:lvl1pPr algn="l">
              <a:defRPr sz="3900">
                <a:solidFill>
                  <a:schemeClr val="tx1">
                    <a:tint val="75000"/>
                  </a:schemeClr>
                </a:solidFill>
              </a:defRPr>
            </a:lvl1pPr>
          </a:lstStyle>
          <a:p>
            <a:fld id="{985D6BDF-9D0E-4E2B-85B8-D8F4790360C9}" type="datetimeFigureOut">
              <a:rPr lang="en-US" smtClean="0"/>
              <a:t>3/13/24</a:t>
            </a:fld>
            <a:endParaRPr lang="en-US" dirty="0"/>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282033" tIns="141018" rIns="282033" bIns="141018" rtlCol="0" anchor="ctr"/>
          <a:lstStyle>
            <a:lvl1pPr algn="ctr">
              <a:defRPr sz="3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282033" tIns="141018" rIns="282033" bIns="141018" rtlCol="0" anchor="ctr"/>
          <a:lstStyle>
            <a:lvl1pPr algn="r">
              <a:defRPr sz="39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2820325" rtl="0" eaLnBrk="1" latinLnBrk="0" hangingPunct="1">
        <a:spcBef>
          <a:spcPct val="0"/>
        </a:spcBef>
        <a:buNone/>
        <a:defRPr sz="5100" kern="1200">
          <a:solidFill>
            <a:schemeClr val="tx1"/>
          </a:solidFill>
          <a:latin typeface="+mj-lt"/>
          <a:ea typeface="+mj-ea"/>
          <a:cs typeface="+mj-cs"/>
        </a:defRPr>
      </a:lvl1pPr>
    </p:titleStyle>
    <p:bodyStyle>
      <a:lvl1pPr marL="293784"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1pPr>
      <a:lvl2pPr marL="587566"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881353"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3pPr>
      <a:lvl4pPr marL="1175135"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1468921"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7755896"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6pPr>
      <a:lvl7pPr marL="9166059"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7pPr>
      <a:lvl8pPr marL="10576223"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8pPr>
      <a:lvl9pPr marL="11986384"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9pPr>
    </p:bodyStyle>
    <p:otherStyle>
      <a:defPPr>
        <a:defRPr lang="en-US"/>
      </a:defPPr>
      <a:lvl1pPr marL="0" algn="l" defTabSz="2820325" rtl="0" eaLnBrk="1" latinLnBrk="0" hangingPunct="1">
        <a:defRPr sz="5600" kern="1200">
          <a:solidFill>
            <a:schemeClr val="tx1"/>
          </a:solidFill>
          <a:latin typeface="+mn-lt"/>
          <a:ea typeface="+mn-ea"/>
          <a:cs typeface="+mn-cs"/>
        </a:defRPr>
      </a:lvl1pPr>
      <a:lvl2pPr marL="1410164" algn="l" defTabSz="2820325" rtl="0" eaLnBrk="1" latinLnBrk="0" hangingPunct="1">
        <a:defRPr sz="5600" kern="1200">
          <a:solidFill>
            <a:schemeClr val="tx1"/>
          </a:solidFill>
          <a:latin typeface="+mn-lt"/>
          <a:ea typeface="+mn-ea"/>
          <a:cs typeface="+mn-cs"/>
        </a:defRPr>
      </a:lvl2pPr>
      <a:lvl3pPr marL="2820325" algn="l" defTabSz="2820325" rtl="0" eaLnBrk="1" latinLnBrk="0" hangingPunct="1">
        <a:defRPr sz="5600" kern="1200">
          <a:solidFill>
            <a:schemeClr val="tx1"/>
          </a:solidFill>
          <a:latin typeface="+mn-lt"/>
          <a:ea typeface="+mn-ea"/>
          <a:cs typeface="+mn-cs"/>
        </a:defRPr>
      </a:lvl3pPr>
      <a:lvl4pPr marL="4230491" algn="l" defTabSz="2820325" rtl="0" eaLnBrk="1" latinLnBrk="0" hangingPunct="1">
        <a:defRPr sz="5600" kern="1200">
          <a:solidFill>
            <a:schemeClr val="tx1"/>
          </a:solidFill>
          <a:latin typeface="+mn-lt"/>
          <a:ea typeface="+mn-ea"/>
          <a:cs typeface="+mn-cs"/>
        </a:defRPr>
      </a:lvl4pPr>
      <a:lvl5pPr marL="5640652" algn="l" defTabSz="2820325" rtl="0" eaLnBrk="1" latinLnBrk="0" hangingPunct="1">
        <a:defRPr sz="5600" kern="1200">
          <a:solidFill>
            <a:schemeClr val="tx1"/>
          </a:solidFill>
          <a:latin typeface="+mn-lt"/>
          <a:ea typeface="+mn-ea"/>
          <a:cs typeface="+mn-cs"/>
        </a:defRPr>
      </a:lvl5pPr>
      <a:lvl6pPr marL="7050815" algn="l" defTabSz="2820325" rtl="0" eaLnBrk="1" latinLnBrk="0" hangingPunct="1">
        <a:defRPr sz="5600" kern="1200">
          <a:solidFill>
            <a:schemeClr val="tx1"/>
          </a:solidFill>
          <a:latin typeface="+mn-lt"/>
          <a:ea typeface="+mn-ea"/>
          <a:cs typeface="+mn-cs"/>
        </a:defRPr>
      </a:lvl6pPr>
      <a:lvl7pPr marL="8460976" algn="l" defTabSz="2820325" rtl="0" eaLnBrk="1" latinLnBrk="0" hangingPunct="1">
        <a:defRPr sz="5600" kern="1200">
          <a:solidFill>
            <a:schemeClr val="tx1"/>
          </a:solidFill>
          <a:latin typeface="+mn-lt"/>
          <a:ea typeface="+mn-ea"/>
          <a:cs typeface="+mn-cs"/>
        </a:defRPr>
      </a:lvl7pPr>
      <a:lvl8pPr marL="9871140" algn="l" defTabSz="2820325" rtl="0" eaLnBrk="1" latinLnBrk="0" hangingPunct="1">
        <a:defRPr sz="5600" kern="1200">
          <a:solidFill>
            <a:schemeClr val="tx1"/>
          </a:solidFill>
          <a:latin typeface="+mn-lt"/>
          <a:ea typeface="+mn-ea"/>
          <a:cs typeface="+mn-cs"/>
        </a:defRPr>
      </a:lvl8pPr>
      <a:lvl9pPr marL="11281306" algn="l" defTabSz="2820325"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hyperlink" Target="https://www.ilo.org/wcmsp5/groups/public/---"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378886" y="-366132"/>
            <a:ext cx="36347400" cy="2070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7513" tIns="293784" rIns="117513" bIns="293784"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b="1" dirty="0">
                <a:solidFill>
                  <a:schemeClr val="accent3">
                    <a:lumMod val="20000"/>
                    <a:lumOff val="80000"/>
                  </a:schemeClr>
                </a:solidFill>
                <a:latin typeface="+mn-lt"/>
              </a:rPr>
              <a:t>Understanding the scope of practice of physician associate/physician associate comparable professions using the World Health Organization global competency and outcomes framework for universal health coverage</a:t>
            </a:r>
          </a:p>
        </p:txBody>
      </p:sp>
      <p:sp>
        <p:nvSpPr>
          <p:cNvPr id="5" name="Text Box 123"/>
          <p:cNvSpPr txBox="1">
            <a:spLocks noChangeArrowheads="1"/>
          </p:cNvSpPr>
          <p:nvPr/>
        </p:nvSpPr>
        <p:spPr bwMode="auto">
          <a:xfrm>
            <a:off x="5477361" y="1801429"/>
            <a:ext cx="35975439" cy="140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513" tIns="117513" rIns="117513" bIns="117513"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accent3">
                    <a:lumMod val="20000"/>
                    <a:lumOff val="80000"/>
                  </a:schemeClr>
                </a:solidFill>
                <a:latin typeface="+mn-lt"/>
              </a:rPr>
              <a:t>Mary Showstark</a:t>
            </a:r>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 Jami Smith</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 Trenton Honda</a:t>
            </a:r>
            <a:r>
              <a:rPr lang="en-US" sz="4000" baseline="30000" dirty="0">
                <a:solidFill>
                  <a:schemeClr val="accent3">
                    <a:lumMod val="20000"/>
                    <a:lumOff val="80000"/>
                  </a:schemeClr>
                </a:solidFill>
                <a:latin typeface="+mn-lt"/>
              </a:rPr>
              <a:t>3</a:t>
            </a:r>
            <a:endParaRPr lang="en-US" sz="3600" dirty="0">
              <a:solidFill>
                <a:schemeClr val="accent3">
                  <a:lumMod val="20000"/>
                  <a:lumOff val="80000"/>
                </a:schemeClr>
              </a:solidFill>
              <a:latin typeface="+mn-lt"/>
            </a:endParaRPr>
          </a:p>
          <a:p>
            <a:pPr algn="ctr" eaLnBrk="1" hangingPunct="1"/>
            <a:r>
              <a:rPr lang="en-US" sz="3600" baseline="30000" dirty="0">
                <a:solidFill>
                  <a:schemeClr val="accent3">
                    <a:lumMod val="20000"/>
                    <a:lumOff val="80000"/>
                  </a:schemeClr>
                </a:solidFill>
                <a:latin typeface="+mn-lt"/>
              </a:rPr>
              <a:t>1 </a:t>
            </a:r>
            <a:r>
              <a:rPr lang="en-US" sz="3600" dirty="0">
                <a:solidFill>
                  <a:schemeClr val="accent3">
                    <a:lumMod val="20000"/>
                    <a:lumOff val="80000"/>
                  </a:schemeClr>
                </a:solidFill>
                <a:latin typeface="+mn-lt"/>
              </a:rPr>
              <a:t>Yale School of Medicine Physician Assistant Online Program, </a:t>
            </a:r>
            <a:r>
              <a:rPr lang="en-US" sz="3600" baseline="30000" dirty="0">
                <a:solidFill>
                  <a:schemeClr val="accent3">
                    <a:lumMod val="20000"/>
                    <a:lumOff val="80000"/>
                  </a:schemeClr>
                </a:solidFill>
                <a:latin typeface="+mn-lt"/>
              </a:rPr>
              <a:t>2 </a:t>
            </a:r>
            <a:r>
              <a:rPr lang="en-US" sz="3600" dirty="0">
                <a:solidFill>
                  <a:schemeClr val="accent3">
                    <a:lumMod val="20000"/>
                    <a:lumOff val="80000"/>
                  </a:schemeClr>
                </a:solidFill>
                <a:latin typeface="+mn-lt"/>
              </a:rPr>
              <a:t>Delaware Valley University Physician Assistant Program, </a:t>
            </a:r>
            <a:r>
              <a:rPr lang="en-US" sz="3600" baseline="30000" dirty="0">
                <a:solidFill>
                  <a:schemeClr val="accent3">
                    <a:lumMod val="20000"/>
                    <a:lumOff val="80000"/>
                  </a:schemeClr>
                </a:solidFill>
                <a:latin typeface="+mn-lt"/>
              </a:rPr>
              <a:t>3</a:t>
            </a:r>
            <a:r>
              <a:rPr lang="en-US" sz="3600" dirty="0">
                <a:solidFill>
                  <a:schemeClr val="accent3">
                    <a:lumMod val="20000"/>
                    <a:lumOff val="80000"/>
                  </a:schemeClr>
                </a:solidFill>
                <a:latin typeface="+mn-lt"/>
              </a:rPr>
              <a:t>School of Clinical and Rehabilitation Sciences, Northeastern University </a:t>
            </a:r>
          </a:p>
          <a:p>
            <a:pPr algn="ctr" eaLnBrk="1" hangingPunct="1"/>
            <a:endParaRPr lang="en-US" sz="3600" dirty="0">
              <a:solidFill>
                <a:schemeClr val="accent3">
                  <a:lumMod val="20000"/>
                  <a:lumOff val="80000"/>
                </a:schemeClr>
              </a:solidFill>
              <a:latin typeface="+mn-lt"/>
            </a:endParaRPr>
          </a:p>
        </p:txBody>
      </p:sp>
      <p:sp>
        <p:nvSpPr>
          <p:cNvPr id="24" name="TextBox 23"/>
          <p:cNvSpPr txBox="1"/>
          <p:nvPr/>
        </p:nvSpPr>
        <p:spPr>
          <a:xfrm>
            <a:off x="1706885" y="20025363"/>
            <a:ext cx="5344003" cy="1290440"/>
          </a:xfrm>
          <a:prstGeom prst="rect">
            <a:avLst/>
          </a:prstGeom>
          <a:solidFill>
            <a:schemeClr val="accent1">
              <a:lumMod val="40000"/>
              <a:lumOff val="60000"/>
            </a:schemeClr>
          </a:solidFill>
        </p:spPr>
        <p:txBody>
          <a:bodyPr wrap="none" lIns="58757" tIns="29380" rIns="58757" bIns="29380" rtlCol="0">
            <a:spAutoFit/>
          </a:bodyPr>
          <a:lstStyle/>
          <a:p>
            <a:r>
              <a:rPr lang="en-US" sz="2000" dirty="0"/>
              <a:t>Mary Showstark</a:t>
            </a:r>
          </a:p>
          <a:p>
            <a:r>
              <a:rPr lang="en-US" sz="2000" dirty="0"/>
              <a:t>Yale University Online Physician Assistant Program</a:t>
            </a:r>
          </a:p>
          <a:p>
            <a:r>
              <a:rPr lang="en-US" sz="2000" dirty="0"/>
              <a:t>Email: Mary. </a:t>
            </a:r>
            <a:r>
              <a:rPr lang="en-US" sz="2000" dirty="0" err="1"/>
              <a:t>Showstark@yale.edu</a:t>
            </a:r>
            <a:endParaRPr lang="en-US" sz="2000" dirty="0"/>
          </a:p>
          <a:p>
            <a:r>
              <a:rPr lang="en-US" sz="2000" dirty="0"/>
              <a:t>Website: https://</a:t>
            </a:r>
            <a:r>
              <a:rPr lang="en-US" sz="2000" dirty="0" err="1"/>
              <a:t>paonline.yale.edu</a:t>
            </a:r>
            <a:endParaRPr lang="en-US" sz="2000" dirty="0"/>
          </a:p>
        </p:txBody>
      </p:sp>
      <p:sp>
        <p:nvSpPr>
          <p:cNvPr id="25" name="TextBox 24"/>
          <p:cNvSpPr txBox="1"/>
          <p:nvPr/>
        </p:nvSpPr>
        <p:spPr>
          <a:xfrm>
            <a:off x="1706883" y="19431002"/>
            <a:ext cx="1428507" cy="551776"/>
          </a:xfrm>
          <a:prstGeom prst="rect">
            <a:avLst/>
          </a:prstGeom>
          <a:noFill/>
        </p:spPr>
        <p:txBody>
          <a:bodyPr wrap="none" lIns="58757" tIns="29380" rIns="58757" bIns="29380" rtlCol="0">
            <a:spAutoFit/>
          </a:bodyPr>
          <a:lstStyle/>
          <a:p>
            <a:r>
              <a:rPr lang="en-US" sz="3200" b="1" dirty="0"/>
              <a:t>Contact</a:t>
            </a:r>
          </a:p>
        </p:txBody>
      </p:sp>
      <p:sp>
        <p:nvSpPr>
          <p:cNvPr id="26" name="TextBox 25"/>
          <p:cNvSpPr txBox="1"/>
          <p:nvPr/>
        </p:nvSpPr>
        <p:spPr>
          <a:xfrm>
            <a:off x="22044170" y="20061168"/>
            <a:ext cx="19507200" cy="1463040"/>
          </a:xfrm>
          <a:prstGeom prst="rect">
            <a:avLst/>
          </a:prstGeom>
          <a:noFill/>
        </p:spPr>
        <p:txBody>
          <a:bodyPr wrap="square" lIns="58757" tIns="58757" rIns="58757" bIns="58757" numCol="1" spcCol="293784" rtlCol="0">
            <a:noAutofit/>
          </a:bodyPr>
          <a:lstStyle/>
          <a:p>
            <a:r>
              <a:rPr lang="en-US" sz="900" dirty="0"/>
              <a:t>Mullan F, </a:t>
            </a:r>
            <a:r>
              <a:rPr lang="en-US" sz="900" dirty="0" err="1"/>
              <a:t>Frehywot</a:t>
            </a:r>
            <a:r>
              <a:rPr lang="en-US" sz="900" dirty="0"/>
              <a:t> S. Non-physician clinicians in 47 sub-Saharan African countries. Lancet (London, England). 2007;370(9605):2158-2163. doi:10.1016/S0140-6736(07)60785-5</a:t>
            </a:r>
          </a:p>
          <a:p>
            <a:r>
              <a:rPr lang="en-US" sz="900" dirty="0" err="1"/>
              <a:t>Cubaka</a:t>
            </a:r>
            <a:r>
              <a:rPr lang="en-US" sz="900" dirty="0"/>
              <a:t> VK, </a:t>
            </a:r>
            <a:r>
              <a:rPr lang="en-US" sz="900" dirty="0" err="1"/>
              <a:t>Schriver</a:t>
            </a:r>
            <a:r>
              <a:rPr lang="en-US" sz="900" dirty="0"/>
              <a:t> M, </a:t>
            </a:r>
            <a:r>
              <a:rPr lang="en-US" sz="900" dirty="0" err="1"/>
              <a:t>Flinkenflögel</a:t>
            </a:r>
            <a:r>
              <a:rPr lang="en-US" sz="900" dirty="0"/>
              <a:t> M, Cotton P. The evolving role of physicians - Don’t forget the generalist primary care providers: Comment on “non-physician clinicians in sub-Saharan Africa and the evolving role of physicians.” Int J Heal Policy </a:t>
            </a:r>
            <a:r>
              <a:rPr lang="en-US" sz="900" dirty="0" err="1"/>
              <a:t>Manag</a:t>
            </a:r>
            <a:r>
              <a:rPr lang="en-US" sz="900" dirty="0"/>
              <a:t>. 2016;5(10):605-606. doi:10.15171/ijhpm.2016.773. </a:t>
            </a:r>
          </a:p>
          <a:p>
            <a:r>
              <a:rPr lang="en-US" sz="900" dirty="0" err="1"/>
              <a:t>Bergström</a:t>
            </a:r>
            <a:r>
              <a:rPr lang="en-US" sz="900" dirty="0"/>
              <a:t> S. “Non-physician clinicians” in low income countries. </a:t>
            </a:r>
            <a:r>
              <a:rPr lang="en-US" sz="900" dirty="0" err="1"/>
              <a:t>Bmj</a:t>
            </a:r>
            <a:r>
              <a:rPr lang="en-US" sz="900" dirty="0"/>
              <a:t>. 2011;342(7807):1-2. doi:10.1136/bmj.d2499</a:t>
            </a:r>
          </a:p>
          <a:p>
            <a:r>
              <a:rPr lang="en-US" sz="900" dirty="0" err="1"/>
              <a:t>Eyal</a:t>
            </a:r>
            <a:r>
              <a:rPr lang="en-US" sz="900" dirty="0"/>
              <a:t> N, </a:t>
            </a:r>
            <a:r>
              <a:rPr lang="en-US" sz="900" dirty="0" err="1"/>
              <a:t>Cancedda</a:t>
            </a:r>
            <a:r>
              <a:rPr lang="en-US" sz="900" dirty="0"/>
              <a:t> C, </a:t>
            </a:r>
            <a:r>
              <a:rPr lang="en-US" sz="900" dirty="0" err="1"/>
              <a:t>Kyamanywa</a:t>
            </a:r>
            <a:r>
              <a:rPr lang="en-US" sz="900" dirty="0"/>
              <a:t> P, Hurst SA. Non-physician Clinicians in Sub-Saharan Africa and the Evolving Role of Physicians. Int J Heal policy </a:t>
            </a:r>
            <a:r>
              <a:rPr lang="en-US" sz="900" dirty="0" err="1"/>
              <a:t>Manag</a:t>
            </a:r>
            <a:r>
              <a:rPr lang="en-US" sz="900" dirty="0"/>
              <a:t>. 2015;5(3):149-153. doi:10.15171/ijhpm.2015.215</a:t>
            </a:r>
          </a:p>
          <a:p>
            <a:r>
              <a:rPr lang="en-US" sz="900" dirty="0" err="1"/>
              <a:t>Monekosso</a:t>
            </a:r>
            <a:r>
              <a:rPr lang="en-US" sz="900" dirty="0"/>
              <a:t> GL. Have non-physician clinicians come to stay?: Comment on “non-physician clinicians in </a:t>
            </a:r>
            <a:r>
              <a:rPr lang="en-US" sz="900" dirty="0" err="1"/>
              <a:t>sub-saharan</a:t>
            </a:r>
            <a:r>
              <a:rPr lang="en-US" sz="900" dirty="0"/>
              <a:t> Africa and the evolving role of physicians.” Int J Heal Policy </a:t>
            </a:r>
            <a:r>
              <a:rPr lang="en-US" sz="900" dirty="0" err="1"/>
              <a:t>Manag</a:t>
            </a:r>
            <a:r>
              <a:rPr lang="en-US" sz="900" dirty="0"/>
              <a:t>. 2016;5(11). doi:10.15171/ijhpm.2016.86</a:t>
            </a:r>
          </a:p>
          <a:p>
            <a:r>
              <a:rPr lang="en-US" sz="900" dirty="0"/>
              <a:t>Showstark M, Hix LR, </a:t>
            </a:r>
            <a:r>
              <a:rPr lang="en-US" sz="900" dirty="0" err="1"/>
              <a:t>Kereto</a:t>
            </a:r>
            <a:r>
              <a:rPr lang="en-US" sz="900" dirty="0"/>
              <a:t> L, John S, </a:t>
            </a:r>
            <a:r>
              <a:rPr lang="en-US" sz="900" dirty="0" err="1"/>
              <a:t>Uakkas</a:t>
            </a:r>
            <a:r>
              <a:rPr lang="en-US" sz="900" dirty="0"/>
              <a:t> S, Berkowitz O. IFPACS: Creating a Global Federation of Physician Assistant and Comparable Students. J Physician Assist Educ. 2021;32(1):65-69. doi:10.1097/JPA.0000000000000346</a:t>
            </a:r>
          </a:p>
          <a:p>
            <a:r>
              <a:rPr lang="en-US" sz="900" dirty="0"/>
              <a:t>International Standard </a:t>
            </a:r>
            <a:r>
              <a:rPr lang="en-US" sz="900" dirty="0" err="1"/>
              <a:t>Classifi</a:t>
            </a:r>
            <a:r>
              <a:rPr lang="en-US" sz="900" dirty="0"/>
              <a:t> Cation of Occupations. Accessed October 6, 2020. </a:t>
            </a:r>
            <a:r>
              <a:rPr lang="en-US" sz="900" dirty="0">
                <a:hlinkClick r:id="rId2"/>
              </a:rPr>
              <a:t>https://www.ilo.org/wcmsp5/groups/public/---</a:t>
            </a:r>
            <a:r>
              <a:rPr lang="en-US" sz="900" dirty="0"/>
              <a:t> </a:t>
            </a:r>
            <a:r>
              <a:rPr lang="en-US" sz="900" dirty="0" err="1"/>
              <a:t>dgreports</a:t>
            </a:r>
            <a:r>
              <a:rPr lang="en-US" sz="900" dirty="0"/>
              <a:t>/---</a:t>
            </a:r>
            <a:r>
              <a:rPr lang="en-US" sz="900" dirty="0" err="1"/>
              <a:t>dcomm</a:t>
            </a:r>
            <a:r>
              <a:rPr lang="en-US" sz="900" dirty="0"/>
              <a:t>/---</a:t>
            </a:r>
            <a:r>
              <a:rPr lang="en-US" sz="900" dirty="0" err="1"/>
              <a:t>publ</a:t>
            </a:r>
            <a:r>
              <a:rPr lang="en-US" sz="900" dirty="0"/>
              <a:t>/documents/publication/wcms_172572.pdf </a:t>
            </a:r>
          </a:p>
          <a:p>
            <a:r>
              <a:rPr lang="en-US" sz="900" dirty="0"/>
              <a:t>  </a:t>
            </a:r>
          </a:p>
          <a:p>
            <a:pPr marL="293784" indent="-293784">
              <a:buFont typeface="+mj-lt"/>
              <a:buAutoNum type="arabicPeriod"/>
            </a:pPr>
            <a:endParaRPr lang="en-US" sz="900" dirty="0"/>
          </a:p>
        </p:txBody>
      </p:sp>
      <p:sp>
        <p:nvSpPr>
          <p:cNvPr id="27" name="TextBox 26"/>
          <p:cNvSpPr txBox="1"/>
          <p:nvPr/>
        </p:nvSpPr>
        <p:spPr>
          <a:xfrm>
            <a:off x="21945603" y="19431002"/>
            <a:ext cx="1986096" cy="551776"/>
          </a:xfrm>
          <a:prstGeom prst="rect">
            <a:avLst/>
          </a:prstGeom>
          <a:noFill/>
        </p:spPr>
        <p:txBody>
          <a:bodyPr wrap="none" lIns="58757" tIns="29380" rIns="58757" bIns="29380" rtlCol="0">
            <a:spAutoFit/>
          </a:bodyPr>
          <a:lstStyle/>
          <a:p>
            <a:r>
              <a:rPr lang="en-US" sz="3200" b="1" dirty="0"/>
              <a:t>References</a:t>
            </a:r>
          </a:p>
        </p:txBody>
      </p:sp>
      <p:sp>
        <p:nvSpPr>
          <p:cNvPr id="10" name="Text Box 189"/>
          <p:cNvSpPr txBox="1">
            <a:spLocks noChangeArrowheads="1"/>
          </p:cNvSpPr>
          <p:nvPr/>
        </p:nvSpPr>
        <p:spPr bwMode="auto">
          <a:xfrm>
            <a:off x="1096874" y="3657602"/>
            <a:ext cx="10058400" cy="9140964"/>
          </a:xfrm>
          <a:prstGeom prst="rect">
            <a:avLst/>
          </a:prstGeom>
          <a:solidFill>
            <a:schemeClr val="bg1"/>
          </a:solidFill>
          <a:ln w="12700">
            <a:solidFill>
              <a:schemeClr val="accent1">
                <a:lumMod val="75000"/>
              </a:schemeClr>
            </a:solidFill>
          </a:ln>
          <a:effectLst/>
        </p:spPr>
        <p:txBody>
          <a:bodyPr wrap="square"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0" i="0" u="none" strike="noStrike" dirty="0">
                <a:solidFill>
                  <a:srgbClr val="212121"/>
                </a:solidFill>
                <a:effectLst/>
                <a:latin typeface="Calibri" panose="020F0502020204030204" pitchFamily="34" charset="0"/>
              </a:rPr>
              <a:t>Physician Associate and Physician Associate comparable (PA/PA-comparable) professions are classified by the 2012 International </a:t>
            </a:r>
            <a:r>
              <a:rPr lang="en-US" sz="3200" b="0" i="0" u="none" strike="noStrike" dirty="0" err="1">
                <a:solidFill>
                  <a:srgbClr val="212121"/>
                </a:solidFill>
                <a:effectLst/>
                <a:latin typeface="Calibri" panose="020F0502020204030204" pitchFamily="34" charset="0"/>
              </a:rPr>
              <a:t>Labour</a:t>
            </a:r>
            <a:r>
              <a:rPr lang="en-US" sz="3200" b="0" i="0" u="none" strike="noStrike" dirty="0">
                <a:solidFill>
                  <a:srgbClr val="212121"/>
                </a:solidFill>
                <a:effectLst/>
                <a:latin typeface="Calibri" panose="020F0502020204030204" pitchFamily="34" charset="0"/>
              </a:rPr>
              <a:t> Classification of Occupations within ISCO group 2240 paramedical practitioners. However, to date, there is no single global framework which categorizes and/or describes their scopes of practice, or a single unifying occupational group name. In 2022, the World Health Organization (WHO) published its Global Competency and Outcomes Framework for Universal Health Coverage which focuses on the practice activities for health workers with a pre-service training pathway of 12-48 months, thus including many PA/PA-comparable roles. In this study we describe the similarities and differences between the SOP documents for PA/PA-comparable professions with a pre-service pathway of 12-48 months, thus excluding any extra-training and specializations, from 25 countries using the WHO Framework as a frame of reference.</a:t>
            </a:r>
            <a:endParaRPr lang="en-US" sz="3600" dirty="0">
              <a:latin typeface="Calibri" pitchFamily="34" charset="0"/>
            </a:endParaRPr>
          </a:p>
        </p:txBody>
      </p:sp>
      <p:sp>
        <p:nvSpPr>
          <p:cNvPr id="32" name="Rectangle 31"/>
          <p:cNvSpPr/>
          <p:nvPr/>
        </p:nvSpPr>
        <p:spPr>
          <a:xfrm>
            <a:off x="1005840" y="3200400"/>
            <a:ext cx="10174834" cy="451067"/>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Introduction</a:t>
            </a:r>
          </a:p>
        </p:txBody>
      </p:sp>
      <p:sp>
        <p:nvSpPr>
          <p:cNvPr id="15" name="Text Box 194"/>
          <p:cNvSpPr txBox="1">
            <a:spLocks noChangeArrowheads="1"/>
          </p:cNvSpPr>
          <p:nvPr/>
        </p:nvSpPr>
        <p:spPr bwMode="auto">
          <a:xfrm>
            <a:off x="11570522" y="10153924"/>
            <a:ext cx="10058400" cy="846385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b="0" i="0" u="none" strike="noStrike" dirty="0">
                <a:solidFill>
                  <a:srgbClr val="212121"/>
                </a:solidFill>
                <a:effectLst/>
                <a:latin typeface="Calibri" panose="020F0502020204030204" pitchFamily="34" charset="0"/>
              </a:rPr>
              <a:t>We identified significant heterogeneity between the WHO practice activities reported in the 25 SOP documents, particularly related to the provision of individual health services. We also identified statistically significant associations between World Bank economic indicators and country specific healthcare workforce metrics and presence/absence of the following seven practice activities relating to Individual Health, Population Health, and Management and Organization practice domains: (1) "Formulating a judgement following a clinical encounter," (2) "Assessing community health needs" (3) "Planning and delivering community health </a:t>
            </a:r>
            <a:r>
              <a:rPr lang="en-US" sz="2800" b="0" i="0" u="none" strike="noStrike" dirty="0" err="1">
                <a:solidFill>
                  <a:srgbClr val="212121"/>
                </a:solidFill>
                <a:effectLst/>
                <a:latin typeface="Calibri" panose="020F0502020204030204" pitchFamily="34" charset="0"/>
              </a:rPr>
              <a:t>programmes</a:t>
            </a:r>
            <a:r>
              <a:rPr lang="en-US" sz="2800" b="0" i="0" u="none" strike="noStrike" dirty="0">
                <a:solidFill>
                  <a:srgbClr val="212121"/>
                </a:solidFill>
                <a:effectLst/>
                <a:latin typeface="Calibri" panose="020F0502020204030204" pitchFamily="34" charset="0"/>
              </a:rPr>
              <a:t>," (4) "Managing public health communication," (5) "Developing preparedness for health emergencies and disasters, including disease outbreaks," (6) "Providing workplace-based learning and supervision," and (7) "Participating in evaluation and research." In each case, presence of the above practice activities was associated with lower health economic and workforce indicators, suggesting that these SOP practice activities are more common in lower income countries and countries with a smaller per-capita health workforce.</a:t>
            </a:r>
            <a:endParaRPr lang="en-US" sz="3200" dirty="0">
              <a:latin typeface="Calibri" pitchFamily="34" charset="0"/>
            </a:endParaRPr>
          </a:p>
        </p:txBody>
      </p:sp>
      <p:sp>
        <p:nvSpPr>
          <p:cNvPr id="13" name="Text Box 192"/>
          <p:cNvSpPr txBox="1">
            <a:spLocks noChangeArrowheads="1"/>
          </p:cNvSpPr>
          <p:nvPr/>
        </p:nvSpPr>
        <p:spPr bwMode="auto">
          <a:xfrm>
            <a:off x="1122274" y="13272359"/>
            <a:ext cx="10058400" cy="544764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b="0" i="0" u="none" strike="noStrike" dirty="0">
                <a:solidFill>
                  <a:srgbClr val="212121"/>
                </a:solidFill>
                <a:effectLst/>
                <a:latin typeface="Calibri" panose="020F0502020204030204" pitchFamily="34" charset="0"/>
              </a:rPr>
              <a:t>SOP documents were collected from 25 countries and mapped to the WHO Framework by 3 independent reviewers. We used descriptive statistics to examine the percent agreement between the WHO Framework and SOP documents by country, as well as the ubiquity of each WHO practice activity across the examined documents. To test the hypothesis that country-specific economic indicators and healthcare workforce metrics may be linked to the presence or absence of specific SOP elements, we utilized </a:t>
            </a:r>
            <a:r>
              <a:rPr lang="en-US" sz="2800" b="0" i="0" u="none" strike="noStrike" dirty="0" err="1">
                <a:solidFill>
                  <a:srgbClr val="212121"/>
                </a:solidFill>
                <a:effectLst/>
                <a:latin typeface="Calibri" panose="020F0502020204030204" pitchFamily="34" charset="0"/>
              </a:rPr>
              <a:t>Wilkoxon</a:t>
            </a:r>
            <a:r>
              <a:rPr lang="en-US" sz="2800" b="0" i="0" u="none" strike="noStrike" dirty="0">
                <a:solidFill>
                  <a:srgbClr val="212121"/>
                </a:solidFill>
                <a:effectLst/>
                <a:latin typeface="Calibri" panose="020F0502020204030204" pitchFamily="34" charset="0"/>
              </a:rPr>
              <a:t> and Fisher Exact tests to examine associations between World Bank economic indicators and country specific healthcare workforce metrics and presence/absence of specific WHO Framework practice activities within each SOP.</a:t>
            </a:r>
            <a:endParaRPr lang="en-US" sz="3200" dirty="0">
              <a:latin typeface="Calibri" pitchFamily="34" charset="0"/>
            </a:endParaRPr>
          </a:p>
        </p:txBody>
      </p:sp>
      <p:sp>
        <p:nvSpPr>
          <p:cNvPr id="34" name="Rectangle 33"/>
          <p:cNvSpPr/>
          <p:nvPr/>
        </p:nvSpPr>
        <p:spPr>
          <a:xfrm>
            <a:off x="1096874" y="12798566"/>
            <a:ext cx="10083800" cy="451067"/>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2735926" y="3657602"/>
            <a:ext cx="10149434" cy="8093947"/>
          </a:xfrm>
          <a:prstGeom prst="rect">
            <a:avLst/>
          </a:prstGeom>
          <a:solidFill>
            <a:schemeClr val="bg1"/>
          </a:solidFill>
          <a:ln w="12700">
            <a:solidFill>
              <a:schemeClr val="accent1">
                <a:lumMod val="75000"/>
              </a:schemeClr>
            </a:solidFill>
          </a:ln>
          <a:effectLst/>
        </p:spPr>
        <p:txBody>
          <a:bodyPr wrap="square"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0" marR="0">
              <a:lnSpc>
                <a:spcPct val="107000"/>
              </a:lnSpc>
              <a:spcBef>
                <a:spcPts val="0"/>
              </a:spcBef>
              <a:spcAft>
                <a:spcPts val="0"/>
              </a:spcAf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This is the first study to map a cohort of international </a:t>
            </a:r>
            <a:r>
              <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PA/PA-comparable</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SOP documents with the WHO Framework. Using the WHO practice activities, we were able to explore the heterogeneity in SOP documents across various countries and geographic regions. We determined that the vast majority of SOP documents included most (and in some cases all) of the WHO Framework elements for “Individual health”.  Interestingly, presence or absence of the “Individual Health” practice activities was independent of economic indicators in our statistical analyses. While “Population Health” and “Management and Organization” practice activities were less prevalent across the entirety of our sample, many of these practice activities were significantly and inversely associated with country-specific economic indicators. This suggests that in countries and regions with lower economic and healthcare resources, the SOP of the PA/PA-comparable profession reflects a role with a broader range of responsibilities than just provision of ‘Individual Health’ services.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Rectangle 34"/>
          <p:cNvSpPr/>
          <p:nvPr/>
        </p:nvSpPr>
        <p:spPr>
          <a:xfrm>
            <a:off x="32710526" y="3200400"/>
            <a:ext cx="10174834" cy="41780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Discussion</a:t>
            </a:r>
          </a:p>
        </p:txBody>
      </p:sp>
      <p:sp>
        <p:nvSpPr>
          <p:cNvPr id="14" name="Text Box 193"/>
          <p:cNvSpPr txBox="1">
            <a:spLocks noChangeArrowheads="1"/>
          </p:cNvSpPr>
          <p:nvPr/>
        </p:nvSpPr>
        <p:spPr bwMode="auto">
          <a:xfrm>
            <a:off x="32735926" y="12410584"/>
            <a:ext cx="10149434" cy="6309420"/>
          </a:xfrm>
          <a:prstGeom prst="rect">
            <a:avLst/>
          </a:prstGeom>
          <a:solidFill>
            <a:schemeClr val="bg1"/>
          </a:solidFill>
          <a:ln w="12700">
            <a:solidFill>
              <a:schemeClr val="accent1">
                <a:lumMod val="75000"/>
              </a:schemeClr>
            </a:solidFill>
          </a:ln>
          <a:effectLst/>
        </p:spPr>
        <p:txBody>
          <a:bodyPr wrap="square"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b="0" i="0" u="none" strike="noStrike" dirty="0">
                <a:solidFill>
                  <a:srgbClr val="212121"/>
                </a:solidFill>
                <a:effectLst/>
                <a:latin typeface="Calibri" panose="020F0502020204030204" pitchFamily="34" charset="0"/>
              </a:rPr>
              <a:t>The WHO practice activities provide an effective framework to catalogue and compare the responsibilities of PA/PA-comparable professions recorded by country specific SOP documents. This approach could also be used to compare different occupational SOPs within a country, as well as SOPs between countries. The authors propose that additional information relating to the types of procedures and the level of supervision or autonomy would enable a more comprehensive comparison of SOPs, going beyond the granularity offered by the WHO framework. At that level, the evaluation could then be used to inform gap analyses for training needs in the context of migration, or to better understand the health team skill mixes across different countries. The study also offers reflections on the importance of clarity of intended meaning within the SOP documents.</a:t>
            </a:r>
            <a:endParaRPr lang="en-US" sz="3200" dirty="0">
              <a:latin typeface="Calibri" pitchFamily="34" charset="0"/>
            </a:endParaRPr>
          </a:p>
        </p:txBody>
      </p:sp>
      <p:sp>
        <p:nvSpPr>
          <p:cNvPr id="36" name="Rectangle 35"/>
          <p:cNvSpPr/>
          <p:nvPr/>
        </p:nvSpPr>
        <p:spPr>
          <a:xfrm>
            <a:off x="32735926" y="11913983"/>
            <a:ext cx="10149434"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Conclusions</a:t>
            </a:r>
          </a:p>
        </p:txBody>
      </p:sp>
      <p:sp>
        <p:nvSpPr>
          <p:cNvPr id="45" name="Rectangle 44"/>
          <p:cNvSpPr/>
          <p:nvPr/>
        </p:nvSpPr>
        <p:spPr>
          <a:xfrm>
            <a:off x="11570522" y="9696724"/>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Results</a:t>
            </a:r>
          </a:p>
        </p:txBody>
      </p:sp>
      <p:sp>
        <p:nvSpPr>
          <p:cNvPr id="53" name="Text Box 180"/>
          <p:cNvSpPr txBox="1">
            <a:spLocks noChangeArrowheads="1"/>
          </p:cNvSpPr>
          <p:nvPr/>
        </p:nvSpPr>
        <p:spPr bwMode="auto">
          <a:xfrm>
            <a:off x="11695907" y="3225596"/>
            <a:ext cx="9640093" cy="797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Table 1. Physician Associate and Physician Associate-Comparable Profession Titles of the SOP documents</a:t>
            </a:r>
            <a:r>
              <a:rPr lang="en-US" sz="2400" dirty="0">
                <a:latin typeface="Calibri" pitchFamily="34" charset="0"/>
              </a:rPr>
              <a:t> </a:t>
            </a:r>
            <a:endParaRPr lang="en-US" sz="2400" b="1" dirty="0">
              <a:latin typeface="Calibri" pitchFamily="34" charset="0"/>
            </a:endParaRPr>
          </a:p>
        </p:txBody>
      </p:sp>
      <p:sp>
        <p:nvSpPr>
          <p:cNvPr id="37" name="Text Box 180"/>
          <p:cNvSpPr txBox="1">
            <a:spLocks noChangeArrowheads="1"/>
          </p:cNvSpPr>
          <p:nvPr/>
        </p:nvSpPr>
        <p:spPr bwMode="auto">
          <a:xfrm>
            <a:off x="22020948" y="3200400"/>
            <a:ext cx="9320305" cy="1228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Table 2.</a:t>
            </a:r>
            <a:r>
              <a:rPr lang="en-US" sz="2400" dirty="0">
                <a:latin typeface="Calibri" pitchFamily="34"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Number </a:t>
            </a:r>
            <a:r>
              <a:rPr lang="en-US" sz="2400" b="1" dirty="0">
                <a:effectLst/>
                <a:latin typeface="Calibri" panose="020F0502020204030204" pitchFamily="34" charset="0"/>
                <a:ea typeface="Calibri" panose="020F0502020204030204" pitchFamily="34" charset="0"/>
                <a:cs typeface="Calibri" panose="020F0502020204030204" pitchFamily="34" charset="0"/>
              </a:rPr>
              <a:t>and percent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of </a:t>
            </a:r>
            <a:r>
              <a:rPr lang="en-US" sz="2400" b="1" dirty="0">
                <a:effectLst/>
                <a:latin typeface="Calibri" panose="020F0502020204030204" pitchFamily="34" charset="0"/>
                <a:ea typeface="Calibri" panose="020F0502020204030204" pitchFamily="34" charset="0"/>
                <a:cs typeface="Calibri" panose="020F0502020204030204" pitchFamily="34" charset="0"/>
              </a:rPr>
              <a:t>country</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SOP </a:t>
            </a:r>
            <a:r>
              <a:rPr lang="en-US" sz="2400" b="1" dirty="0">
                <a:effectLst/>
                <a:latin typeface="Calibri" panose="020F0502020204030204" pitchFamily="34" charset="0"/>
                <a:ea typeface="Calibri" panose="020F0502020204030204" pitchFamily="34" charset="0"/>
                <a:cs typeface="Calibri" panose="020F0502020204030204" pitchFamily="34" charset="0"/>
              </a:rPr>
              <a:t>documents containing tasks mapped to</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WHO </a:t>
            </a:r>
            <a:r>
              <a:rPr lang="en-US" sz="2400" b="1" dirty="0">
                <a:effectLst/>
                <a:latin typeface="Calibri" panose="020F0502020204030204" pitchFamily="34" charset="0"/>
                <a:ea typeface="Calibri" panose="020F0502020204030204" pitchFamily="34" charset="0"/>
                <a:cs typeface="Calibri" panose="020F0502020204030204" pitchFamily="34" charset="0"/>
              </a:rPr>
              <a:t>practice activities and 3 sub-categories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n-US" sz="2800" b="1" dirty="0">
              <a:latin typeface="Calibri" pitchFamily="34" charset="0"/>
            </a:endParaRPr>
          </a:p>
        </p:txBody>
      </p:sp>
      <p:pic>
        <p:nvPicPr>
          <p:cNvPr id="8" name="Picture 7">
            <a:extLst>
              <a:ext uri="{FF2B5EF4-FFF2-40B4-BE49-F238E27FC236}">
                <a16:creationId xmlns:a16="http://schemas.microsoft.com/office/drawing/2014/main" id="{C960A2C3-10A2-FA46-AC35-6825B0A18D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23204" y="413517"/>
            <a:ext cx="1562156" cy="1952695"/>
          </a:xfrm>
          <a:prstGeom prst="rect">
            <a:avLst/>
          </a:prstGeom>
        </p:spPr>
      </p:pic>
      <p:pic>
        <p:nvPicPr>
          <p:cNvPr id="40" name="Picture 39">
            <a:extLst>
              <a:ext uri="{FF2B5EF4-FFF2-40B4-BE49-F238E27FC236}">
                <a16:creationId xmlns:a16="http://schemas.microsoft.com/office/drawing/2014/main" id="{D242CA38-0ADC-44B2-9D44-38489C2E0A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699" y="395057"/>
            <a:ext cx="1562156" cy="1952695"/>
          </a:xfrm>
          <a:prstGeom prst="rect">
            <a:avLst/>
          </a:prstGeom>
        </p:spPr>
      </p:pic>
      <p:sp>
        <p:nvSpPr>
          <p:cNvPr id="41" name="TextBox 40">
            <a:extLst>
              <a:ext uri="{FF2B5EF4-FFF2-40B4-BE49-F238E27FC236}">
                <a16:creationId xmlns:a16="http://schemas.microsoft.com/office/drawing/2014/main" id="{51837195-C0C2-4275-880E-B2F0F3C35311}"/>
              </a:ext>
            </a:extLst>
          </p:cNvPr>
          <p:cNvSpPr txBox="1"/>
          <p:nvPr/>
        </p:nvSpPr>
        <p:spPr>
          <a:xfrm>
            <a:off x="26710005" y="12752978"/>
            <a:ext cx="4131445" cy="1200329"/>
          </a:xfrm>
          <a:prstGeom prst="rect">
            <a:avLst/>
          </a:prstGeom>
          <a:noFill/>
        </p:spPr>
        <p:txBody>
          <a:bodyPr wrap="square" rtlCol="0">
            <a:spAutoFit/>
          </a:bodyPr>
          <a:lstStyle/>
          <a:p>
            <a:r>
              <a:rPr lang="en-US" sz="2400" b="1" dirty="0"/>
              <a:t>Table 4. Percent of WHO practice activities represented in country SOP documents</a:t>
            </a:r>
          </a:p>
        </p:txBody>
      </p:sp>
      <p:pic>
        <p:nvPicPr>
          <p:cNvPr id="11" name="Picture 10" descr="A white paper with black text&#10;&#10;Description automatically generated">
            <a:extLst>
              <a:ext uri="{FF2B5EF4-FFF2-40B4-BE49-F238E27FC236}">
                <a16:creationId xmlns:a16="http://schemas.microsoft.com/office/drawing/2014/main" id="{43CB22E3-C898-ADFC-711E-BE9B87C42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75420" y="4303933"/>
            <a:ext cx="10053501" cy="4853815"/>
          </a:xfrm>
          <a:prstGeom prst="rect">
            <a:avLst/>
          </a:prstGeom>
        </p:spPr>
      </p:pic>
      <p:pic>
        <p:nvPicPr>
          <p:cNvPr id="20" name="Picture 19" descr="A screenshot of a medical report&#10;&#10;Description automatically generated">
            <a:extLst>
              <a:ext uri="{FF2B5EF4-FFF2-40B4-BE49-F238E27FC236}">
                <a16:creationId xmlns:a16="http://schemas.microsoft.com/office/drawing/2014/main" id="{F3DD33CB-7B7C-99C1-98B8-20BE8166124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010250" y="3896372"/>
            <a:ext cx="8831200" cy="5969937"/>
          </a:xfrm>
          <a:prstGeom prst="rect">
            <a:avLst/>
          </a:prstGeom>
        </p:spPr>
      </p:pic>
      <p:pic>
        <p:nvPicPr>
          <p:cNvPr id="22" name="Picture 21" descr="A screenshot of a computer&#10;&#10;Description automatically generated">
            <a:extLst>
              <a:ext uri="{FF2B5EF4-FFF2-40B4-BE49-F238E27FC236}">
                <a16:creationId xmlns:a16="http://schemas.microsoft.com/office/drawing/2014/main" id="{765F9220-63B7-C6F2-C313-B0AE897C8E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010249" y="9845105"/>
            <a:ext cx="8831201" cy="2821093"/>
          </a:xfrm>
          <a:prstGeom prst="rect">
            <a:avLst/>
          </a:prstGeom>
        </p:spPr>
      </p:pic>
      <p:pic>
        <p:nvPicPr>
          <p:cNvPr id="28" name="Picture 27" descr="A table of countries/regions with black text&#10;&#10;Description automatically generated">
            <a:extLst>
              <a:ext uri="{FF2B5EF4-FFF2-40B4-BE49-F238E27FC236}">
                <a16:creationId xmlns:a16="http://schemas.microsoft.com/office/drawing/2014/main" id="{E95C26A6-A9BA-C342-0D8A-795ADAA722E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777950" y="13980437"/>
            <a:ext cx="4069523" cy="4706841"/>
          </a:xfrm>
          <a:prstGeom prst="rect">
            <a:avLst/>
          </a:prstGeom>
        </p:spPr>
      </p:pic>
      <p:pic>
        <p:nvPicPr>
          <p:cNvPr id="33" name="Picture 32" descr="A table with text on it&#10;&#10;Description automatically generated">
            <a:extLst>
              <a:ext uri="{FF2B5EF4-FFF2-40B4-BE49-F238E27FC236}">
                <a16:creationId xmlns:a16="http://schemas.microsoft.com/office/drawing/2014/main" id="{7D43F55C-97FE-DFE5-BEBE-0CF76E81778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945600" y="14061408"/>
            <a:ext cx="4648200" cy="4625870"/>
          </a:xfrm>
          <a:prstGeom prst="rect">
            <a:avLst/>
          </a:prstGeom>
        </p:spPr>
      </p:pic>
      <p:sp>
        <p:nvSpPr>
          <p:cNvPr id="43" name="TextBox 42">
            <a:extLst>
              <a:ext uri="{FF2B5EF4-FFF2-40B4-BE49-F238E27FC236}">
                <a16:creationId xmlns:a16="http://schemas.microsoft.com/office/drawing/2014/main" id="{679B2705-87AA-45E5-50EE-85E8DA21C0D4}"/>
              </a:ext>
            </a:extLst>
          </p:cNvPr>
          <p:cNvSpPr txBox="1"/>
          <p:nvPr/>
        </p:nvSpPr>
        <p:spPr>
          <a:xfrm>
            <a:off x="21761450" y="12798566"/>
            <a:ext cx="5016500" cy="830997"/>
          </a:xfrm>
          <a:prstGeom prst="rect">
            <a:avLst/>
          </a:prstGeom>
          <a:noFill/>
        </p:spPr>
        <p:txBody>
          <a:bodyPr wrap="square" rtlCol="0">
            <a:spAutoFit/>
          </a:bodyPr>
          <a:lstStyle/>
          <a:p>
            <a:r>
              <a:rPr lang="en-US" sz="2400" b="1" dirty="0"/>
              <a:t>Table 3.  Type of documentation provided by each country</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3561</TotalTime>
  <Words>1204</Words>
  <Application>Microsoft Macintosh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Jay Larson</dc:creator>
  <dc:description>Quality poster printing
www.genigraphics.com
1-800-790-4001</dc:description>
  <cp:lastModifiedBy>Crawford, Laura</cp:lastModifiedBy>
  <cp:revision>185</cp:revision>
  <cp:lastPrinted>2013-02-12T02:21:55Z</cp:lastPrinted>
  <dcterms:created xsi:type="dcterms:W3CDTF">2013-02-10T21:14:48Z</dcterms:created>
  <dcterms:modified xsi:type="dcterms:W3CDTF">2024-03-13T19:40:39Z</dcterms:modified>
</cp:coreProperties>
</file>