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26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A208F-BB41-47B2-B50B-9166427E3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6348C9-0A82-49DE-9B6E-BDFE278D7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A5C5C-AA74-4E0C-9A1F-FD7DAEC35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3F3B-E80C-4A9C-8E4F-59DB8349F199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BF407-1092-4469-AF88-183C693E0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AE896-C7DB-4BF5-BE70-4872E9224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BDE6-0E0D-4F59-B635-DB200DB6F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6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E3F43-2BE3-463F-9345-01CFA9344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6B9628-54BA-47F7-92B6-DCC99BD11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477C9-537D-4CDF-A45C-F896F6CEA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3F3B-E80C-4A9C-8E4F-59DB8349F199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FFAE6-9DE7-4A1B-A8E8-3ABCA0BED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3341C-258D-46E5-AA11-38B9D420C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BDE6-0E0D-4F59-B635-DB200DB6F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0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21A78E-9998-400B-8620-5C87DED163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81C15-73AB-496C-B944-03EC33DA3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2CE8C-21DB-4657-A23A-32596EDC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3F3B-E80C-4A9C-8E4F-59DB8349F199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4E690-4D34-470A-9AA3-CE16B1D7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D5DA0-2EFE-44E9-9CEA-B0F51AF4E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BDE6-0E0D-4F59-B635-DB200DB6F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5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A2E41-725D-4C67-8532-CB7E2574D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DA863-6D52-4323-AECA-ECCD863D1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788F6-A3BC-44B6-B5AD-65D144A91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3F3B-E80C-4A9C-8E4F-59DB8349F199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6FCDD-0D4B-4242-A80D-5F2622FC5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03745-7C6B-462D-A9C1-A29411A0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BDE6-0E0D-4F59-B635-DB200DB6F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0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CB349-CD92-4DDC-8E47-9E65FAADB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32E3FF-E6B3-48BD-8EDA-2607EE778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B239C-C612-4A12-9505-D43380028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3F3B-E80C-4A9C-8E4F-59DB8349F199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733D1-4894-40E8-BFCF-091FC4837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117B5-20FA-4C2D-94FC-4806A370C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BDE6-0E0D-4F59-B635-DB200DB6F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3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74A84-B857-4449-8FB2-21668BAD2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41C40-AA2E-424A-AD80-6CEC95200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243407-3410-4D77-AA02-CE1A63BB0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072A2-DAAF-43CE-AD9D-D18FC0023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3F3B-E80C-4A9C-8E4F-59DB8349F199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C70C2-C01E-4EDD-B0DA-B0F2D3904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397D18-051F-40D7-9F2F-1E444BAD3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BDE6-0E0D-4F59-B635-DB200DB6F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73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1E0E4-33A0-4FD5-B6DB-E52DA6071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AC1485-E430-485A-98E9-3A0A63B75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A7D376-E40F-437C-BB68-4AE0A1FCA5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A5B640-21DE-4DE2-9E4C-B34D02C169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98DEE6-0BEA-4A23-99AF-212DCB5BF5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10B70C-E2F0-4D96-9BC9-7F237E9B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3F3B-E80C-4A9C-8E4F-59DB8349F199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686D8F-F728-46DE-AF69-F24A734CB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5A5FFF-DD98-4913-9E66-6D02C1B99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BDE6-0E0D-4F59-B635-DB200DB6F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3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7385A-A7A3-4711-8A38-9BB88F07E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CB2E52-9C62-499B-9146-214D5495B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3F3B-E80C-4A9C-8E4F-59DB8349F199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C04D16-CEB4-48AF-AA20-FD34F5D4A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C38213-1DBD-457D-AEA3-7559140FE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BDE6-0E0D-4F59-B635-DB200DB6F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62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042460-E9AB-43DD-9EA1-0851002A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3F3B-E80C-4A9C-8E4F-59DB8349F199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EB8A58-07F8-41B9-A11D-0311ED548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2F085C-B0EB-4382-B5CD-901FB482D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BDE6-0E0D-4F59-B635-DB200DB6F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1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CA8E4-E57E-4303-9AAD-53A7C2878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F8E6D-3CB3-462B-91B5-F9EF8142F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B3635-BB95-4422-AF39-23A2BA5E1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6707B8-26DA-4DF5-9507-69AF68163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3F3B-E80C-4A9C-8E4F-59DB8349F199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BE625-DC72-4EFE-A2CD-F0B997058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A868D-74C9-4779-8F79-200C87E52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BDE6-0E0D-4F59-B635-DB200DB6F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6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B2C3D-5897-4EB2-8EDB-FA57014CB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CA12E6-4467-4238-A709-C8CEF2011C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2C56D-5049-46E6-9B43-FD1FC3804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A2EE40-78BC-467E-8E9D-27D4FA64D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3F3B-E80C-4A9C-8E4F-59DB8349F199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E99039-9A55-4722-BC02-4747CEADC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EAEE3-4806-4657-864B-E9110B8B9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BDE6-0E0D-4F59-B635-DB200DB6F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0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1CD86E-A3D2-4040-9D4F-3EDE5DDF4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9B1AF-424B-4CE8-9F9F-CBF682C55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73BC6-6715-4940-8708-EFE27B0284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03F3B-E80C-4A9C-8E4F-59DB8349F199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D6810-80DD-4512-A44D-9CB8336D0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D3C7A-08B5-4D51-BD80-F6536858B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BBDE6-0E0D-4F59-B635-DB200DB6F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7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46F4C05A-8FA5-49C5-8239-CC0745442A0C}"/>
              </a:ext>
            </a:extLst>
          </p:cNvPr>
          <p:cNvSpPr txBox="1"/>
          <p:nvPr/>
        </p:nvSpPr>
        <p:spPr>
          <a:xfrm>
            <a:off x="1118174" y="32140"/>
            <a:ext cx="9730849" cy="70788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YSM Pre-Award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</a:rPr>
              <a:t>Proposal Submission Timeline</a:t>
            </a: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CAEDCA32-9A81-4F3B-8CF5-89421E3A5D98}"/>
              </a:ext>
            </a:extLst>
          </p:cNvPr>
          <p:cNvSpPr/>
          <p:nvPr/>
        </p:nvSpPr>
        <p:spPr>
          <a:xfrm rot="16200000">
            <a:off x="1490268" y="565072"/>
            <a:ext cx="1324770" cy="1905003"/>
          </a:xfrm>
          <a:prstGeom prst="downArrow">
            <a:avLst>
              <a:gd name="adj1" fmla="val 50000"/>
              <a:gd name="adj2" fmla="val 49305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 4-6 Weeks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503DCB4-2591-438E-B6F9-0A9459023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23609" y="740026"/>
            <a:ext cx="7525415" cy="178328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B9F8FF-F359-4986-A794-6B7ACCBE07DB}"/>
              </a:ext>
            </a:extLst>
          </p:cNvPr>
          <p:cNvSpPr txBox="1"/>
          <p:nvPr/>
        </p:nvSpPr>
        <p:spPr>
          <a:xfrm>
            <a:off x="3517020" y="768691"/>
            <a:ext cx="700680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kern="100" dirty="0"/>
              <a:t>Discussion with Pre-Award Administrator</a:t>
            </a:r>
          </a:p>
          <a:p>
            <a:r>
              <a:rPr lang="en-US" sz="1200" kern="100" dirty="0"/>
              <a:t>4-6 weeks in advance of sponsor DUE DATE*</a:t>
            </a:r>
          </a:p>
          <a:p>
            <a:r>
              <a:rPr lang="en-US" sz="1200" b="1" kern="100" dirty="0">
                <a:solidFill>
                  <a:srgbClr val="C00000"/>
                </a:solidFill>
              </a:rPr>
              <a:t>But no less than 4 weeks in advance</a:t>
            </a:r>
          </a:p>
          <a:p>
            <a:r>
              <a:rPr lang="en-US" sz="1200" b="1" u="sng" kern="100" dirty="0"/>
              <a:t>Note that the full 6 weeks is needed for any of the following: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200" kern="100" dirty="0"/>
              <a:t>Foreign </a:t>
            </a:r>
            <a:r>
              <a:rPr lang="en-US" sz="1200" kern="100" dirty="0" err="1"/>
              <a:t>subawards</a:t>
            </a:r>
            <a:r>
              <a:rPr lang="en-US" sz="1200" kern="100" dirty="0"/>
              <a:t> or other foreign components are involved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200" kern="100" dirty="0"/>
              <a:t>Sponsor is CDC, HRSA, PCORI or SAMHSA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200" kern="100" dirty="0"/>
              <a:t>Program projects/multi-components/multiple subawards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200" kern="100" dirty="0"/>
              <a:t>Foundation proposals that utilize sponsor portals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200" kern="100" dirty="0"/>
              <a:t>Proposals for new and early career faculty investigators</a:t>
            </a:r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2AD2E740-F1E6-41B0-A648-DC0D7A811376}"/>
              </a:ext>
            </a:extLst>
          </p:cNvPr>
          <p:cNvSpPr/>
          <p:nvPr/>
        </p:nvSpPr>
        <p:spPr>
          <a:xfrm rot="16200000">
            <a:off x="1490269" y="2001028"/>
            <a:ext cx="1324770" cy="1905005"/>
          </a:xfrm>
          <a:prstGeom prst="downArrow">
            <a:avLst>
              <a:gd name="adj1" fmla="val 50000"/>
              <a:gd name="adj2" fmla="val 49305"/>
            </a:avLst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 2 Weeks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 (10 Business Days)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B7FDADB-C3BA-4E6A-9DD3-33200EAAB3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86407" y="2719166"/>
            <a:ext cx="7472741" cy="51895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9D953A-4F46-443D-83B6-FECE5757260E}"/>
              </a:ext>
            </a:extLst>
          </p:cNvPr>
          <p:cNvSpPr txBox="1"/>
          <p:nvPr/>
        </p:nvSpPr>
        <p:spPr>
          <a:xfrm>
            <a:off x="3417794" y="2781313"/>
            <a:ext cx="5427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Finalize budget, justification and scope of work (including </a:t>
            </a:r>
            <a:r>
              <a:rPr lang="en-US" sz="1200" dirty="0" err="1"/>
              <a:t>subawards</a:t>
            </a:r>
            <a:r>
              <a:rPr lang="en-US" sz="1200" dirty="0"/>
              <a:t>)</a:t>
            </a:r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AB64C3B2-F233-4D12-BACD-B63B03888E5A}"/>
              </a:ext>
            </a:extLst>
          </p:cNvPr>
          <p:cNvSpPr/>
          <p:nvPr/>
        </p:nvSpPr>
        <p:spPr>
          <a:xfrm rot="16200000">
            <a:off x="1508328" y="3396603"/>
            <a:ext cx="1288649" cy="1905002"/>
          </a:xfrm>
          <a:prstGeom prst="downArrow">
            <a:avLst>
              <a:gd name="adj1" fmla="val 50000"/>
              <a:gd name="adj2" fmla="val 49305"/>
            </a:avLst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 7 Business Days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21EC44-1E8F-4B51-8866-6C59C9E4AF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23609" y="3704779"/>
            <a:ext cx="7525414" cy="1253354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35F2DC-0EFC-4F5D-9CA2-995683635A9E}"/>
              </a:ext>
            </a:extLst>
          </p:cNvPr>
          <p:cNvSpPr txBox="1"/>
          <p:nvPr/>
        </p:nvSpPr>
        <p:spPr>
          <a:xfrm>
            <a:off x="3396865" y="3715667"/>
            <a:ext cx="72471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PI sends all final proposal documents for submission to YSM Pre-Award</a:t>
            </a:r>
          </a:p>
          <a:p>
            <a:r>
              <a:rPr lang="en-US" sz="1200" dirty="0">
                <a:solidFill>
                  <a:srgbClr val="C00000"/>
                </a:solidFill>
              </a:rPr>
              <a:t>To ensure a full review by YSM Pre-Award </a:t>
            </a:r>
            <a:r>
              <a:rPr lang="en-US" sz="1200" b="1" u="sng" dirty="0">
                <a:solidFill>
                  <a:srgbClr val="C00000"/>
                </a:solidFill>
              </a:rPr>
              <a:t>all final documents should be sent as early as possible</a:t>
            </a:r>
            <a:r>
              <a:rPr lang="en-US" sz="1200" b="1" dirty="0">
                <a:solidFill>
                  <a:srgbClr val="C00000"/>
                </a:solidFill>
              </a:rPr>
              <a:t>; </a:t>
            </a:r>
            <a:r>
              <a:rPr lang="en-US" sz="1200" dirty="0">
                <a:solidFill>
                  <a:srgbClr val="C00000"/>
                </a:solidFill>
              </a:rPr>
              <a:t>7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dirty="0">
                <a:solidFill>
                  <a:srgbClr val="C00000"/>
                </a:solidFill>
              </a:rPr>
              <a:t>business days is the latest that materials should be received.  Proposals received less than 7 business days prior to deadline may receive an abbreviated review to assure they are submitted to OSP/sponsor on time.</a:t>
            </a:r>
          </a:p>
          <a:p>
            <a:r>
              <a:rPr lang="en-US" sz="1200" dirty="0"/>
              <a:t>YSM Pre-Award reviews documents for compliance and sponsor guidelines, advises PI of any outstanding items, resolves any issues, finalizes proposal record, and initiates internal routing process for submission to OSP </a:t>
            </a:r>
          </a:p>
          <a:p>
            <a:endParaRPr lang="en-US" sz="1200" dirty="0"/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1F5618D9-E98E-4577-B464-C07B11AE6305}"/>
              </a:ext>
            </a:extLst>
          </p:cNvPr>
          <p:cNvSpPr/>
          <p:nvPr/>
        </p:nvSpPr>
        <p:spPr>
          <a:xfrm rot="16200000">
            <a:off x="1498584" y="4783860"/>
            <a:ext cx="1308142" cy="1905005"/>
          </a:xfrm>
          <a:prstGeom prst="downArrow">
            <a:avLst>
              <a:gd name="adj1" fmla="val 50000"/>
              <a:gd name="adj2" fmla="val 49305"/>
            </a:avLst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 5 Business Days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54964D2-C3E4-44F9-8F13-C541DCF6B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23609" y="5403555"/>
            <a:ext cx="7515290" cy="576984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614B89-C51F-4521-9B4F-FA16CB24F69F}"/>
              </a:ext>
            </a:extLst>
          </p:cNvPr>
          <p:cNvSpPr txBox="1"/>
          <p:nvPr/>
        </p:nvSpPr>
        <p:spPr>
          <a:xfrm>
            <a:off x="3336595" y="5358662"/>
            <a:ext cx="7489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OSP conducts University compliance checks, final proposal review, identifies additional edits as needed, provides AOR signature if required, and either submits or gives approval to submit.</a:t>
            </a:r>
          </a:p>
          <a:p>
            <a:r>
              <a:rPr lang="en-US" sz="1200" dirty="0">
                <a:solidFill>
                  <a:srgbClr val="C00000"/>
                </a:solidFill>
              </a:rPr>
              <a:t>Proposals received late may receive an abbreviated review to assure they are submitted to the sponsor on time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FD10C4-DD3B-4CFA-88A1-21714E85E77B}"/>
              </a:ext>
            </a:extLst>
          </p:cNvPr>
          <p:cNvSpPr txBox="1"/>
          <p:nvPr/>
        </p:nvSpPr>
        <p:spPr>
          <a:xfrm>
            <a:off x="3386407" y="6001106"/>
            <a:ext cx="82840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*Excluding holidays/recess days</a:t>
            </a:r>
          </a:p>
          <a:p>
            <a:r>
              <a:rPr lang="en-US" sz="11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*For subcontracts, due date is the date proposal is due to prime institution (i.e. pass through institution).</a:t>
            </a:r>
          </a:p>
          <a:p>
            <a:r>
              <a:rPr lang="en-US" sz="1100" b="1" dirty="0">
                <a:solidFill>
                  <a:srgbClr val="C0000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*If sponsor specifies a deadline after 5PM, all OSP reviews and signatures need to be in place by 5PM. </a:t>
            </a:r>
            <a:r>
              <a:rPr lang="en-US" sz="1100" b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Please note there are no exceptions to this policy.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ABC4E-01B5-4DCA-819F-4ECDE9F84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2010"/>
            <a:ext cx="11972925" cy="6813980"/>
          </a:xfrm>
          <a:prstGeom prst="rect">
            <a:avLst/>
          </a:prstGeom>
          <a:noFill/>
          <a:ln w="63500" cmpd="thickThin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47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1853</TotalTime>
  <Words>324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Deschino, Michele</dc:creator>
  <cp:lastModifiedBy>Ely, Jill</cp:lastModifiedBy>
  <cp:revision>50</cp:revision>
  <dcterms:created xsi:type="dcterms:W3CDTF">2021-03-04T16:06:23Z</dcterms:created>
  <dcterms:modified xsi:type="dcterms:W3CDTF">2023-05-18T17:52:08Z</dcterms:modified>
</cp:coreProperties>
</file>