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30" r:id="rId1"/>
  </p:sldMasterIdLst>
  <p:sldIdLst>
    <p:sldId id="256" r:id="rId2"/>
    <p:sldId id="267" r:id="rId3"/>
    <p:sldId id="277" r:id="rId4"/>
    <p:sldId id="290" r:id="rId5"/>
    <p:sldId id="318" r:id="rId6"/>
    <p:sldId id="307" r:id="rId7"/>
    <p:sldId id="319" r:id="rId8"/>
    <p:sldId id="308" r:id="rId9"/>
    <p:sldId id="297" r:id="rId10"/>
    <p:sldId id="296" r:id="rId11"/>
    <p:sldId id="292" r:id="rId12"/>
    <p:sldId id="293" r:id="rId13"/>
    <p:sldId id="289" r:id="rId14"/>
    <p:sldId id="269" r:id="rId15"/>
    <p:sldId id="268" r:id="rId16"/>
    <p:sldId id="288" r:id="rId17"/>
    <p:sldId id="271" r:id="rId18"/>
    <p:sldId id="272" r:id="rId19"/>
    <p:sldId id="280" r:id="rId20"/>
    <p:sldId id="257" r:id="rId21"/>
    <p:sldId id="258" r:id="rId22"/>
    <p:sldId id="259" r:id="rId23"/>
    <p:sldId id="260" r:id="rId24"/>
    <p:sldId id="261" r:id="rId25"/>
    <p:sldId id="262" r:id="rId26"/>
    <p:sldId id="263" r:id="rId27"/>
    <p:sldId id="282" r:id="rId28"/>
    <p:sldId id="283" r:id="rId29"/>
    <p:sldId id="264" r:id="rId30"/>
    <p:sldId id="265" r:id="rId31"/>
    <p:sldId id="274" r:id="rId32"/>
    <p:sldId id="273" r:id="rId33"/>
    <p:sldId id="294" r:id="rId34"/>
    <p:sldId id="295" r:id="rId35"/>
    <p:sldId id="298" r:id="rId36"/>
    <p:sldId id="300" r:id="rId37"/>
    <p:sldId id="299" r:id="rId38"/>
    <p:sldId id="302" r:id="rId39"/>
    <p:sldId id="322" r:id="rId40"/>
    <p:sldId id="323" r:id="rId41"/>
    <p:sldId id="320" r:id="rId42"/>
    <p:sldId id="303" r:id="rId43"/>
    <p:sldId id="304" r:id="rId44"/>
    <p:sldId id="275" r:id="rId45"/>
    <p:sldId id="276" r:id="rId46"/>
    <p:sldId id="28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5"/>
    <p:restoredTop sz="91294"/>
  </p:normalViewPr>
  <p:slideViewPr>
    <p:cSldViewPr snapToGrid="0" snapToObjects="1">
      <p:cViewPr varScale="1">
        <p:scale>
          <a:sx n="102" d="100"/>
          <a:sy n="102" d="100"/>
        </p:scale>
        <p:origin x="44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534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4553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058800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290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5417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711649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72930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20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9316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4/22/20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1174578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876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4/22/20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61362"/>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epatitisc.uw.edu/go/evaluation-treatment/treatment-addressing-substance-alcohol-use/core-concept/al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hcvguidelines.org/unique-populations/hiv-hc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cvguidelines.org/unique-populations/hiv-hc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microsoft.com/office/2007/relationships/media" Target="../media/media1.mp4"/><Relationship Id="rId7" Type="http://schemas.openxmlformats.org/officeDocument/2006/relationships/image" Target="../media/image11.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video" Target="../media/media1.mp4"/></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15.pn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16.png"/><Relationship Id="rId5" Type="http://schemas.openxmlformats.org/officeDocument/2006/relationships/slideLayout" Target="../slideLayouts/slideLayout7.xml"/><Relationship Id="rId4" Type="http://schemas.openxmlformats.org/officeDocument/2006/relationships/video" Target="../media/media5.mp4"/></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7.mp4"/><Relationship Id="rId1" Type="http://schemas.microsoft.com/office/2007/relationships/media" Target="../media/media7.mp4"/><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media" Target="../media/media9.mp4"/><Relationship Id="rId7" Type="http://schemas.openxmlformats.org/officeDocument/2006/relationships/image" Target="../media/image19.png"/><Relationship Id="rId2" Type="http://schemas.openxmlformats.org/officeDocument/2006/relationships/video" Target="../media/media8.mp4"/><Relationship Id="rId1" Type="http://schemas.microsoft.com/office/2007/relationships/media" Target="../media/media8.mp4"/><Relationship Id="rId6" Type="http://schemas.openxmlformats.org/officeDocument/2006/relationships/image" Target="../media/image18.png"/><Relationship Id="rId5" Type="http://schemas.openxmlformats.org/officeDocument/2006/relationships/slideLayout" Target="../slideLayouts/slideLayout7.xml"/><Relationship Id="rId4" Type="http://schemas.openxmlformats.org/officeDocument/2006/relationships/video" Target="../media/media9.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0.mp4"/><Relationship Id="rId1" Type="http://schemas.microsoft.com/office/2007/relationships/media" Target="../media/media10.mp4"/><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epatitisc.uw.edu/page/clinical-calculators/fib-4"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cvguidelines.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epatitisc.uw.edu/go/treatment-infection/treatment-genotype-2/core-concept/al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hepatitisc.uw.edu/go/evaluation-treatment/treatment-addressing-substance-alcohol-use/core-concept/al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epatitisc.uw.edu/go/evaluation-treatment/treatment-addressing-substance-alcohol-use/core-concept/al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912212"/>
            <a:ext cx="10627890" cy="2012218"/>
          </a:xfrm>
        </p:spPr>
        <p:txBody>
          <a:bodyPr>
            <a:normAutofit/>
          </a:bodyPr>
          <a:lstStyle/>
          <a:p>
            <a:r>
              <a:rPr lang="en-US" sz="4000" dirty="0">
                <a:latin typeface="Futura Medium" charset="0"/>
                <a:ea typeface="Futura Medium" charset="0"/>
                <a:cs typeface="Futura Medium" charset="0"/>
              </a:rPr>
              <a:t>Alcohol Use in Chronic Hepatitis C Infection </a:t>
            </a:r>
          </a:p>
        </p:txBody>
      </p:sp>
      <p:sp>
        <p:nvSpPr>
          <p:cNvPr id="3" name="Subtitle 2"/>
          <p:cNvSpPr>
            <a:spLocks noGrp="1"/>
          </p:cNvSpPr>
          <p:nvPr>
            <p:ph type="subTitle" idx="1"/>
          </p:nvPr>
        </p:nvSpPr>
        <p:spPr>
          <a:xfrm>
            <a:off x="1100051" y="4642709"/>
            <a:ext cx="10058400" cy="1143000"/>
          </a:xfrm>
        </p:spPr>
        <p:txBody>
          <a:bodyPr>
            <a:noAutofit/>
          </a:bodyPr>
          <a:lstStyle/>
          <a:p>
            <a:pPr algn="r">
              <a:lnSpc>
                <a:spcPct val="100000"/>
              </a:lnSpc>
              <a:spcBef>
                <a:spcPts val="0"/>
              </a:spcBef>
              <a:spcAft>
                <a:spcPts val="0"/>
              </a:spcAft>
            </a:pPr>
            <a:r>
              <a:rPr lang="en-US" b="1" cap="none" spc="0" dirty="0">
                <a:solidFill>
                  <a:schemeClr val="tx1"/>
                </a:solidFill>
                <a:latin typeface="Tw Cen MT" charset="0"/>
                <a:ea typeface="Tw Cen MT" charset="0"/>
                <a:cs typeface="Tw Cen MT" charset="0"/>
              </a:rPr>
              <a:t>Lamia Haque</a:t>
            </a:r>
          </a:p>
          <a:p>
            <a:pPr algn="r">
              <a:lnSpc>
                <a:spcPct val="100000"/>
              </a:lnSpc>
              <a:spcBef>
                <a:spcPts val="0"/>
              </a:spcBef>
              <a:spcAft>
                <a:spcPts val="0"/>
              </a:spcAft>
            </a:pPr>
            <a:r>
              <a:rPr lang="en-US" b="1" cap="none" spc="0" dirty="0">
                <a:solidFill>
                  <a:schemeClr val="tx1"/>
                </a:solidFill>
                <a:latin typeface="Tw Cen MT" charset="0"/>
                <a:ea typeface="Tw Cen MT" charset="0"/>
                <a:cs typeface="Tw Cen MT" charset="0"/>
              </a:rPr>
              <a:t>WHAT-IF Session</a:t>
            </a:r>
          </a:p>
          <a:p>
            <a:pPr algn="r">
              <a:lnSpc>
                <a:spcPct val="100000"/>
              </a:lnSpc>
              <a:spcBef>
                <a:spcPts val="0"/>
              </a:spcBef>
              <a:spcAft>
                <a:spcPts val="0"/>
              </a:spcAft>
            </a:pPr>
            <a:r>
              <a:rPr lang="en-US" b="1" cap="none" spc="0" dirty="0">
                <a:solidFill>
                  <a:schemeClr val="tx1"/>
                </a:solidFill>
                <a:latin typeface="Tw Cen MT" charset="0"/>
                <a:ea typeface="Tw Cen MT" charset="0"/>
                <a:cs typeface="Tw Cen MT" charset="0"/>
              </a:rPr>
              <a:t> July 2019</a:t>
            </a:r>
          </a:p>
        </p:txBody>
      </p:sp>
    </p:spTree>
    <p:extLst>
      <p:ext uri="{BB962C8B-B14F-4D97-AF65-F5344CB8AC3E}">
        <p14:creationId xmlns:p14="http://schemas.microsoft.com/office/powerpoint/2010/main" val="3741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9814" y="6016047"/>
            <a:ext cx="8922186" cy="307777"/>
          </a:xfrm>
          <a:prstGeom prst="rect">
            <a:avLst/>
          </a:prstGeom>
          <a:noFill/>
        </p:spPr>
        <p:txBody>
          <a:bodyPr wrap="none" rtlCol="0">
            <a:spAutoFit/>
          </a:bodyPr>
          <a:lstStyle/>
          <a:p>
            <a:pPr algn="r"/>
            <a:r>
              <a:rPr lang="en-US" sz="1400" dirty="0">
                <a:hlinkClick r:id="rId2"/>
              </a:rPr>
              <a:t>https://www.hepatitisc.uw.edu/go/evaluation-treatment/treatment-addressing-substance-alcohol-use/core-concept/all</a:t>
            </a:r>
            <a:endParaRPr lang="en-US" sz="1400" dirty="0"/>
          </a:p>
        </p:txBody>
      </p:sp>
      <p:pic>
        <p:nvPicPr>
          <p:cNvPr id="2050" name="Picture 2" descr="his graphic is based on data from 31 studies published from 2000 to 2014, includ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1" y="256032"/>
            <a:ext cx="10570464" cy="54349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2520768" y="6376507"/>
            <a:ext cx="7256224"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a:solidFill>
                  <a:schemeClr val="bg1"/>
                </a:solidFill>
                <a:latin typeface="Tw Cen MT" charset="0"/>
                <a:ea typeface="Tw Cen MT" charset="0"/>
                <a:cs typeface="Tw Cen MT" charset="0"/>
              </a:rPr>
              <a:t>HCV Treatment with Direct Acting Antivirals </a:t>
            </a:r>
            <a:endParaRPr lang="en-US" sz="3200" dirty="0">
              <a:solidFill>
                <a:schemeClr val="bg1"/>
              </a:solidFill>
              <a:latin typeface="Tw Cen MT" charset="0"/>
              <a:ea typeface="Tw Cen MT" charset="0"/>
              <a:cs typeface="Tw Cen MT" charset="0"/>
            </a:endParaRPr>
          </a:p>
        </p:txBody>
      </p:sp>
    </p:spTree>
    <p:extLst>
      <p:ext uri="{BB962C8B-B14F-4D97-AF65-F5344CB8AC3E}">
        <p14:creationId xmlns:p14="http://schemas.microsoft.com/office/powerpoint/2010/main" val="113671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HCV/HIV Co-infection</a:t>
            </a:r>
          </a:p>
        </p:txBody>
      </p:sp>
      <p:sp>
        <p:nvSpPr>
          <p:cNvPr id="3" name="Rectangle 2"/>
          <p:cNvSpPr/>
          <p:nvPr/>
        </p:nvSpPr>
        <p:spPr>
          <a:xfrm>
            <a:off x="7534095" y="5977468"/>
            <a:ext cx="4540282" cy="307777"/>
          </a:xfrm>
          <a:prstGeom prst="rect">
            <a:avLst/>
          </a:prstGeom>
        </p:spPr>
        <p:txBody>
          <a:bodyPr wrap="none">
            <a:spAutoFit/>
          </a:bodyPr>
          <a:lstStyle/>
          <a:p>
            <a:r>
              <a:rPr lang="en-US" sz="1400" dirty="0">
                <a:hlinkClick r:id="rId2"/>
              </a:rPr>
              <a:t>https://www.hcvguidelines.org/unique-populations/hiv-hcv</a:t>
            </a:r>
            <a:endParaRPr lang="en-US" sz="1400" dirty="0"/>
          </a:p>
        </p:txBody>
      </p:sp>
      <p:sp>
        <p:nvSpPr>
          <p:cNvPr id="7" name="Content Placeholder 2"/>
          <p:cNvSpPr txBox="1">
            <a:spLocks/>
          </p:cNvSpPr>
          <p:nvPr/>
        </p:nvSpPr>
        <p:spPr>
          <a:xfrm>
            <a:off x="1228725" y="1954108"/>
            <a:ext cx="9926955"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pPr>
            <a:r>
              <a:rPr lang="en-US" dirty="0"/>
              <a:t>Both liver-related and overall mortality is higher in patients with HIV/HCV co-infection than in HCV mono-infected individuals </a:t>
            </a:r>
          </a:p>
          <a:p>
            <a:pPr>
              <a:buFont typeface="Arial" charset="0"/>
              <a:buChar char="•"/>
            </a:pPr>
            <a:r>
              <a:rPr lang="en-US" dirty="0"/>
              <a:t>Presence of HIV independently associated with development of advanced fibrosis and cirrhosis</a:t>
            </a:r>
          </a:p>
          <a:p>
            <a:pPr>
              <a:buFont typeface="Arial" charset="0"/>
              <a:buChar char="•"/>
            </a:pPr>
            <a:r>
              <a:rPr lang="en-US" dirty="0"/>
              <a:t>HCV treatment should be prioritized in HIV-infected patients </a:t>
            </a:r>
          </a:p>
          <a:p>
            <a:pPr>
              <a:buFont typeface="Arial" charset="0"/>
              <a:buChar char="•"/>
            </a:pPr>
            <a:r>
              <a:rPr lang="en-US" dirty="0"/>
              <a:t>Efficacy and adverse event rates of DAA therapy are similar between HCV mono-infected and HIV/HCV co-infected individuals </a:t>
            </a:r>
          </a:p>
          <a:p>
            <a:pPr>
              <a:buFont typeface="Arial" charset="0"/>
              <a:buChar char="•"/>
            </a:pPr>
            <a:r>
              <a:rPr lang="en-US" dirty="0"/>
              <a:t>Special attention should be paid to HCV medication interactions with antiretroviral medications as well as risk of HBV reactivation in previously exposed patients</a:t>
            </a:r>
          </a:p>
        </p:txBody>
      </p:sp>
    </p:spTree>
    <p:extLst>
      <p:ext uri="{BB962C8B-B14F-4D97-AF65-F5344CB8AC3E}">
        <p14:creationId xmlns:p14="http://schemas.microsoft.com/office/powerpoint/2010/main" val="204117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HCV/HIV Co-infection</a:t>
            </a:r>
          </a:p>
        </p:txBody>
      </p:sp>
      <p:sp>
        <p:nvSpPr>
          <p:cNvPr id="3" name="Rectangle 2"/>
          <p:cNvSpPr/>
          <p:nvPr/>
        </p:nvSpPr>
        <p:spPr>
          <a:xfrm>
            <a:off x="7534095" y="5977468"/>
            <a:ext cx="4540282" cy="307777"/>
          </a:xfrm>
          <a:prstGeom prst="rect">
            <a:avLst/>
          </a:prstGeom>
        </p:spPr>
        <p:txBody>
          <a:bodyPr wrap="none">
            <a:spAutoFit/>
          </a:bodyPr>
          <a:lstStyle/>
          <a:p>
            <a:r>
              <a:rPr lang="en-US" sz="1400" dirty="0">
                <a:hlinkClick r:id="rId2"/>
              </a:rPr>
              <a:t>https://www.hcvguidelines.org/unique-populations/hiv-hcv</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931323"/>
            <a:ext cx="10058400" cy="3758217"/>
          </a:xfrm>
          <a:prstGeom prst="rect">
            <a:avLst/>
          </a:prstGeom>
        </p:spPr>
      </p:pic>
    </p:spTree>
    <p:extLst>
      <p:ext uri="{BB962C8B-B14F-4D97-AF65-F5344CB8AC3E}">
        <p14:creationId xmlns:p14="http://schemas.microsoft.com/office/powerpoint/2010/main" val="76818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3" y="2545900"/>
            <a:ext cx="11868912" cy="3233108"/>
          </a:xfrm>
          <a:prstGeom prst="rect">
            <a:avLst/>
          </a:prstGeom>
        </p:spPr>
      </p:pic>
      <p:sp>
        <p:nvSpPr>
          <p:cNvPr id="3" name="Title 2"/>
          <p:cNvSpPr>
            <a:spLocks noGrp="1"/>
          </p:cNvSpPr>
          <p:nvPr>
            <p:ph type="title"/>
          </p:nvPr>
        </p:nvSpPr>
        <p:spPr/>
        <p:txBody>
          <a:bodyPr/>
          <a:lstStyle/>
          <a:p>
            <a:r>
              <a:rPr lang="en-US" dirty="0">
                <a:latin typeface="Tw Cen MT" charset="0"/>
                <a:ea typeface="Tw Cen MT" charset="0"/>
                <a:cs typeface="Tw Cen MT" charset="0"/>
              </a:rPr>
              <a:t>HCV Infection and Alcohol Use</a:t>
            </a:r>
          </a:p>
        </p:txBody>
      </p:sp>
    </p:spTree>
    <p:extLst>
      <p:ext uri="{BB962C8B-B14F-4D97-AF65-F5344CB8AC3E}">
        <p14:creationId xmlns:p14="http://schemas.microsoft.com/office/powerpoint/2010/main" val="160543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w Cen MT" charset="0"/>
                <a:ea typeface="Tw Cen MT" charset="0"/>
                <a:cs typeface="Tw Cen MT" charset="0"/>
              </a:rPr>
              <a:t>Study Question</a:t>
            </a:r>
          </a:p>
        </p:txBody>
      </p:sp>
      <p:sp>
        <p:nvSpPr>
          <p:cNvPr id="3" name="Content Placeholder 2"/>
          <p:cNvSpPr>
            <a:spLocks noGrp="1"/>
          </p:cNvSpPr>
          <p:nvPr>
            <p:ph idx="1"/>
          </p:nvPr>
        </p:nvSpPr>
        <p:spPr/>
        <p:txBody>
          <a:bodyPr>
            <a:normAutofit/>
          </a:bodyPr>
          <a:lstStyle/>
          <a:p>
            <a:pPr algn="ctr"/>
            <a:endParaRPr lang="en-US" sz="2800" dirty="0"/>
          </a:p>
          <a:p>
            <a:pPr algn="ctr"/>
            <a:endParaRPr lang="en-US" sz="2800" dirty="0"/>
          </a:p>
          <a:p>
            <a:pPr algn="ctr"/>
            <a:r>
              <a:rPr lang="en-US" sz="2800" dirty="0"/>
              <a:t>What is the association between levels of alcohol intake and treatment outcomes among patients with HCV treated with DAAs?</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72941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Study Design</a:t>
            </a:r>
          </a:p>
        </p:txBody>
      </p:sp>
      <p:sp>
        <p:nvSpPr>
          <p:cNvPr id="3" name="Content Placeholder 2"/>
          <p:cNvSpPr>
            <a:spLocks noGrp="1"/>
          </p:cNvSpPr>
          <p:nvPr>
            <p:ph idx="1"/>
          </p:nvPr>
        </p:nvSpPr>
        <p:spPr/>
        <p:txBody>
          <a:bodyPr>
            <a:normAutofit/>
          </a:bodyPr>
          <a:lstStyle/>
          <a:p>
            <a:pPr>
              <a:buFont typeface="Arial" charset="0"/>
              <a:buChar char="•"/>
            </a:pPr>
            <a:r>
              <a:rPr lang="en-US" sz="2400" dirty="0"/>
              <a:t> Veterans Health Administration national sample</a:t>
            </a:r>
          </a:p>
          <a:p>
            <a:pPr lvl="1">
              <a:buFont typeface="Wingdings" charset="2"/>
              <a:buChar char="Ø"/>
            </a:pPr>
            <a:r>
              <a:rPr lang="en-US" sz="2000" dirty="0"/>
              <a:t> Largest integrated health care provider of patients with HCV</a:t>
            </a:r>
          </a:p>
          <a:p>
            <a:pPr lvl="1">
              <a:buFont typeface="Wingdings" charset="2"/>
              <a:buChar char="Ø"/>
            </a:pPr>
            <a:r>
              <a:rPr lang="en-US" sz="2000" dirty="0"/>
              <a:t> Annual alcohol screening in all patients since 2004</a:t>
            </a:r>
          </a:p>
          <a:p>
            <a:pPr lvl="1">
              <a:buFont typeface="Wingdings" charset="2"/>
              <a:buChar char="Ø"/>
            </a:pPr>
            <a:r>
              <a:rPr lang="en-US" sz="2000" dirty="0"/>
              <a:t> Data from VHA Corporate Data Warehouse mirrors medical record</a:t>
            </a:r>
          </a:p>
          <a:p>
            <a:pPr>
              <a:buFont typeface="Arial" charset="0"/>
              <a:buChar char="•"/>
            </a:pPr>
            <a:r>
              <a:rPr lang="en-US" sz="2400" dirty="0"/>
              <a:t> Inclusion criteria</a:t>
            </a:r>
          </a:p>
          <a:p>
            <a:pPr lvl="1">
              <a:buFont typeface="Wingdings" charset="2"/>
              <a:buChar char="Ø"/>
            </a:pPr>
            <a:r>
              <a:rPr lang="en-US" sz="2200" dirty="0"/>
              <a:t> </a:t>
            </a:r>
            <a:r>
              <a:rPr lang="en-US" sz="2000" dirty="0"/>
              <a:t>Active HCV infection</a:t>
            </a:r>
          </a:p>
          <a:p>
            <a:pPr lvl="1">
              <a:buFont typeface="Wingdings" charset="2"/>
              <a:buChar char="Ø"/>
            </a:pPr>
            <a:r>
              <a:rPr lang="en-US" sz="2000" dirty="0"/>
              <a:t> Initiated DAA therapy within 18-month period</a:t>
            </a:r>
          </a:p>
          <a:p>
            <a:pPr lvl="1">
              <a:buFont typeface="Wingdings" charset="2"/>
              <a:buChar char="Ø"/>
            </a:pPr>
            <a:r>
              <a:rPr lang="en-US" sz="2000" dirty="0"/>
              <a:t> Received </a:t>
            </a:r>
            <a:r>
              <a:rPr lang="en-US" sz="2000" dirty="0" err="1"/>
              <a:t>sofosbuvir</a:t>
            </a:r>
            <a:r>
              <a:rPr lang="en-US" sz="2000" dirty="0"/>
              <a:t> (SOF), </a:t>
            </a:r>
            <a:r>
              <a:rPr lang="en-US" sz="2000" dirty="0" err="1"/>
              <a:t>ledipasvir</a:t>
            </a:r>
            <a:r>
              <a:rPr lang="en-US" sz="2000" dirty="0"/>
              <a:t>/</a:t>
            </a:r>
            <a:r>
              <a:rPr lang="en-US" sz="2000" dirty="0" err="1"/>
              <a:t>sofosbuvir</a:t>
            </a:r>
            <a:r>
              <a:rPr lang="en-US" sz="2000" dirty="0"/>
              <a:t>, (LDV/SOF), or </a:t>
            </a:r>
            <a:r>
              <a:rPr lang="en-US" sz="2000" dirty="0" err="1"/>
              <a:t>ombitasvir-paritaprevir</a:t>
            </a:r>
            <a:r>
              <a:rPr lang="en-US" sz="2000" dirty="0"/>
              <a:t>-	ritonavir/</a:t>
            </a:r>
            <a:r>
              <a:rPr lang="en-US" sz="2000" dirty="0" err="1"/>
              <a:t>dasabuvir</a:t>
            </a:r>
            <a:r>
              <a:rPr lang="en-US" sz="2000" dirty="0"/>
              <a:t> (</a:t>
            </a:r>
            <a:r>
              <a:rPr lang="en-US" sz="2000" dirty="0" err="1"/>
              <a:t>PrOD</a:t>
            </a:r>
            <a:r>
              <a:rPr lang="en-US" sz="2000" dirty="0"/>
              <a:t>) - all IFN free except SOF-IFN-RIBA for genotype 3</a:t>
            </a:r>
          </a:p>
          <a:p>
            <a:pPr lvl="1">
              <a:buFont typeface="Wingdings" charset="2"/>
              <a:buChar char="Ø"/>
            </a:pPr>
            <a:r>
              <a:rPr lang="en-US" sz="2000" dirty="0"/>
              <a:t> Completed standard alcohol screening with AUDIT-C within one year prior to initiating DAA</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37943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AUDIT-C</a:t>
            </a:r>
          </a:p>
        </p:txBody>
      </p:sp>
      <p:sp>
        <p:nvSpPr>
          <p:cNvPr id="3" name="Content Placeholder 2"/>
          <p:cNvSpPr>
            <a:spLocks noGrp="1"/>
          </p:cNvSpPr>
          <p:nvPr>
            <p:ph idx="1"/>
          </p:nvPr>
        </p:nvSpPr>
        <p:spPr>
          <a:xfrm>
            <a:off x="1097280" y="1845734"/>
            <a:ext cx="10058400" cy="1499632"/>
          </a:xfrm>
        </p:spPr>
        <p:txBody>
          <a:bodyPr>
            <a:normAutofit/>
          </a:bodyPr>
          <a:lstStyle/>
          <a:p>
            <a:pPr>
              <a:buFont typeface="Arial" charset="0"/>
              <a:buChar char="•"/>
            </a:pPr>
            <a:r>
              <a:rPr lang="en-US" sz="2400" dirty="0"/>
              <a:t> Three item alcohol screen that identifies unhealthy drinking</a:t>
            </a:r>
          </a:p>
          <a:p>
            <a:pPr>
              <a:buFont typeface="Arial" charset="0"/>
              <a:buChar char="•"/>
            </a:pPr>
            <a:r>
              <a:rPr lang="en-US" sz="2400" dirty="0"/>
              <a:t> Modified version of 10-question AUDIT instrument</a:t>
            </a:r>
            <a:endParaRPr lang="en-US" dirty="0"/>
          </a:p>
          <a:p>
            <a:pPr>
              <a:buFont typeface="Arial" charset="0"/>
              <a:buChar char="•"/>
            </a:pPr>
            <a:r>
              <a:rPr lang="en-US" sz="2400" dirty="0"/>
              <a:t> Scored on scale of 0-12 (a = 0, b = 1, c = 2, d = 3, e = 4)</a:t>
            </a:r>
          </a:p>
        </p:txBody>
      </p:sp>
      <p:sp>
        <p:nvSpPr>
          <p:cNvPr id="4" name="Rectangle 3"/>
          <p:cNvSpPr/>
          <p:nvPr/>
        </p:nvSpPr>
        <p:spPr>
          <a:xfrm>
            <a:off x="1097280" y="3386834"/>
            <a:ext cx="9986683" cy="3139321"/>
          </a:xfrm>
          <a:prstGeom prst="rect">
            <a:avLst/>
          </a:prstGeom>
        </p:spPr>
        <p:txBody>
          <a:bodyPr wrap="square">
            <a:spAutoFit/>
          </a:bodyPr>
          <a:lstStyle/>
          <a:p>
            <a:pPr algn="ctr"/>
            <a:r>
              <a:rPr lang="en-US" sz="2200" b="1" i="1" dirty="0">
                <a:solidFill>
                  <a:srgbClr val="C00000"/>
                </a:solidFill>
                <a:latin typeface="Tw Cen MT" charset="0"/>
                <a:ea typeface="Tw Cen MT" charset="0"/>
                <a:cs typeface="Tw Cen MT" charset="0"/>
              </a:rPr>
              <a:t>1. How often do you have a drink containing alcohol? </a:t>
            </a:r>
            <a:endParaRPr lang="en-US" sz="2200" b="1" i="1" dirty="0">
              <a:latin typeface="Tw Cen MT" charset="0"/>
              <a:ea typeface="Tw Cen MT" charset="0"/>
              <a:cs typeface="Tw Cen MT" charset="0"/>
            </a:endParaRPr>
          </a:p>
          <a:p>
            <a:pPr marL="457200" indent="-457200" algn="ctr">
              <a:buAutoNum type="alphaLcPeriod"/>
            </a:pPr>
            <a:r>
              <a:rPr lang="en-US" sz="2200" b="1" i="1" dirty="0">
                <a:latin typeface="Tw Cen MT" charset="0"/>
                <a:ea typeface="Tw Cen MT" charset="0"/>
                <a:cs typeface="Tw Cen MT" charset="0"/>
              </a:rPr>
              <a:t>never   b. monthly or less   c. 2-4x/</a:t>
            </a:r>
            <a:r>
              <a:rPr lang="en-US" sz="2200" b="1" i="1" dirty="0" err="1">
                <a:latin typeface="Tw Cen MT" charset="0"/>
                <a:ea typeface="Tw Cen MT" charset="0"/>
                <a:cs typeface="Tw Cen MT" charset="0"/>
              </a:rPr>
              <a:t>mo</a:t>
            </a:r>
            <a:r>
              <a:rPr lang="en-US" sz="2200" b="1" i="1" dirty="0">
                <a:latin typeface="Tw Cen MT" charset="0"/>
                <a:ea typeface="Tw Cen MT" charset="0"/>
                <a:cs typeface="Tw Cen MT" charset="0"/>
              </a:rPr>
              <a:t>   d. 2-3x/</a:t>
            </a:r>
            <a:r>
              <a:rPr lang="en-US" sz="2200" b="1" i="1" dirty="0" err="1">
                <a:latin typeface="Tw Cen MT" charset="0"/>
                <a:ea typeface="Tw Cen MT" charset="0"/>
                <a:cs typeface="Tw Cen MT" charset="0"/>
              </a:rPr>
              <a:t>wk</a:t>
            </a:r>
            <a:r>
              <a:rPr lang="en-US" sz="2200" b="1" i="1" dirty="0">
                <a:latin typeface="Tw Cen MT" charset="0"/>
                <a:ea typeface="Tw Cen MT" charset="0"/>
                <a:cs typeface="Tw Cen MT" charset="0"/>
              </a:rPr>
              <a:t>   e. 4x or more/</a:t>
            </a:r>
            <a:r>
              <a:rPr lang="en-US" sz="2200" b="1" i="1" dirty="0" err="1">
                <a:latin typeface="Tw Cen MT" charset="0"/>
                <a:ea typeface="Tw Cen MT" charset="0"/>
                <a:cs typeface="Tw Cen MT" charset="0"/>
              </a:rPr>
              <a:t>wk</a:t>
            </a:r>
            <a:endParaRPr lang="en-US" sz="2200" b="1" i="1" dirty="0">
              <a:latin typeface="Tw Cen MT" charset="0"/>
              <a:ea typeface="Tw Cen MT" charset="0"/>
              <a:cs typeface="Tw Cen MT" charset="0"/>
            </a:endParaRPr>
          </a:p>
          <a:p>
            <a:pPr marL="457200" indent="-457200" algn="ctr">
              <a:buAutoNum type="alphaLcPeriod"/>
            </a:pPr>
            <a:endParaRPr lang="en-US" sz="2200" b="1" i="1" dirty="0">
              <a:latin typeface="Tw Cen MT" charset="0"/>
              <a:ea typeface="Tw Cen MT" charset="0"/>
              <a:cs typeface="Tw Cen MT" charset="0"/>
            </a:endParaRPr>
          </a:p>
          <a:p>
            <a:pPr algn="ctr"/>
            <a:r>
              <a:rPr lang="en-US" sz="2200" b="1" i="1" dirty="0">
                <a:solidFill>
                  <a:srgbClr val="C00000"/>
                </a:solidFill>
                <a:latin typeface="Tw Cen MT" charset="0"/>
                <a:ea typeface="Tw Cen MT" charset="0"/>
                <a:cs typeface="Tw Cen MT" charset="0"/>
              </a:rPr>
              <a:t>2. How many standard drinks containing alcohol do you have on a typical day?</a:t>
            </a:r>
            <a:endParaRPr lang="en-US" sz="2200" b="1" i="1" dirty="0">
              <a:latin typeface="Tw Cen MT" charset="0"/>
              <a:ea typeface="Tw Cen MT" charset="0"/>
              <a:cs typeface="Tw Cen MT" charset="0"/>
            </a:endParaRPr>
          </a:p>
          <a:p>
            <a:pPr algn="ctr"/>
            <a:r>
              <a:rPr lang="en-US" sz="2200" b="1" i="1" dirty="0">
                <a:latin typeface="Tw Cen MT" charset="0"/>
                <a:ea typeface="Tw Cen MT" charset="0"/>
                <a:cs typeface="Tw Cen MT" charset="0"/>
              </a:rPr>
              <a:t>a. 1 or 2   b. 3 or 4   c. 5 or 6   d. 7 to 9   e. 10 or more</a:t>
            </a:r>
          </a:p>
          <a:p>
            <a:pPr marL="457200" indent="-457200" algn="ctr">
              <a:buAutoNum type="alphaLcPeriod"/>
            </a:pPr>
            <a:endParaRPr lang="en-US" sz="2200" b="1" i="1" dirty="0">
              <a:latin typeface="Tw Cen MT" charset="0"/>
              <a:ea typeface="Tw Cen MT" charset="0"/>
              <a:cs typeface="Tw Cen MT" charset="0"/>
            </a:endParaRPr>
          </a:p>
          <a:p>
            <a:pPr algn="ctr"/>
            <a:r>
              <a:rPr lang="en-US" sz="2200" b="1" i="1" dirty="0">
                <a:solidFill>
                  <a:srgbClr val="C00000"/>
                </a:solidFill>
                <a:latin typeface="Tw Cen MT" charset="0"/>
                <a:ea typeface="Tw Cen MT" charset="0"/>
                <a:cs typeface="Tw Cen MT" charset="0"/>
              </a:rPr>
              <a:t>3. How often do you have six or more drinks on one occasion? </a:t>
            </a:r>
            <a:endParaRPr lang="en-US" sz="2200" b="1" i="1" dirty="0">
              <a:latin typeface="Tw Cen MT" charset="0"/>
              <a:ea typeface="Tw Cen MT" charset="0"/>
              <a:cs typeface="Tw Cen MT" charset="0"/>
            </a:endParaRPr>
          </a:p>
          <a:p>
            <a:pPr algn="ctr"/>
            <a:r>
              <a:rPr lang="en-US" sz="2200" b="1" i="1" dirty="0">
                <a:latin typeface="Tw Cen MT" charset="0"/>
                <a:ea typeface="Tw Cen MT" charset="0"/>
                <a:cs typeface="Tw Cen MT" charset="0"/>
              </a:rPr>
              <a:t>a. never   b. less than monthly   c. monthly   d. weekly   e. daily or almost daily</a:t>
            </a:r>
          </a:p>
          <a:p>
            <a:pPr marL="457200" indent="-457200" algn="ctr">
              <a:buAutoNum type="alphaLcPeriod"/>
            </a:pPr>
            <a:endParaRPr lang="en-US" sz="2200" b="1" i="1" dirty="0">
              <a:latin typeface="Tw Cen MT" charset="0"/>
              <a:ea typeface="Tw Cen MT" charset="0"/>
              <a:cs typeface="Tw Cen MT" charset="0"/>
            </a:endParaRPr>
          </a:p>
        </p:txBody>
      </p:sp>
    </p:spTree>
    <p:extLst>
      <p:ext uri="{BB962C8B-B14F-4D97-AF65-F5344CB8AC3E}">
        <p14:creationId xmlns:p14="http://schemas.microsoft.com/office/powerpoint/2010/main" val="71243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Outcomes</a:t>
            </a:r>
          </a:p>
        </p:txBody>
      </p:sp>
      <p:sp>
        <p:nvSpPr>
          <p:cNvPr id="3" name="Content Placeholder 2"/>
          <p:cNvSpPr>
            <a:spLocks noGrp="1"/>
          </p:cNvSpPr>
          <p:nvPr>
            <p:ph idx="1"/>
          </p:nvPr>
        </p:nvSpPr>
        <p:spPr>
          <a:xfrm>
            <a:off x="1151573" y="1845733"/>
            <a:ext cx="10058400" cy="4023360"/>
          </a:xfrm>
        </p:spPr>
        <p:txBody>
          <a:bodyPr>
            <a:normAutofit/>
          </a:bodyPr>
          <a:lstStyle/>
          <a:p>
            <a:pPr marR="0" lvl="0" defTabSz="914400" eaLnBrk="1" fontAlgn="auto" latinLnBrk="0" hangingPunct="1">
              <a:lnSpc>
                <a:spcPct val="100000"/>
              </a:lnSpc>
              <a:spcBef>
                <a:spcPts val="0"/>
              </a:spcBef>
              <a:spcAft>
                <a:spcPts val="0"/>
              </a:spcAft>
              <a:buSzTx/>
              <a:buFont typeface="Arial" charset="0"/>
              <a:buChar char="•"/>
              <a:tabLst/>
              <a:defRPr/>
            </a:pPr>
            <a:r>
              <a:rPr lang="en-US" sz="2400" dirty="0"/>
              <a:t> Primary outcome: </a:t>
            </a:r>
            <a:r>
              <a:rPr lang="en-US" sz="2400" i="1" dirty="0"/>
              <a:t>SVR</a:t>
            </a:r>
          </a:p>
          <a:p>
            <a:pPr lvl="1">
              <a:lnSpc>
                <a:spcPct val="100000"/>
              </a:lnSpc>
              <a:spcBef>
                <a:spcPts val="0"/>
              </a:spcBef>
              <a:spcAft>
                <a:spcPts val="0"/>
              </a:spcAft>
              <a:buFont typeface="Wingdings" charset="2"/>
              <a:buChar char="Ø"/>
            </a:pPr>
            <a:r>
              <a:rPr lang="en-US" dirty="0"/>
              <a:t> </a:t>
            </a:r>
            <a:r>
              <a:rPr lang="en-US" sz="2000" dirty="0"/>
              <a:t>Undetectable viral load at 12 or more weeks after treatment end</a:t>
            </a:r>
          </a:p>
          <a:p>
            <a:pPr lvl="1">
              <a:lnSpc>
                <a:spcPct val="100000"/>
              </a:lnSpc>
              <a:spcBef>
                <a:spcPts val="0"/>
              </a:spcBef>
              <a:spcAft>
                <a:spcPts val="0"/>
              </a:spcAft>
              <a:buFont typeface="Wingdings" charset="2"/>
              <a:buChar char="Ø"/>
            </a:pPr>
            <a:r>
              <a:rPr lang="en-US" sz="2000" dirty="0"/>
              <a:t> If SVR12 data missing, SVR at 4-12 weeks used </a:t>
            </a:r>
          </a:p>
          <a:p>
            <a:pPr lvl="1">
              <a:lnSpc>
                <a:spcPct val="100000"/>
              </a:lnSpc>
              <a:spcBef>
                <a:spcPts val="0"/>
              </a:spcBef>
              <a:spcAft>
                <a:spcPts val="0"/>
              </a:spcAft>
              <a:buFont typeface="Wingdings" charset="2"/>
              <a:buChar char="Ø"/>
            </a:pPr>
            <a:endParaRPr lang="en-US" sz="2000" dirty="0"/>
          </a:p>
          <a:p>
            <a:pPr>
              <a:lnSpc>
                <a:spcPct val="100000"/>
              </a:lnSpc>
              <a:spcBef>
                <a:spcPts val="0"/>
              </a:spcBef>
              <a:spcAft>
                <a:spcPts val="0"/>
              </a:spcAft>
              <a:buFont typeface="Arial" charset="0"/>
              <a:buChar char="•"/>
            </a:pPr>
            <a:r>
              <a:rPr lang="en-US" sz="2200" dirty="0"/>
              <a:t> Primary independent variable: </a:t>
            </a:r>
            <a:r>
              <a:rPr lang="en-US" sz="2200" i="1" dirty="0"/>
              <a:t>alcohol use severity</a:t>
            </a:r>
          </a:p>
          <a:p>
            <a:pPr lvl="1">
              <a:lnSpc>
                <a:spcPct val="100000"/>
              </a:lnSpc>
              <a:spcBef>
                <a:spcPts val="0"/>
              </a:spcBef>
              <a:spcAft>
                <a:spcPts val="0"/>
              </a:spcAft>
              <a:buFont typeface="Wingdings" charset="2"/>
              <a:buChar char="Ø"/>
            </a:pPr>
            <a:r>
              <a:rPr lang="en-US" sz="2000" dirty="0"/>
              <a:t> AUDIT-C validated screening tool for identifying unhealthy alcohol use</a:t>
            </a:r>
          </a:p>
          <a:p>
            <a:pPr lvl="1">
              <a:lnSpc>
                <a:spcPct val="100000"/>
              </a:lnSpc>
              <a:spcBef>
                <a:spcPts val="0"/>
              </a:spcBef>
              <a:spcAft>
                <a:spcPts val="0"/>
              </a:spcAft>
              <a:buFont typeface="Wingdings" charset="2"/>
              <a:buChar char="Ø"/>
            </a:pPr>
            <a:r>
              <a:rPr lang="en-US" sz="2000" dirty="0"/>
              <a:t> Annual screen for all outpatients at VHA</a:t>
            </a:r>
          </a:p>
          <a:p>
            <a:pPr lvl="1">
              <a:lnSpc>
                <a:spcPct val="100000"/>
              </a:lnSpc>
              <a:spcBef>
                <a:spcPts val="0"/>
              </a:spcBef>
              <a:spcAft>
                <a:spcPts val="0"/>
              </a:spcAft>
              <a:buFont typeface="Wingdings" charset="2"/>
              <a:buChar char="Ø"/>
            </a:pPr>
            <a:r>
              <a:rPr lang="en-US" sz="2000" dirty="0"/>
              <a:t> Higher score associated with likelihood of alcohol-related consequences</a:t>
            </a:r>
            <a:endParaRPr lang="en-US" sz="1600" dirty="0"/>
          </a:p>
          <a:p>
            <a:pPr lvl="3">
              <a:lnSpc>
                <a:spcPct val="100000"/>
              </a:lnSpc>
              <a:spcBef>
                <a:spcPts val="0"/>
              </a:spcBef>
              <a:spcAft>
                <a:spcPts val="0"/>
              </a:spcAft>
              <a:buFont typeface="Wingdings" charset="2"/>
              <a:buChar char="ü"/>
            </a:pPr>
            <a:r>
              <a:rPr lang="en-US" sz="1800" dirty="0"/>
              <a:t> Abstinence = 0 </a:t>
            </a:r>
          </a:p>
          <a:p>
            <a:pPr lvl="3">
              <a:lnSpc>
                <a:spcPct val="100000"/>
              </a:lnSpc>
              <a:spcBef>
                <a:spcPts val="0"/>
              </a:spcBef>
              <a:spcAft>
                <a:spcPts val="0"/>
              </a:spcAft>
              <a:buFont typeface="Wingdings" charset="2"/>
              <a:buChar char="ü"/>
            </a:pPr>
            <a:r>
              <a:rPr lang="en-US" sz="1800" dirty="0"/>
              <a:t> Low Level Drinking = 1-3 for men, 1-2 for women</a:t>
            </a:r>
          </a:p>
          <a:p>
            <a:pPr lvl="3">
              <a:lnSpc>
                <a:spcPct val="100000"/>
              </a:lnSpc>
              <a:spcBef>
                <a:spcPts val="0"/>
              </a:spcBef>
              <a:spcAft>
                <a:spcPts val="0"/>
              </a:spcAft>
              <a:buFont typeface="Wingdings" charset="2"/>
              <a:buChar char="ü"/>
            </a:pPr>
            <a:r>
              <a:rPr lang="en-US" sz="1800" dirty="0"/>
              <a:t> Unhealthy Drinking = 4-12 for men, 3-12 for women (further subdivided into 3 or 4 to 9 and 10-12)</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64218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Variables Assessed</a:t>
            </a:r>
          </a:p>
        </p:txBody>
      </p:sp>
      <p:sp>
        <p:nvSpPr>
          <p:cNvPr id="3" name="Content Placeholder 2"/>
          <p:cNvSpPr>
            <a:spLocks noGrp="1"/>
          </p:cNvSpPr>
          <p:nvPr>
            <p:ph idx="1"/>
          </p:nvPr>
        </p:nvSpPr>
        <p:spPr/>
        <p:txBody>
          <a:bodyPr>
            <a:normAutofit/>
          </a:bodyPr>
          <a:lstStyle/>
          <a:p>
            <a:pPr>
              <a:buFont typeface="Arial" charset="0"/>
              <a:buChar char="•"/>
            </a:pPr>
            <a:r>
              <a:rPr lang="en-US" sz="2400" dirty="0"/>
              <a:t> Demographics</a:t>
            </a:r>
          </a:p>
          <a:p>
            <a:pPr>
              <a:buFont typeface="Arial" charset="0"/>
              <a:buChar char="•"/>
            </a:pPr>
            <a:r>
              <a:rPr lang="en-US" sz="2400" dirty="0"/>
              <a:t> Prior antiviral treatment</a:t>
            </a:r>
          </a:p>
          <a:p>
            <a:pPr>
              <a:buFont typeface="Arial" charset="0"/>
              <a:buChar char="•"/>
            </a:pPr>
            <a:r>
              <a:rPr lang="en-US" sz="2400" dirty="0"/>
              <a:t> Duration of therapy</a:t>
            </a:r>
          </a:p>
          <a:p>
            <a:pPr>
              <a:buFont typeface="Arial" charset="0"/>
              <a:buChar char="•"/>
            </a:pPr>
            <a:r>
              <a:rPr lang="en-US" sz="2400" dirty="0"/>
              <a:t> Genotype</a:t>
            </a:r>
          </a:p>
          <a:p>
            <a:pPr>
              <a:buFont typeface="Arial" charset="0"/>
              <a:buChar char="•"/>
            </a:pPr>
            <a:r>
              <a:rPr lang="en-US" sz="2400" dirty="0"/>
              <a:t> HCV viral load</a:t>
            </a:r>
          </a:p>
          <a:p>
            <a:pPr>
              <a:buFont typeface="Arial" charset="0"/>
              <a:buChar char="•"/>
            </a:pPr>
            <a:r>
              <a:rPr lang="en-US" sz="2400" dirty="0"/>
              <a:t> Presence of cirrhosis*</a:t>
            </a:r>
          </a:p>
          <a:p>
            <a:pPr>
              <a:buFont typeface="Arial" charset="0"/>
              <a:buChar char="•"/>
            </a:pPr>
            <a:r>
              <a:rPr lang="en-US" sz="2400" dirty="0"/>
              <a:t> Presence of substance use disorders*</a:t>
            </a:r>
          </a:p>
          <a:p>
            <a:pPr>
              <a:buFont typeface="Arial" charset="0"/>
              <a:buChar char="•"/>
            </a:pPr>
            <a:r>
              <a:rPr lang="en-US" sz="2400" dirty="0"/>
              <a:t> Other comorbidities*</a:t>
            </a:r>
          </a:p>
        </p:txBody>
      </p:sp>
      <p:sp>
        <p:nvSpPr>
          <p:cNvPr id="4" name="TextBox 3"/>
          <p:cNvSpPr txBox="1"/>
          <p:nvPr/>
        </p:nvSpPr>
        <p:spPr>
          <a:xfrm>
            <a:off x="4369116" y="5869094"/>
            <a:ext cx="6786564" cy="369332"/>
          </a:xfrm>
          <a:prstGeom prst="rect">
            <a:avLst/>
          </a:prstGeom>
          <a:noFill/>
        </p:spPr>
        <p:txBody>
          <a:bodyPr wrap="square" rtlCol="0">
            <a:spAutoFit/>
          </a:bodyPr>
          <a:lstStyle/>
          <a:p>
            <a:pPr algn="r"/>
            <a:r>
              <a:rPr lang="en-US" i="1"/>
              <a:t>*ICD9-based </a:t>
            </a:r>
            <a:r>
              <a:rPr lang="en-US" i="1" dirty="0"/>
              <a:t>definitions validated in other VHA studies were used.</a:t>
            </a:r>
          </a:p>
        </p:txBody>
      </p:sp>
      <p:sp>
        <p:nvSpPr>
          <p:cNvPr id="5" name="Rectangle 4"/>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55027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Data Analysis</a:t>
            </a:r>
          </a:p>
        </p:txBody>
      </p:sp>
      <p:sp>
        <p:nvSpPr>
          <p:cNvPr id="3" name="Content Placeholder 2"/>
          <p:cNvSpPr>
            <a:spLocks noGrp="1"/>
          </p:cNvSpPr>
          <p:nvPr>
            <p:ph idx="1"/>
          </p:nvPr>
        </p:nvSpPr>
        <p:spPr/>
        <p:txBody>
          <a:bodyPr>
            <a:normAutofit/>
          </a:bodyPr>
          <a:lstStyle/>
          <a:p>
            <a:pPr>
              <a:buFont typeface="Arial" charset="0"/>
              <a:buChar char="•"/>
            </a:pPr>
            <a:r>
              <a:rPr lang="en-US" sz="2400" dirty="0"/>
              <a:t> Unadjusted rates of SVR by level of alcohol use with 95% CI</a:t>
            </a:r>
          </a:p>
          <a:p>
            <a:pPr>
              <a:buFont typeface="Arial" charset="0"/>
              <a:buChar char="•"/>
            </a:pPr>
            <a:r>
              <a:rPr lang="en-US" sz="2400" dirty="0"/>
              <a:t> Multivariate logistic regression to evaluate association between SVR rates and  	levels of alcohol use adjusting for variables associated with alcohol use 	and SVR including: age, gender, race/ethnicity, genotype, viral load, 	treatment regimen, cirrhosis, decompensated cirrhosis, HCC, liver 	transplant, prior treatment, platelet count, bilirubin, albumin, HIV, DM</a:t>
            </a:r>
          </a:p>
          <a:p>
            <a:pPr>
              <a:buFont typeface="Arial" charset="0"/>
              <a:buChar char="•"/>
            </a:pPr>
            <a:r>
              <a:rPr lang="en-US" sz="2400" dirty="0"/>
              <a:t> Analyses done with and without missing SVR data using imputations</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39922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Background</a:t>
            </a:r>
          </a:p>
        </p:txBody>
      </p:sp>
      <p:sp>
        <p:nvSpPr>
          <p:cNvPr id="3" name="Content Placeholder 2"/>
          <p:cNvSpPr>
            <a:spLocks noGrp="1"/>
          </p:cNvSpPr>
          <p:nvPr>
            <p:ph idx="1"/>
          </p:nvPr>
        </p:nvSpPr>
        <p:spPr>
          <a:xfrm>
            <a:off x="1228724" y="1960034"/>
            <a:ext cx="9926955" cy="4023360"/>
          </a:xfrm>
        </p:spPr>
        <p:txBody>
          <a:bodyPr/>
          <a:lstStyle/>
          <a:p>
            <a:pPr>
              <a:buFont typeface="Arial" charset="0"/>
              <a:buChar char="•"/>
            </a:pPr>
            <a:r>
              <a:rPr lang="en-US" dirty="0"/>
              <a:t> Alcohol and hepatitis C infection (HCV) have synergistic effects</a:t>
            </a:r>
          </a:p>
          <a:p>
            <a:pPr>
              <a:buFont typeface="Arial" charset="0"/>
              <a:buChar char="•"/>
            </a:pPr>
            <a:r>
              <a:rPr lang="en-US" dirty="0"/>
              <a:t> Risk of cirrhosis and HCC greater in patients with HCV who drink heavily</a:t>
            </a:r>
            <a:r>
              <a:rPr lang="en-US" baseline="30000" dirty="0"/>
              <a:t>1,2,3</a:t>
            </a:r>
            <a:r>
              <a:rPr lang="en-US" dirty="0"/>
              <a:t> </a:t>
            </a:r>
          </a:p>
          <a:p>
            <a:pPr>
              <a:buFont typeface="Arial" charset="0"/>
              <a:buChar char="•"/>
            </a:pPr>
            <a:r>
              <a:rPr lang="en-US" dirty="0"/>
              <a:t> Patients with alcohol use disorder with HCV have poorer outcomes than those without HCV</a:t>
            </a:r>
            <a:r>
              <a:rPr lang="en-US" baseline="30000" dirty="0"/>
              <a:t>4</a:t>
            </a:r>
            <a:endParaRPr lang="en-US" dirty="0"/>
          </a:p>
          <a:p>
            <a:pPr>
              <a:buFont typeface="Arial" charset="0"/>
              <a:buChar char="•"/>
            </a:pPr>
            <a:r>
              <a:rPr lang="en-US" dirty="0"/>
              <a:t> HCV-infected individuals in the US are more likely to drink unhealthy amounts of alcohol</a:t>
            </a:r>
            <a:r>
              <a:rPr lang="en-US" baseline="30000" dirty="0"/>
              <a:t>5,6</a:t>
            </a:r>
          </a:p>
        </p:txBody>
      </p:sp>
      <p:sp>
        <p:nvSpPr>
          <p:cNvPr id="4" name="TextBox 3"/>
          <p:cNvSpPr txBox="1"/>
          <p:nvPr/>
        </p:nvSpPr>
        <p:spPr>
          <a:xfrm>
            <a:off x="8685066" y="4890428"/>
            <a:ext cx="2470613" cy="1661993"/>
          </a:xfrm>
          <a:prstGeom prst="rect">
            <a:avLst/>
          </a:prstGeom>
          <a:noFill/>
        </p:spPr>
        <p:txBody>
          <a:bodyPr wrap="none" rtlCol="0">
            <a:spAutoFit/>
          </a:bodyPr>
          <a:lstStyle/>
          <a:p>
            <a:pPr algn="r"/>
            <a:r>
              <a:rPr lang="en-US" sz="1400" baseline="30000" dirty="0"/>
              <a:t>1</a:t>
            </a:r>
            <a:r>
              <a:rPr lang="en-US" sz="1400" dirty="0"/>
              <a:t>Corrao and </a:t>
            </a:r>
            <a:r>
              <a:rPr lang="en-US" sz="1400" dirty="0" err="1"/>
              <a:t>Arico</a:t>
            </a:r>
            <a:r>
              <a:rPr lang="en-US" sz="1400" dirty="0"/>
              <a:t>, 1998</a:t>
            </a:r>
          </a:p>
          <a:p>
            <a:pPr algn="r"/>
            <a:r>
              <a:rPr lang="en-US" sz="1400" baseline="30000" dirty="0"/>
              <a:t>2</a:t>
            </a:r>
            <a:r>
              <a:rPr lang="en-US" sz="1400" dirty="0"/>
              <a:t>Donato et al., 2002</a:t>
            </a:r>
          </a:p>
          <a:p>
            <a:pPr algn="r"/>
            <a:r>
              <a:rPr lang="en-US" sz="1400" baseline="30000" dirty="0"/>
              <a:t>3</a:t>
            </a:r>
            <a:r>
              <a:rPr lang="en-US" sz="1400" dirty="0"/>
              <a:t>Hutchinson et al., 2005</a:t>
            </a:r>
          </a:p>
          <a:p>
            <a:pPr algn="r"/>
            <a:r>
              <a:rPr lang="en-US" sz="1400" baseline="30000" dirty="0"/>
              <a:t>4</a:t>
            </a:r>
            <a:r>
              <a:rPr lang="en-US" sz="1400" dirty="0"/>
              <a:t>Tsui et al., 2006</a:t>
            </a:r>
          </a:p>
          <a:p>
            <a:pPr algn="r"/>
            <a:r>
              <a:rPr lang="en-US" sz="1400" baseline="30000" dirty="0"/>
              <a:t>5</a:t>
            </a:r>
            <a:r>
              <a:rPr lang="en-US" sz="1400" dirty="0"/>
              <a:t>Armstrong et al., 2006</a:t>
            </a:r>
          </a:p>
          <a:p>
            <a:pPr algn="r"/>
            <a:r>
              <a:rPr lang="en-US" sz="1400" baseline="30000" dirty="0"/>
              <a:t>6</a:t>
            </a:r>
            <a:r>
              <a:rPr lang="en-US" sz="1400" dirty="0"/>
              <a:t>Taylor et al., 2016</a:t>
            </a:r>
          </a:p>
          <a:p>
            <a:endParaRPr lang="en-US" dirty="0"/>
          </a:p>
        </p:txBody>
      </p:sp>
    </p:spTree>
    <p:extLst>
      <p:ext uri="{BB962C8B-B14F-4D97-AF65-F5344CB8AC3E}">
        <p14:creationId xmlns:p14="http://schemas.microsoft.com/office/powerpoint/2010/main" val="27347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1-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8002"/>
          <a:stretch/>
        </p:blipFill>
        <p:spPr>
          <a:xfrm>
            <a:off x="1905" y="668215"/>
            <a:ext cx="12192000" cy="5624274"/>
          </a:xfrm>
          <a:prstGeom prst="rect">
            <a:avLst/>
          </a:prstGeom>
        </p:spPr>
      </p:pic>
      <p:sp>
        <p:nvSpPr>
          <p:cNvPr id="3" name="Subtitle 2"/>
          <p:cNvSpPr txBox="1">
            <a:spLocks/>
          </p:cNvSpPr>
          <p:nvPr/>
        </p:nvSpPr>
        <p:spPr>
          <a:xfrm>
            <a:off x="-52755" y="0"/>
            <a:ext cx="10058400" cy="44291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Table 1: </a:t>
            </a:r>
            <a:r>
              <a:rPr lang="en-US" b="1">
                <a:solidFill>
                  <a:schemeClr val="tx1"/>
                </a:solidFill>
                <a:latin typeface="Tw Cen MT" charset="0"/>
                <a:ea typeface="Tw Cen MT" charset="0"/>
                <a:cs typeface="Tw Cen MT" charset="0"/>
              </a:rPr>
              <a:t>Baseline Characteristics</a:t>
            </a:r>
            <a:endParaRPr lang="en-US" b="1" dirty="0">
              <a:solidFill>
                <a:schemeClr val="tx1"/>
              </a:solidFill>
              <a:latin typeface="Tw Cen MT" charset="0"/>
              <a:ea typeface="Tw Cen MT" charset="0"/>
              <a:cs typeface="Tw Cen MT" charset="0"/>
            </a:endParaRPr>
          </a:p>
        </p:txBody>
      </p:sp>
      <p:sp>
        <p:nvSpPr>
          <p:cNvPr id="4" name="Subtitle 2"/>
          <p:cNvSpPr txBox="1">
            <a:spLocks/>
          </p:cNvSpPr>
          <p:nvPr/>
        </p:nvSpPr>
        <p:spPr>
          <a:xfrm>
            <a:off x="4054793" y="250031"/>
            <a:ext cx="7060882" cy="116205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0"/>
              </a:spcBef>
              <a:spcAft>
                <a:spcPts val="0"/>
              </a:spcAft>
            </a:pPr>
            <a:r>
              <a:rPr lang="en-US" b="1" i="1" dirty="0">
                <a:solidFill>
                  <a:srgbClr val="C00000"/>
                </a:solidFill>
                <a:latin typeface="Tw Cen MT" charset="0"/>
                <a:ea typeface="Tw Cen MT" charset="0"/>
                <a:cs typeface="Tw Cen MT" charset="0"/>
              </a:rPr>
              <a:t>87% of all patients who initiated HCV </a:t>
            </a:r>
            <a:r>
              <a:rPr lang="en-US" b="1" i="1" dirty="0" err="1">
                <a:solidFill>
                  <a:srgbClr val="C00000"/>
                </a:solidFill>
                <a:latin typeface="Tw Cen MT" charset="0"/>
                <a:ea typeface="Tw Cen MT" charset="0"/>
                <a:cs typeface="Tw Cen MT" charset="0"/>
              </a:rPr>
              <a:t>tx</a:t>
            </a:r>
            <a:r>
              <a:rPr lang="en-US" b="1" i="1" dirty="0">
                <a:solidFill>
                  <a:srgbClr val="C00000"/>
                </a:solidFill>
                <a:latin typeface="Tw Cen MT" charset="0"/>
                <a:ea typeface="Tw Cen MT" charset="0"/>
                <a:cs typeface="Tw Cen MT" charset="0"/>
              </a:rPr>
              <a:t> completed AUDIT-C</a:t>
            </a:r>
          </a:p>
        </p:txBody>
      </p:sp>
      <p:sp>
        <p:nvSpPr>
          <p:cNvPr id="5" name="Donut 4"/>
          <p:cNvSpPr/>
          <p:nvPr/>
        </p:nvSpPr>
        <p:spPr>
          <a:xfrm>
            <a:off x="5319235" y="653927"/>
            <a:ext cx="1938813" cy="993896"/>
          </a:xfrm>
          <a:prstGeom prst="donut">
            <a:avLst>
              <a:gd name="adj" fmla="val 3349"/>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triped Right Arrow 5"/>
          <p:cNvSpPr/>
          <p:nvPr/>
        </p:nvSpPr>
        <p:spPr>
          <a:xfrm>
            <a:off x="3171829" y="1633535"/>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3186120" y="3963012"/>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a:off x="3200411" y="5052160"/>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860867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1-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8273" y="1612610"/>
            <a:ext cx="12192000" cy="4410075"/>
          </a:xfrm>
          <a:prstGeom prst="rect">
            <a:avLst/>
          </a:prstGeom>
        </p:spPr>
      </p:pic>
      <p:pic>
        <p:nvPicPr>
          <p:cNvPr id="4" name="Table 1-1">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t="8013" b="76827"/>
          <a:stretch/>
        </p:blipFill>
        <p:spPr>
          <a:xfrm>
            <a:off x="18273" y="685800"/>
            <a:ext cx="12192000" cy="926810"/>
          </a:xfrm>
          <a:prstGeom prst="rect">
            <a:avLst/>
          </a:prstGeom>
        </p:spPr>
      </p:pic>
      <p:sp>
        <p:nvSpPr>
          <p:cNvPr id="5" name="Subtitle 2"/>
          <p:cNvSpPr txBox="1">
            <a:spLocks/>
          </p:cNvSpPr>
          <p:nvPr/>
        </p:nvSpPr>
        <p:spPr>
          <a:xfrm>
            <a:off x="-52755" y="0"/>
            <a:ext cx="10058400"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Table 1: Baseline Characteristics </a:t>
            </a:r>
            <a:r>
              <a:rPr lang="en-US" b="1" i="1" dirty="0">
                <a:solidFill>
                  <a:schemeClr val="tx1"/>
                </a:solidFill>
                <a:latin typeface="Tw Cen MT" charset="0"/>
                <a:ea typeface="Tw Cen MT" charset="0"/>
                <a:cs typeface="Tw Cen MT" charset="0"/>
              </a:rPr>
              <a:t>(continued)</a:t>
            </a:r>
          </a:p>
        </p:txBody>
      </p:sp>
      <p:sp>
        <p:nvSpPr>
          <p:cNvPr id="6" name="Striped Right Arrow 5"/>
          <p:cNvSpPr/>
          <p:nvPr/>
        </p:nvSpPr>
        <p:spPr>
          <a:xfrm>
            <a:off x="3214693" y="1833566"/>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5457832" y="2243897"/>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a:off x="3214693" y="3274229"/>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9948493" y="3274229"/>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a:off x="3214693" y="5762626"/>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003356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2-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82800" y="406051"/>
            <a:ext cx="10109200" cy="5842000"/>
          </a:xfrm>
          <a:prstGeom prst="rect">
            <a:avLst/>
          </a:prstGeom>
        </p:spPr>
      </p:pic>
      <p:sp>
        <p:nvSpPr>
          <p:cNvPr id="5" name="Subtitle 2"/>
          <p:cNvSpPr txBox="1">
            <a:spLocks/>
          </p:cNvSpPr>
          <p:nvPr/>
        </p:nvSpPr>
        <p:spPr>
          <a:xfrm>
            <a:off x="-52755" y="0"/>
            <a:ext cx="10058400"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Figure 1: SVR Rates by AUDIT-C Category and Genotype</a:t>
            </a:r>
          </a:p>
        </p:txBody>
      </p:sp>
      <p:sp>
        <p:nvSpPr>
          <p:cNvPr id="6" name="Subtitle 2"/>
          <p:cNvSpPr txBox="1">
            <a:spLocks/>
          </p:cNvSpPr>
          <p:nvPr/>
        </p:nvSpPr>
        <p:spPr>
          <a:xfrm>
            <a:off x="259306" y="1628531"/>
            <a:ext cx="2019436" cy="28705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pPr>
            <a:r>
              <a:rPr lang="en-US" b="1" i="1" dirty="0">
                <a:solidFill>
                  <a:srgbClr val="C00000"/>
                </a:solidFill>
                <a:latin typeface="Tw Cen MT" charset="0"/>
                <a:ea typeface="Tw Cen MT" charset="0"/>
                <a:cs typeface="Tw Cen MT" charset="0"/>
              </a:rPr>
              <a:t>SVR data available for 91% of patients.</a:t>
            </a:r>
          </a:p>
          <a:p>
            <a:pPr marL="0" indent="0" algn="ctr">
              <a:lnSpc>
                <a:spcPct val="100000"/>
              </a:lnSpc>
              <a:spcBef>
                <a:spcPts val="0"/>
              </a:spcBef>
              <a:spcAft>
                <a:spcPts val="0"/>
              </a:spcAft>
              <a:buNone/>
            </a:pPr>
            <a:endParaRPr lang="en-US" b="1" i="1" dirty="0">
              <a:solidFill>
                <a:srgbClr val="C00000"/>
              </a:solidFill>
              <a:latin typeface="Tw Cen MT" charset="0"/>
              <a:ea typeface="Tw Cen MT" charset="0"/>
              <a:cs typeface="Tw Cen MT" charset="0"/>
            </a:endParaRPr>
          </a:p>
          <a:p>
            <a:pPr marL="0" indent="0" algn="ctr">
              <a:lnSpc>
                <a:spcPct val="100000"/>
              </a:lnSpc>
              <a:spcBef>
                <a:spcPts val="0"/>
              </a:spcBef>
              <a:spcAft>
                <a:spcPts val="0"/>
              </a:spcAft>
              <a:buNone/>
            </a:pPr>
            <a:endParaRPr lang="en-US" b="1" i="1" dirty="0">
              <a:solidFill>
                <a:srgbClr val="C00000"/>
              </a:solidFill>
              <a:latin typeface="Tw Cen MT" charset="0"/>
              <a:ea typeface="Tw Cen MT" charset="0"/>
              <a:cs typeface="Tw Cen MT" charset="0"/>
            </a:endParaRPr>
          </a:p>
          <a:p>
            <a:pPr marL="0" indent="0" algn="ctr">
              <a:lnSpc>
                <a:spcPct val="100000"/>
              </a:lnSpc>
              <a:spcBef>
                <a:spcPts val="0"/>
              </a:spcBef>
              <a:spcAft>
                <a:spcPts val="0"/>
              </a:spcAft>
              <a:buNone/>
            </a:pPr>
            <a:r>
              <a:rPr lang="en-US" b="1" i="1" dirty="0">
                <a:solidFill>
                  <a:srgbClr val="C00000"/>
                </a:solidFill>
                <a:latin typeface="Tw Cen MT" charset="0"/>
                <a:ea typeface="Tw Cen MT" charset="0"/>
                <a:cs typeface="Tw Cen MT" charset="0"/>
              </a:rPr>
              <a:t>No significant difference between rates of SVR by level of alcohol use.</a:t>
            </a:r>
          </a:p>
        </p:txBody>
      </p:sp>
      <p:sp>
        <p:nvSpPr>
          <p:cNvPr id="7" name="Rectangle 6"/>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87937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2755" y="0"/>
            <a:ext cx="10058400"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Figure 1: SVR Rates by AUDIT-C Category by HIV Status and Presence of Cirrhosis</a:t>
            </a:r>
          </a:p>
        </p:txBody>
      </p:sp>
      <p:pic>
        <p:nvPicPr>
          <p:cNvPr id="3" name="Table 2-B">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53984" y="571500"/>
            <a:ext cx="10172700" cy="5651500"/>
          </a:xfrm>
          <a:prstGeom prst="rect">
            <a:avLst/>
          </a:prstGeom>
        </p:spPr>
      </p:pic>
      <p:sp>
        <p:nvSpPr>
          <p:cNvPr id="2" name="Rectangle 1"/>
          <p:cNvSpPr/>
          <p:nvPr/>
        </p:nvSpPr>
        <p:spPr>
          <a:xfrm>
            <a:off x="310242" y="2735530"/>
            <a:ext cx="1992086" cy="1323439"/>
          </a:xfrm>
          <a:prstGeom prst="rect">
            <a:avLst/>
          </a:prstGeom>
        </p:spPr>
        <p:txBody>
          <a:bodyPr wrap="square">
            <a:spAutoFit/>
          </a:bodyPr>
          <a:lstStyle/>
          <a:p>
            <a:pPr algn="ctr"/>
            <a:r>
              <a:rPr lang="en-US" sz="2000" b="1" i="1" dirty="0">
                <a:solidFill>
                  <a:srgbClr val="C00000"/>
                </a:solidFill>
                <a:latin typeface="Tw Cen MT" charset="0"/>
                <a:ea typeface="Tw Cen MT" charset="0"/>
                <a:cs typeface="Tw Cen MT" charset="0"/>
              </a:rPr>
              <a:t>No significant difference in rates of SVR by level of alcohol use.</a:t>
            </a:r>
          </a:p>
        </p:txBody>
      </p:sp>
      <p:sp>
        <p:nvSpPr>
          <p:cNvPr id="6" name="Rectangle 5"/>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952842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2755" y="0"/>
            <a:ext cx="10058400"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Table 2: Proportion with SVR by AUDIT-C Category</a:t>
            </a:r>
          </a:p>
        </p:txBody>
      </p:sp>
      <p:pic>
        <p:nvPicPr>
          <p:cNvPr id="2" name="Table 3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354867"/>
            <a:ext cx="12192000" cy="6207125"/>
          </a:xfrm>
          <a:prstGeom prst="rect">
            <a:avLst/>
          </a:prstGeom>
        </p:spPr>
      </p:pic>
      <p:sp>
        <p:nvSpPr>
          <p:cNvPr id="4" name="Rectangle 3"/>
          <p:cNvSpPr/>
          <p:nvPr/>
        </p:nvSpPr>
        <p:spPr>
          <a:xfrm>
            <a:off x="2916588" y="6512595"/>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681638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2755" y="0"/>
            <a:ext cx="10058400"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Table 2: Proportion with SVR by AUDIT-C Category</a:t>
            </a:r>
            <a:r>
              <a:rPr lang="en-US" b="1" i="1" dirty="0">
                <a:solidFill>
                  <a:schemeClr val="tx1"/>
                </a:solidFill>
                <a:latin typeface="Tw Cen MT" charset="0"/>
                <a:ea typeface="Tw Cen MT" charset="0"/>
                <a:cs typeface="Tw Cen MT" charset="0"/>
              </a:rPr>
              <a:t> (continued)</a:t>
            </a:r>
          </a:p>
        </p:txBody>
      </p:sp>
      <p:pic>
        <p:nvPicPr>
          <p:cNvPr id="3" name="Table 3 -2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7922" y="2765544"/>
            <a:ext cx="12192000" cy="1965325"/>
          </a:xfrm>
          <a:prstGeom prst="rect">
            <a:avLst/>
          </a:prstGeom>
        </p:spPr>
      </p:pic>
      <p:pic>
        <p:nvPicPr>
          <p:cNvPr id="6" name="Table 3 -1">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b="85320"/>
          <a:stretch/>
        </p:blipFill>
        <p:spPr>
          <a:xfrm>
            <a:off x="17585" y="1819149"/>
            <a:ext cx="12192000" cy="911225"/>
          </a:xfrm>
          <a:prstGeom prst="rect">
            <a:avLst/>
          </a:prstGeom>
        </p:spPr>
      </p:pic>
      <p:sp>
        <p:nvSpPr>
          <p:cNvPr id="7" name="Rectangle 6"/>
          <p:cNvSpPr/>
          <p:nvPr/>
        </p:nvSpPr>
        <p:spPr>
          <a:xfrm>
            <a:off x="2169676" y="5910714"/>
            <a:ext cx="7842325" cy="369332"/>
          </a:xfrm>
          <a:prstGeom prst="rect">
            <a:avLst/>
          </a:prstGeom>
        </p:spPr>
        <p:txBody>
          <a:bodyPr wrap="square">
            <a:spAutoFit/>
          </a:bodyPr>
          <a:lstStyle/>
          <a:p>
            <a:pPr algn="ctr"/>
            <a:r>
              <a:rPr lang="en-US" b="1" i="1" dirty="0">
                <a:solidFill>
                  <a:srgbClr val="C00000"/>
                </a:solidFill>
                <a:latin typeface="Tw Cen MT" charset="0"/>
                <a:ea typeface="Tw Cen MT" charset="0"/>
                <a:cs typeface="Tw Cen MT" charset="0"/>
              </a:rPr>
              <a:t>No significant difference between rate of SVR by level of alcohol use.</a:t>
            </a:r>
          </a:p>
        </p:txBody>
      </p:sp>
      <p:sp>
        <p:nvSpPr>
          <p:cNvPr id="8" name="Rectangle 7"/>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7076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8650"/>
          <a:stretch/>
        </p:blipFill>
        <p:spPr>
          <a:xfrm>
            <a:off x="2107782" y="571500"/>
            <a:ext cx="8260029" cy="5293528"/>
          </a:xfrm>
          <a:prstGeom prst="rect">
            <a:avLst/>
          </a:prstGeom>
        </p:spPr>
      </p:pic>
      <p:sp>
        <p:nvSpPr>
          <p:cNvPr id="3" name="Subtitle 2"/>
          <p:cNvSpPr txBox="1">
            <a:spLocks/>
          </p:cNvSpPr>
          <p:nvPr/>
        </p:nvSpPr>
        <p:spPr>
          <a:xfrm>
            <a:off x="-52755" y="0"/>
            <a:ext cx="10058400"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Table 3: Adjusted Odds Ratio for SVR Associated with AUDIT-C</a:t>
            </a:r>
          </a:p>
        </p:txBody>
      </p:sp>
      <p:sp>
        <p:nvSpPr>
          <p:cNvPr id="4" name="Rectangle 3"/>
          <p:cNvSpPr/>
          <p:nvPr/>
        </p:nvSpPr>
        <p:spPr>
          <a:xfrm>
            <a:off x="2169676" y="5910714"/>
            <a:ext cx="7842325" cy="369332"/>
          </a:xfrm>
          <a:prstGeom prst="rect">
            <a:avLst/>
          </a:prstGeom>
        </p:spPr>
        <p:txBody>
          <a:bodyPr wrap="square">
            <a:spAutoFit/>
          </a:bodyPr>
          <a:lstStyle/>
          <a:p>
            <a:pPr algn="ctr"/>
            <a:r>
              <a:rPr lang="en-US" b="1" i="1">
                <a:solidFill>
                  <a:srgbClr val="C00000"/>
                </a:solidFill>
                <a:latin typeface="Tw Cen MT" charset="0"/>
                <a:ea typeface="Tw Cen MT" charset="0"/>
                <a:cs typeface="Tw Cen MT" charset="0"/>
              </a:rPr>
              <a:t>No significant difference between rate of SVR by level of alcohol use.</a:t>
            </a:r>
            <a:endParaRPr lang="en-US" b="1" i="1" dirty="0">
              <a:solidFill>
                <a:srgbClr val="C00000"/>
              </a:solidFill>
              <a:latin typeface="Tw Cen MT" charset="0"/>
              <a:ea typeface="Tw Cen MT" charset="0"/>
              <a:cs typeface="Tw Cen MT" charset="0"/>
            </a:endParaRPr>
          </a:p>
        </p:txBody>
      </p:sp>
      <p:sp>
        <p:nvSpPr>
          <p:cNvPr id="5" name="Rectangle 4"/>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149111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Early Discontinuation of Therapy</a:t>
            </a:r>
          </a:p>
        </p:txBody>
      </p:sp>
      <p:sp>
        <p:nvSpPr>
          <p:cNvPr id="3" name="Content Placeholder 2"/>
          <p:cNvSpPr>
            <a:spLocks noGrp="1"/>
          </p:cNvSpPr>
          <p:nvPr>
            <p:ph idx="1"/>
          </p:nvPr>
        </p:nvSpPr>
        <p:spPr/>
        <p:txBody>
          <a:bodyPr>
            <a:normAutofit/>
          </a:bodyPr>
          <a:lstStyle/>
          <a:p>
            <a:pPr>
              <a:buFont typeface="Arial" charset="0"/>
              <a:buChar char="•"/>
            </a:pPr>
            <a:r>
              <a:rPr lang="en-US" sz="2400" dirty="0"/>
              <a:t> Early discontinuation of treatment more common in unhealthy alcohol use 	(6.2%) compared to low level drinking (4.8%) or abstinence (5.7%).</a:t>
            </a:r>
          </a:p>
          <a:p>
            <a:pPr>
              <a:buFont typeface="Arial" charset="0"/>
              <a:buChar char="•"/>
            </a:pPr>
            <a:r>
              <a:rPr lang="en-US" sz="2400" dirty="0"/>
              <a:t> For those with available SVR data (91%), early treatment discontinuation 	occurred more frequently in unhealthy alcohol use (3.1%) than low level 	drinking (2.8%) and abstinence (1.8%). </a:t>
            </a:r>
          </a:p>
          <a:p>
            <a:pPr>
              <a:buFont typeface="Arial" charset="0"/>
              <a:buChar char="•"/>
            </a:pPr>
            <a:r>
              <a:rPr lang="en-US" sz="2400" dirty="0"/>
              <a:t> Mean duration of therapy similar among groups, ranging between 82 – 88 days. </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84381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Missing SVR Data</a:t>
            </a:r>
          </a:p>
        </p:txBody>
      </p:sp>
      <p:sp>
        <p:nvSpPr>
          <p:cNvPr id="3" name="Content Placeholder 2"/>
          <p:cNvSpPr>
            <a:spLocks noGrp="1"/>
          </p:cNvSpPr>
          <p:nvPr>
            <p:ph idx="1"/>
          </p:nvPr>
        </p:nvSpPr>
        <p:spPr/>
        <p:txBody>
          <a:bodyPr>
            <a:normAutofit lnSpcReduction="10000"/>
          </a:bodyPr>
          <a:lstStyle/>
          <a:p>
            <a:pPr>
              <a:buFont typeface="Arial" charset="0"/>
              <a:buChar char="•"/>
            </a:pPr>
            <a:r>
              <a:rPr lang="en-US" sz="2400" dirty="0"/>
              <a:t> Data missing for 1,409 out of 15,151 patients (9.3%). </a:t>
            </a:r>
          </a:p>
          <a:p>
            <a:pPr>
              <a:buFont typeface="Arial" charset="0"/>
              <a:buChar char="•"/>
            </a:pPr>
            <a:r>
              <a:rPr lang="en-US" sz="2400" dirty="0"/>
              <a:t> Missing SVR data more common in patients with unhealthy alcohol use (12.9%) 	compared to low-level use (9.8%) or abstinence (8.7%). </a:t>
            </a:r>
          </a:p>
          <a:p>
            <a:pPr>
              <a:buFont typeface="Arial" charset="0"/>
              <a:buChar char="•"/>
            </a:pPr>
            <a:r>
              <a:rPr lang="en-US" sz="2400" dirty="0"/>
              <a:t> Patients with missing SVR data similar to remainder of sample in regards to 	baseline characteristics. </a:t>
            </a:r>
          </a:p>
          <a:p>
            <a:pPr>
              <a:buFont typeface="Arial" charset="0"/>
              <a:buChar char="•"/>
            </a:pPr>
            <a:r>
              <a:rPr lang="en-US" sz="2400" dirty="0"/>
              <a:t> Most patients with missing SVR data completed &gt; 8 weeks of treatment (75%). </a:t>
            </a:r>
          </a:p>
          <a:p>
            <a:pPr>
              <a:buFont typeface="Arial" charset="0"/>
              <a:buChar char="•"/>
            </a:pPr>
            <a:r>
              <a:rPr lang="en-US" sz="2400" dirty="0"/>
              <a:t> Multiple imputations done using logistic regression model that included 	duration of treatment in addition to variables in previous model.</a:t>
            </a:r>
          </a:p>
          <a:p>
            <a:pPr>
              <a:buFont typeface="Arial" charset="0"/>
              <a:buChar char="•"/>
            </a:pPr>
            <a:r>
              <a:rPr lang="en-US" sz="2400" dirty="0"/>
              <a:t> SVR rates between patients with available data and patients with available + 	imputed data compared.</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280819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2756" y="0"/>
            <a:ext cx="12244755"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Table 4: Comparison of Observed SVR among Patients with Available SVR Data and Combined Observed/Imputed SVR Among All Patients who Initiated Antiviral Therapy</a:t>
            </a:r>
          </a:p>
        </p:txBody>
      </p:sp>
      <p:pic>
        <p:nvPicPr>
          <p:cNvPr id="4" name="Table 5 -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7585" y="725368"/>
            <a:ext cx="12192000" cy="2152650"/>
          </a:xfrm>
          <a:prstGeom prst="rect">
            <a:avLst/>
          </a:prstGeom>
        </p:spPr>
      </p:pic>
      <p:pic>
        <p:nvPicPr>
          <p:cNvPr id="5" name="Table 5 -2">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35170" y="2842848"/>
            <a:ext cx="12174414" cy="3487613"/>
          </a:xfrm>
          <a:prstGeom prst="rect">
            <a:avLst/>
          </a:prstGeom>
        </p:spPr>
      </p:pic>
      <p:sp>
        <p:nvSpPr>
          <p:cNvPr id="6" name="Striped Right Arrow 5"/>
          <p:cNvSpPr/>
          <p:nvPr/>
        </p:nvSpPr>
        <p:spPr>
          <a:xfrm>
            <a:off x="5776179" y="2594828"/>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5793764" y="3425706"/>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a:off x="5811349" y="4335709"/>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5793764" y="5203765"/>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nut 10"/>
          <p:cNvSpPr/>
          <p:nvPr/>
        </p:nvSpPr>
        <p:spPr>
          <a:xfrm>
            <a:off x="9020908" y="205615"/>
            <a:ext cx="3259018" cy="6440181"/>
          </a:xfrm>
          <a:prstGeom prst="donut">
            <a:avLst>
              <a:gd name="adj" fmla="val 1493"/>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107120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Background</a:t>
            </a:r>
          </a:p>
        </p:txBody>
      </p:sp>
      <p:sp>
        <p:nvSpPr>
          <p:cNvPr id="3" name="Content Placeholder 2"/>
          <p:cNvSpPr>
            <a:spLocks noGrp="1"/>
          </p:cNvSpPr>
          <p:nvPr>
            <p:ph idx="1"/>
          </p:nvPr>
        </p:nvSpPr>
        <p:spPr>
          <a:xfrm>
            <a:off x="1228724" y="1960034"/>
            <a:ext cx="9926955" cy="4023360"/>
          </a:xfrm>
        </p:spPr>
        <p:txBody>
          <a:bodyPr/>
          <a:lstStyle/>
          <a:p>
            <a:pPr>
              <a:buFont typeface="Arial" charset="0"/>
              <a:buChar char="•"/>
            </a:pPr>
            <a:r>
              <a:rPr lang="en-US" dirty="0"/>
              <a:t> Patient with HCV who drink alcohol are less likely to be treated for HCV</a:t>
            </a:r>
            <a:r>
              <a:rPr lang="en-US" baseline="30000" dirty="0"/>
              <a:t>7</a:t>
            </a:r>
            <a:endParaRPr lang="en-US" dirty="0"/>
          </a:p>
          <a:p>
            <a:pPr>
              <a:buFont typeface="Arial" charset="0"/>
              <a:buChar char="•"/>
            </a:pPr>
            <a:r>
              <a:rPr lang="en-US" dirty="0"/>
              <a:t> Providers may not offer HCV treatment in patients who continue to drink</a:t>
            </a:r>
            <a:r>
              <a:rPr lang="en-US" baseline="30000" dirty="0"/>
              <a:t>8</a:t>
            </a:r>
            <a:endParaRPr lang="en-US" dirty="0"/>
          </a:p>
          <a:p>
            <a:pPr>
              <a:buFont typeface="Arial" charset="0"/>
              <a:buChar char="•"/>
            </a:pPr>
            <a:r>
              <a:rPr lang="en-US" dirty="0"/>
              <a:t> Insurance companies may require period of sustained abstinence</a:t>
            </a:r>
            <a:r>
              <a:rPr lang="en-US" baseline="30000" dirty="0"/>
              <a:t>8</a:t>
            </a:r>
            <a:endParaRPr lang="en-US" dirty="0"/>
          </a:p>
          <a:p>
            <a:pPr>
              <a:buFont typeface="Arial" charset="0"/>
              <a:buChar char="•"/>
            </a:pPr>
            <a:r>
              <a:rPr lang="en-US" dirty="0"/>
              <a:t> Evidence regarding the effect of alcohol on HCV treatment outcomes is mixed</a:t>
            </a:r>
            <a:r>
              <a:rPr lang="en-US" baseline="30000" dirty="0"/>
              <a:t>7,9,10,11</a:t>
            </a:r>
          </a:p>
          <a:p>
            <a:pPr>
              <a:buFont typeface="Arial" charset="0"/>
              <a:buChar char="•"/>
            </a:pPr>
            <a:r>
              <a:rPr lang="en-US" dirty="0"/>
              <a:t> Alcohol may increase the risk of liver cancer in the presence of HCV infection, diabetes, and             tobacco exposure</a:t>
            </a:r>
            <a:r>
              <a:rPr lang="en-US" baseline="30000" dirty="0"/>
              <a:t>12</a:t>
            </a:r>
            <a:endParaRPr lang="en-US" dirty="0"/>
          </a:p>
        </p:txBody>
      </p:sp>
      <p:sp>
        <p:nvSpPr>
          <p:cNvPr id="4" name="TextBox 3"/>
          <p:cNvSpPr txBox="1"/>
          <p:nvPr/>
        </p:nvSpPr>
        <p:spPr>
          <a:xfrm>
            <a:off x="9211814" y="4813843"/>
            <a:ext cx="1943865" cy="1384995"/>
          </a:xfrm>
          <a:prstGeom prst="rect">
            <a:avLst/>
          </a:prstGeom>
          <a:noFill/>
        </p:spPr>
        <p:txBody>
          <a:bodyPr wrap="none" rtlCol="0">
            <a:spAutoFit/>
          </a:bodyPr>
          <a:lstStyle/>
          <a:p>
            <a:pPr algn="r"/>
            <a:r>
              <a:rPr lang="en-US" sz="1400" baseline="30000" dirty="0"/>
              <a:t>7</a:t>
            </a:r>
            <a:r>
              <a:rPr lang="en-US" sz="1400" dirty="0"/>
              <a:t>Anand et al., 2006</a:t>
            </a:r>
          </a:p>
          <a:p>
            <a:pPr algn="r"/>
            <a:r>
              <a:rPr lang="en-US" sz="1400" baseline="30000" dirty="0"/>
              <a:t>8</a:t>
            </a:r>
            <a:r>
              <a:rPr lang="en-US" sz="1400" dirty="0"/>
              <a:t>Barua et al., 2015</a:t>
            </a:r>
          </a:p>
          <a:p>
            <a:pPr algn="r"/>
            <a:r>
              <a:rPr lang="en-US" sz="1400" baseline="30000" dirty="0"/>
              <a:t>9</a:t>
            </a:r>
            <a:r>
              <a:rPr lang="en-US" sz="1400" dirty="0"/>
              <a:t>Bruggmann et al., 2010</a:t>
            </a:r>
          </a:p>
          <a:p>
            <a:pPr algn="r"/>
            <a:r>
              <a:rPr lang="en-US" sz="1400" baseline="30000" dirty="0"/>
              <a:t>10</a:t>
            </a:r>
            <a:r>
              <a:rPr lang="en-US" sz="1400" dirty="0"/>
              <a:t>Costentin et al., 2013</a:t>
            </a:r>
          </a:p>
          <a:p>
            <a:pPr algn="r"/>
            <a:r>
              <a:rPr lang="en-US" sz="1400" baseline="30000" dirty="0"/>
              <a:t>11</a:t>
            </a:r>
            <a:r>
              <a:rPr lang="en-US" sz="1400" dirty="0"/>
              <a:t>Russell et al., 2012</a:t>
            </a:r>
          </a:p>
          <a:p>
            <a:pPr algn="r"/>
            <a:r>
              <a:rPr lang="en-US" sz="1400" baseline="30000" dirty="0"/>
              <a:t>12</a:t>
            </a:r>
            <a:r>
              <a:rPr lang="en-US" sz="1400" dirty="0"/>
              <a:t>Matsushita et al. 2019</a:t>
            </a:r>
          </a:p>
        </p:txBody>
      </p:sp>
    </p:spTree>
    <p:extLst>
      <p:ext uri="{BB962C8B-B14F-4D97-AF65-F5344CB8AC3E}">
        <p14:creationId xmlns:p14="http://schemas.microsoft.com/office/powerpoint/2010/main" val="1342028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2756" y="0"/>
            <a:ext cx="12244755"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b="1" dirty="0">
                <a:solidFill>
                  <a:schemeClr val="tx1"/>
                </a:solidFill>
                <a:latin typeface="Tw Cen MT" charset="0"/>
                <a:ea typeface="Tw Cen MT" charset="0"/>
                <a:cs typeface="Tw Cen MT" charset="0"/>
              </a:rPr>
              <a:t>Table 5: Percentage Achieving SVR and AOR for SVR Associated with Levels of Drinking Among Patients with Observed SVR Data Compared to Observed/Imputed Data</a:t>
            </a:r>
          </a:p>
        </p:txBody>
      </p:sp>
      <p:pic>
        <p:nvPicPr>
          <p:cNvPr id="2" name="Table 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5203"/>
          <a:stretch/>
        </p:blipFill>
        <p:spPr>
          <a:xfrm>
            <a:off x="0" y="1627866"/>
            <a:ext cx="12192000" cy="2177684"/>
          </a:xfrm>
          <a:prstGeom prst="rect">
            <a:avLst/>
          </a:prstGeom>
        </p:spPr>
      </p:pic>
      <p:sp>
        <p:nvSpPr>
          <p:cNvPr id="4" name="Rectangle 3"/>
          <p:cNvSpPr/>
          <p:nvPr/>
        </p:nvSpPr>
        <p:spPr>
          <a:xfrm>
            <a:off x="1165728" y="4290417"/>
            <a:ext cx="9807786" cy="707886"/>
          </a:xfrm>
          <a:prstGeom prst="rect">
            <a:avLst/>
          </a:prstGeom>
        </p:spPr>
        <p:txBody>
          <a:bodyPr wrap="square">
            <a:spAutoFit/>
          </a:bodyPr>
          <a:lstStyle/>
          <a:p>
            <a:pPr algn="ctr"/>
            <a:r>
              <a:rPr lang="en-US" sz="2000" b="1" i="1" dirty="0">
                <a:solidFill>
                  <a:srgbClr val="C00000"/>
                </a:solidFill>
                <a:latin typeface="Tw Cen MT" charset="0"/>
                <a:ea typeface="Tw Cen MT" charset="0"/>
                <a:cs typeface="Tw Cen MT" charset="0"/>
              </a:rPr>
              <a:t>Multivariate regression including imputed data showed that patients with unhealthy drinking were significantly less likely to achieve SVR than those with abstinence.</a:t>
            </a:r>
          </a:p>
        </p:txBody>
      </p:sp>
      <p:sp>
        <p:nvSpPr>
          <p:cNvPr id="5" name="Striped Right Arrow 4"/>
          <p:cNvSpPr/>
          <p:nvPr/>
        </p:nvSpPr>
        <p:spPr>
          <a:xfrm>
            <a:off x="9539286" y="2619075"/>
            <a:ext cx="328612" cy="195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207408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Limitations of Data</a:t>
            </a:r>
          </a:p>
        </p:txBody>
      </p:sp>
      <p:sp>
        <p:nvSpPr>
          <p:cNvPr id="3" name="Content Placeholder 2"/>
          <p:cNvSpPr>
            <a:spLocks noGrp="1"/>
          </p:cNvSpPr>
          <p:nvPr>
            <p:ph idx="1"/>
          </p:nvPr>
        </p:nvSpPr>
        <p:spPr/>
        <p:txBody>
          <a:bodyPr>
            <a:normAutofit/>
          </a:bodyPr>
          <a:lstStyle/>
          <a:p>
            <a:pPr>
              <a:buFont typeface="Arial" charset="0"/>
              <a:buChar char="•"/>
            </a:pPr>
            <a:r>
              <a:rPr lang="en-US" sz="2800" dirty="0"/>
              <a:t> Missing SVR data (addressed using imputation models)</a:t>
            </a:r>
          </a:p>
          <a:p>
            <a:pPr>
              <a:buFont typeface="Arial" charset="0"/>
              <a:buChar char="•"/>
            </a:pPr>
            <a:r>
              <a:rPr lang="en-US" sz="2800" dirty="0"/>
              <a:t> AUDIT-C screening data may not reflect true levels of alcohol intake 	and may vary in quality </a:t>
            </a:r>
          </a:p>
          <a:p>
            <a:pPr>
              <a:buFont typeface="Arial" charset="0"/>
              <a:buChar char="•"/>
            </a:pPr>
            <a:r>
              <a:rPr lang="en-US" sz="2800" dirty="0"/>
              <a:t> AUDIT-C not done immediately at time of HCV treatment initiation 	(although this may lead to more truthful answers)</a:t>
            </a:r>
          </a:p>
          <a:p>
            <a:pPr>
              <a:buFont typeface="Arial" charset="0"/>
              <a:buChar char="•"/>
            </a:pPr>
            <a:r>
              <a:rPr lang="en-US" sz="2800" dirty="0"/>
              <a:t> Study sample predominantly male veterans </a:t>
            </a:r>
          </a:p>
          <a:p>
            <a:pPr>
              <a:buFont typeface="Arial" charset="0"/>
              <a:buChar char="•"/>
            </a:pPr>
            <a:r>
              <a:rPr lang="en-US" sz="2800" dirty="0"/>
              <a:t> Observational design and unmeasured confounders</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30781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Key Findings</a:t>
            </a:r>
          </a:p>
        </p:txBody>
      </p:sp>
      <p:sp>
        <p:nvSpPr>
          <p:cNvPr id="3" name="Content Placeholder 2"/>
          <p:cNvSpPr>
            <a:spLocks noGrp="1"/>
          </p:cNvSpPr>
          <p:nvPr>
            <p:ph idx="1"/>
          </p:nvPr>
        </p:nvSpPr>
        <p:spPr>
          <a:xfrm>
            <a:off x="1097280" y="1845733"/>
            <a:ext cx="10058400" cy="4308881"/>
          </a:xfrm>
        </p:spPr>
        <p:txBody>
          <a:bodyPr>
            <a:normAutofit lnSpcReduction="10000"/>
          </a:bodyPr>
          <a:lstStyle/>
          <a:p>
            <a:pPr>
              <a:buFont typeface="Arial" charset="0"/>
              <a:buChar char="•"/>
            </a:pPr>
            <a:r>
              <a:rPr lang="en-US" sz="2400" dirty="0"/>
              <a:t> Most patients in sample were abstinent (69%) but many were low level (23%) or   	unhealthy (9%) drinkers</a:t>
            </a:r>
          </a:p>
          <a:p>
            <a:pPr>
              <a:buFont typeface="Arial" charset="0"/>
              <a:buChar char="•"/>
            </a:pPr>
            <a:r>
              <a:rPr lang="en-US" sz="2400" dirty="0"/>
              <a:t> High rates of cure overall despite degree of alcohol intake </a:t>
            </a:r>
          </a:p>
          <a:p>
            <a:pPr lvl="2">
              <a:buFont typeface="Wingdings" charset="2"/>
              <a:buChar char="Ø"/>
            </a:pPr>
            <a:r>
              <a:rPr lang="en-US" sz="2000" dirty="0"/>
              <a:t> 92% in abstinent (91% with missing data)</a:t>
            </a:r>
          </a:p>
          <a:p>
            <a:pPr lvl="2">
              <a:buFont typeface="Wingdings" charset="2"/>
              <a:buChar char="Ø"/>
            </a:pPr>
            <a:r>
              <a:rPr lang="en-US" sz="2000" dirty="0"/>
              <a:t> 93% in low-risk alcohol use (92% with missing data)</a:t>
            </a:r>
          </a:p>
          <a:p>
            <a:pPr lvl="2">
              <a:buFont typeface="Wingdings" charset="2"/>
              <a:buChar char="Ø"/>
            </a:pPr>
            <a:r>
              <a:rPr lang="en-US" sz="2000" dirty="0"/>
              <a:t> 91% in unhealthy alcohol use (89% with missing data)</a:t>
            </a:r>
          </a:p>
          <a:p>
            <a:pPr>
              <a:buFont typeface="Arial" charset="0"/>
              <a:buChar char="•"/>
            </a:pPr>
            <a:r>
              <a:rPr lang="en-US" sz="2400" dirty="0"/>
              <a:t> Unhealthy alcohol use associated with lower likelihood of SVR when taking into 	account missing data (AOR = 0.75)</a:t>
            </a:r>
          </a:p>
          <a:p>
            <a:pPr>
              <a:buFont typeface="Arial" charset="0"/>
              <a:buChar char="•"/>
            </a:pPr>
            <a:r>
              <a:rPr lang="en-US" sz="2400" dirty="0"/>
              <a:t> Vast majority of patients will be cured despite drinking status</a:t>
            </a:r>
          </a:p>
          <a:p>
            <a:pPr>
              <a:buFont typeface="Arial" charset="0"/>
              <a:buChar char="•"/>
            </a:pPr>
            <a:r>
              <a:rPr lang="en-US" sz="2400" dirty="0"/>
              <a:t> Evidence does not support excluding patients from HCV treatment based on 	drinking status</a:t>
            </a:r>
          </a:p>
        </p:txBody>
      </p:sp>
      <p:sp>
        <p:nvSpPr>
          <p:cNvPr id="4" name="Rectangle 3"/>
          <p:cNvSpPr/>
          <p:nvPr/>
        </p:nvSpPr>
        <p:spPr>
          <a:xfrm>
            <a:off x="2827380" y="6445689"/>
            <a:ext cx="10264151" cy="369332"/>
          </a:xfrm>
          <a:prstGeom prst="rect">
            <a:avLst/>
          </a:prstGeom>
        </p:spPr>
        <p:txBody>
          <a:bodyPr wrap="square">
            <a:spAutoFit/>
          </a:bodyPr>
          <a:lstStyle/>
          <a:p>
            <a:pPr>
              <a:lnSpc>
                <a:spcPct val="100000"/>
              </a:lnSpc>
              <a:spcBef>
                <a:spcPts val="0"/>
              </a:spcBef>
              <a:spcAft>
                <a:spcPts val="0"/>
              </a:spcAft>
            </a:pPr>
            <a:r>
              <a:rPr lang="en-US" b="1" dirty="0">
                <a:latin typeface="Tw Cen MT" charset="0"/>
                <a:ea typeface="Tw Cen MT" charset="0"/>
                <a:cs typeface="Tw Cen MT" charset="0"/>
              </a:rPr>
              <a:t>J. </a:t>
            </a:r>
            <a:r>
              <a:rPr lang="en-US" b="1" dirty="0" err="1">
                <a:latin typeface="Tw Cen MT" charset="0"/>
                <a:ea typeface="Tw Cen MT" charset="0"/>
                <a:cs typeface="Tw Cen MT" charset="0"/>
              </a:rPr>
              <a:t>Tsui</a:t>
            </a:r>
            <a:r>
              <a:rPr lang="en-US" b="1" dirty="0">
                <a:latin typeface="Tw Cen MT" charset="0"/>
                <a:ea typeface="Tw Cen MT" charset="0"/>
                <a:cs typeface="Tw Cen MT" charset="0"/>
              </a:rPr>
              <a:t>, E. Williams, P. Green, K. Berry, F. Su and G. </a:t>
            </a:r>
            <a:r>
              <a:rPr lang="en-US" b="1" dirty="0" err="1">
                <a:latin typeface="Tw Cen MT" charset="0"/>
                <a:ea typeface="Tw Cen MT" charset="0"/>
                <a:cs typeface="Tw Cen MT" charset="0"/>
              </a:rPr>
              <a:t>Ioannou</a:t>
            </a:r>
            <a:r>
              <a:rPr lang="en-US" b="1" dirty="0">
                <a:latin typeface="Tw Cen MT" charset="0"/>
                <a:ea typeface="Tw Cen MT" charset="0"/>
                <a:cs typeface="Tw Cen MT" charset="0"/>
              </a:rPr>
              <a:t>, </a:t>
            </a:r>
            <a:r>
              <a:rPr lang="en-US" i="1" dirty="0">
                <a:latin typeface="Tw Cen MT" charset="0"/>
                <a:ea typeface="Tw Cen MT" charset="0"/>
                <a:cs typeface="Tw Cen MT" charset="0"/>
              </a:rPr>
              <a:t>Drug and Alcohol Dependence, 2016</a:t>
            </a:r>
          </a:p>
        </p:txBody>
      </p:sp>
    </p:spTree>
    <p:extLst>
      <p:ext uri="{BB962C8B-B14F-4D97-AF65-F5344CB8AC3E}">
        <p14:creationId xmlns:p14="http://schemas.microsoft.com/office/powerpoint/2010/main" val="152482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1938135"/>
            <a:ext cx="10058400" cy="4068932"/>
          </a:xfrm>
          <a:prstGeom prst="rect">
            <a:avLst/>
          </a:prstGeom>
        </p:spPr>
      </p:pic>
      <p:sp>
        <p:nvSpPr>
          <p:cNvPr id="6" name="Title 5"/>
          <p:cNvSpPr>
            <a:spLocks noGrp="1"/>
          </p:cNvSpPr>
          <p:nvPr>
            <p:ph type="title"/>
          </p:nvPr>
        </p:nvSpPr>
        <p:spPr>
          <a:xfrm>
            <a:off x="1133856" y="219456"/>
            <a:ext cx="10058400" cy="1450757"/>
          </a:xfrm>
        </p:spPr>
        <p:txBody>
          <a:bodyPr/>
          <a:lstStyle/>
          <a:p>
            <a:r>
              <a:rPr lang="en-US" dirty="0">
                <a:latin typeface="Tw Cen MT" charset="0"/>
                <a:ea typeface="Tw Cen MT" charset="0"/>
                <a:cs typeface="Tw Cen MT" charset="0"/>
              </a:rPr>
              <a:t>Alcohol Use in HIV/HCV Coinfection</a:t>
            </a:r>
          </a:p>
        </p:txBody>
      </p:sp>
    </p:spTree>
    <p:extLst>
      <p:ext uri="{BB962C8B-B14F-4D97-AF65-F5344CB8AC3E}">
        <p14:creationId xmlns:p14="http://schemas.microsoft.com/office/powerpoint/2010/main" val="46338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w Cen MT" charset="0"/>
                <a:ea typeface="Tw Cen MT" charset="0"/>
                <a:cs typeface="Tw Cen MT" charset="0"/>
              </a:rPr>
              <a:t>Research Question</a:t>
            </a:r>
          </a:p>
        </p:txBody>
      </p:sp>
      <p:sp>
        <p:nvSpPr>
          <p:cNvPr id="3" name="Content Placeholder 2"/>
          <p:cNvSpPr>
            <a:spLocks noGrp="1"/>
          </p:cNvSpPr>
          <p:nvPr>
            <p:ph idx="1"/>
          </p:nvPr>
        </p:nvSpPr>
        <p:spPr/>
        <p:txBody>
          <a:bodyPr>
            <a:normAutofit/>
          </a:bodyPr>
          <a:lstStyle/>
          <a:p>
            <a:pPr algn="ctr"/>
            <a:endParaRPr lang="en-US" sz="2800" dirty="0"/>
          </a:p>
          <a:p>
            <a:pPr algn="ctr"/>
            <a:endParaRPr lang="en-US" sz="2800" dirty="0"/>
          </a:p>
          <a:p>
            <a:pPr algn="ctr"/>
            <a:r>
              <a:rPr lang="en-US" sz="2800" dirty="0"/>
              <a:t>What is the impact of moderate alcohol use on liver fibrosis progression in a well-characterized cohort of women </a:t>
            </a:r>
            <a:r>
              <a:rPr lang="en-US" sz="2800" dirty="0" err="1"/>
              <a:t>coinfected</a:t>
            </a:r>
            <a:r>
              <a:rPr lang="en-US" sz="2800" dirty="0"/>
              <a:t> with HIV and HCV?</a:t>
            </a:r>
          </a:p>
        </p:txBody>
      </p:sp>
      <p:sp>
        <p:nvSpPr>
          <p:cNvPr id="4" name="Rectangle 3"/>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1771801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Study Design</a:t>
            </a:r>
          </a:p>
        </p:txBody>
      </p:sp>
      <p:sp>
        <p:nvSpPr>
          <p:cNvPr id="3" name="Content Placeholder 2"/>
          <p:cNvSpPr>
            <a:spLocks noGrp="1"/>
          </p:cNvSpPr>
          <p:nvPr>
            <p:ph idx="1"/>
          </p:nvPr>
        </p:nvSpPr>
        <p:spPr/>
        <p:txBody>
          <a:bodyPr>
            <a:normAutofit/>
          </a:bodyPr>
          <a:lstStyle/>
          <a:p>
            <a:pPr>
              <a:buFont typeface="Arial" charset="0"/>
              <a:buChar char="•"/>
            </a:pPr>
            <a:r>
              <a:rPr lang="en-US" sz="2400" dirty="0"/>
              <a:t> Women’s Interagency HIV Study (WIHS)</a:t>
            </a:r>
          </a:p>
          <a:p>
            <a:pPr lvl="1">
              <a:buFont typeface="Wingdings" charset="2"/>
              <a:buChar char="Ø"/>
            </a:pPr>
            <a:r>
              <a:rPr lang="en-US" sz="2000" dirty="0"/>
              <a:t> Prospective, multicenter, longitudinal observational cohort study</a:t>
            </a:r>
          </a:p>
          <a:p>
            <a:pPr lvl="1">
              <a:buFont typeface="Wingdings" charset="2"/>
              <a:buChar char="Ø"/>
            </a:pPr>
            <a:r>
              <a:rPr lang="en-US" sz="2000" dirty="0"/>
              <a:t> Adult women infected with HIV or at high risk of acquiring HIV </a:t>
            </a:r>
          </a:p>
          <a:p>
            <a:pPr lvl="1">
              <a:buFont typeface="Wingdings" charset="2"/>
              <a:buChar char="Ø"/>
            </a:pPr>
            <a:r>
              <a:rPr lang="en-US" sz="2000" dirty="0"/>
              <a:t> Subset of HIV/HCV </a:t>
            </a:r>
            <a:r>
              <a:rPr lang="en-US" sz="2000" dirty="0" err="1"/>
              <a:t>coinfected</a:t>
            </a:r>
            <a:r>
              <a:rPr lang="en-US" sz="2000" dirty="0"/>
              <a:t> participants included (n=686)</a:t>
            </a:r>
          </a:p>
          <a:p>
            <a:pPr>
              <a:buFont typeface="Arial"/>
              <a:buChar char="•"/>
            </a:pPr>
            <a:r>
              <a:rPr lang="en-US" sz="2600" dirty="0"/>
              <a:t> Methods</a:t>
            </a:r>
          </a:p>
          <a:p>
            <a:pPr lvl="1">
              <a:buFont typeface="Wingdings" charset="2"/>
              <a:buChar char="Ø"/>
            </a:pPr>
            <a:r>
              <a:rPr lang="en-US" sz="2200" dirty="0"/>
              <a:t> </a:t>
            </a:r>
            <a:r>
              <a:rPr lang="en-US" sz="2000" dirty="0"/>
              <a:t>Patients seen every 6 months </a:t>
            </a:r>
          </a:p>
          <a:p>
            <a:pPr lvl="1">
              <a:buFont typeface="Wingdings" charset="2"/>
              <a:buChar char="Ø"/>
            </a:pPr>
            <a:r>
              <a:rPr lang="en-US" sz="2000" dirty="0"/>
              <a:t> Sociodemographic, medical and behavioral data collected </a:t>
            </a:r>
          </a:p>
          <a:p>
            <a:pPr lvl="1">
              <a:buFont typeface="Wingdings" charset="2"/>
              <a:buChar char="Ø"/>
            </a:pPr>
            <a:r>
              <a:rPr lang="en-US" sz="2000" dirty="0"/>
              <a:t> Creatinine, LFT, CBC, CD4, HIV viral load, HCV RNA checked every 6 months </a:t>
            </a:r>
          </a:p>
          <a:p>
            <a:pPr lvl="1">
              <a:buFont typeface="Wingdings" charset="2"/>
              <a:buChar char="Ø"/>
            </a:pPr>
            <a:r>
              <a:rPr lang="en-US" sz="2000" dirty="0"/>
              <a:t> Alcohol intake defined by average number of drinks per week in preceding 6-month interval</a:t>
            </a:r>
          </a:p>
        </p:txBody>
      </p:sp>
      <p:sp>
        <p:nvSpPr>
          <p:cNvPr id="5" name="Rectangle 4"/>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906099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Outcomes</a:t>
            </a:r>
          </a:p>
        </p:txBody>
      </p:sp>
      <p:sp>
        <p:nvSpPr>
          <p:cNvPr id="3" name="Content Placeholder 2"/>
          <p:cNvSpPr>
            <a:spLocks noGrp="1"/>
          </p:cNvSpPr>
          <p:nvPr>
            <p:ph idx="1"/>
          </p:nvPr>
        </p:nvSpPr>
        <p:spPr>
          <a:xfrm>
            <a:off x="1151573" y="1845733"/>
            <a:ext cx="10443020" cy="4023360"/>
          </a:xfrm>
        </p:spPr>
        <p:txBody>
          <a:bodyPr>
            <a:noAutofit/>
          </a:bodyPr>
          <a:lstStyle/>
          <a:p>
            <a:pPr marR="0" lvl="0" defTabSz="914400" eaLnBrk="1" fontAlgn="auto" latinLnBrk="0" hangingPunct="1">
              <a:lnSpc>
                <a:spcPct val="100000"/>
              </a:lnSpc>
              <a:spcBef>
                <a:spcPts val="0"/>
              </a:spcBef>
              <a:spcAft>
                <a:spcPts val="0"/>
              </a:spcAft>
              <a:buSzTx/>
              <a:buFont typeface="Arial" charset="0"/>
              <a:buChar char="•"/>
              <a:tabLst/>
              <a:defRPr/>
            </a:pPr>
            <a:r>
              <a:rPr lang="en-US" sz="2200" dirty="0"/>
              <a:t> Primary outcome: </a:t>
            </a:r>
            <a:r>
              <a:rPr lang="en-US" sz="2200" i="1" dirty="0"/>
              <a:t>rate of fibrosis progression defined as change in FIB-4/year</a:t>
            </a:r>
          </a:p>
          <a:p>
            <a:pPr lvl="1">
              <a:lnSpc>
                <a:spcPct val="100000"/>
              </a:lnSpc>
              <a:spcBef>
                <a:spcPts val="0"/>
              </a:spcBef>
              <a:spcAft>
                <a:spcPts val="0"/>
              </a:spcAft>
              <a:buFont typeface="Wingdings" charset="2"/>
              <a:buChar char="Ø"/>
              <a:defRPr/>
            </a:pPr>
            <a:r>
              <a:rPr lang="en-US" sz="2200" dirty="0"/>
              <a:t>Calculated annually</a:t>
            </a:r>
          </a:p>
          <a:p>
            <a:pPr lvl="1">
              <a:lnSpc>
                <a:spcPct val="100000"/>
              </a:lnSpc>
              <a:spcBef>
                <a:spcPts val="0"/>
              </a:spcBef>
              <a:spcAft>
                <a:spcPts val="0"/>
              </a:spcAft>
              <a:buFont typeface="Wingdings" charset="2"/>
              <a:buChar char="Ø"/>
              <a:defRPr/>
            </a:pPr>
            <a:r>
              <a:rPr lang="en-US" sz="2200" dirty="0"/>
              <a:t>Considered invalid if AST or ALT &gt; 10x upper limit of normal or platelet counts &lt; 25,000 </a:t>
            </a:r>
          </a:p>
          <a:p>
            <a:pPr lvl="1">
              <a:lnSpc>
                <a:spcPct val="100000"/>
              </a:lnSpc>
              <a:spcBef>
                <a:spcPts val="0"/>
              </a:spcBef>
              <a:spcAft>
                <a:spcPts val="0"/>
              </a:spcAft>
              <a:buFont typeface="Wingdings" charset="2"/>
              <a:buChar char="Ø"/>
              <a:defRPr/>
            </a:pPr>
            <a:r>
              <a:rPr lang="en-US" sz="2200" dirty="0"/>
              <a:t>No fibrosis: &lt;1.5</a:t>
            </a:r>
          </a:p>
          <a:p>
            <a:pPr lvl="1">
              <a:lnSpc>
                <a:spcPct val="100000"/>
              </a:lnSpc>
              <a:spcBef>
                <a:spcPts val="0"/>
              </a:spcBef>
              <a:spcAft>
                <a:spcPts val="0"/>
              </a:spcAft>
              <a:buFont typeface="Wingdings" charset="2"/>
              <a:buChar char="Ø"/>
              <a:defRPr/>
            </a:pPr>
            <a:r>
              <a:rPr lang="en-US" sz="2200" dirty="0"/>
              <a:t>Significant fibrosis: &gt;3.25</a:t>
            </a:r>
          </a:p>
          <a:p>
            <a:pPr lvl="1">
              <a:lnSpc>
                <a:spcPct val="100000"/>
              </a:lnSpc>
              <a:spcBef>
                <a:spcPts val="0"/>
              </a:spcBef>
              <a:spcAft>
                <a:spcPts val="0"/>
              </a:spcAft>
              <a:buFont typeface="Wingdings" charset="2"/>
              <a:buChar char="Ø"/>
              <a:defRPr/>
            </a:pPr>
            <a:endParaRPr lang="en-US" sz="2200" dirty="0"/>
          </a:p>
          <a:p>
            <a:pPr>
              <a:lnSpc>
                <a:spcPct val="100000"/>
              </a:lnSpc>
              <a:spcBef>
                <a:spcPts val="0"/>
              </a:spcBef>
              <a:spcAft>
                <a:spcPts val="0"/>
              </a:spcAft>
              <a:buFont typeface="Arial" charset="0"/>
              <a:buChar char="•"/>
            </a:pPr>
            <a:r>
              <a:rPr lang="en-US" sz="2200" dirty="0"/>
              <a:t> Primary independent variable: </a:t>
            </a:r>
            <a:r>
              <a:rPr lang="en-US" sz="2200" i="1" dirty="0"/>
              <a:t>alcohol use</a:t>
            </a:r>
            <a:endParaRPr lang="en-US" sz="2200" dirty="0"/>
          </a:p>
          <a:p>
            <a:pPr lvl="1">
              <a:lnSpc>
                <a:spcPct val="100000"/>
              </a:lnSpc>
              <a:spcBef>
                <a:spcPts val="0"/>
              </a:spcBef>
              <a:spcAft>
                <a:spcPts val="0"/>
              </a:spcAft>
              <a:buFont typeface="Wingdings" charset="2"/>
              <a:buChar char="Ø"/>
            </a:pPr>
            <a:r>
              <a:rPr lang="en-US" sz="2200" dirty="0"/>
              <a:t>Light use: 1-3 drinks per week</a:t>
            </a:r>
          </a:p>
          <a:p>
            <a:pPr lvl="1">
              <a:lnSpc>
                <a:spcPct val="100000"/>
              </a:lnSpc>
              <a:spcBef>
                <a:spcPts val="0"/>
              </a:spcBef>
              <a:spcAft>
                <a:spcPts val="0"/>
              </a:spcAft>
              <a:buFont typeface="Wingdings" charset="2"/>
              <a:buChar char="Ø"/>
            </a:pPr>
            <a:r>
              <a:rPr lang="en-US" sz="2200" dirty="0"/>
              <a:t>Moderate use: 4-7 drinks per week</a:t>
            </a:r>
          </a:p>
          <a:p>
            <a:pPr lvl="1">
              <a:lnSpc>
                <a:spcPct val="100000"/>
              </a:lnSpc>
              <a:spcBef>
                <a:spcPts val="0"/>
              </a:spcBef>
              <a:spcAft>
                <a:spcPts val="0"/>
              </a:spcAft>
              <a:buFont typeface="Wingdings" charset="2"/>
              <a:buChar char="Ø"/>
            </a:pPr>
            <a:r>
              <a:rPr lang="en-US" sz="2200" dirty="0"/>
              <a:t>Heavy use: &gt;7 drinks per week (sub-categorized into 8-14 drinks per week and &gt;14 drinks per week)</a:t>
            </a:r>
          </a:p>
          <a:p>
            <a:pPr lvl="1">
              <a:lnSpc>
                <a:spcPct val="100000"/>
              </a:lnSpc>
              <a:spcBef>
                <a:spcPts val="0"/>
              </a:spcBef>
              <a:spcAft>
                <a:spcPts val="0"/>
              </a:spcAft>
              <a:buFont typeface="Wingdings" charset="2"/>
              <a:buChar char="Ø"/>
            </a:pPr>
            <a:r>
              <a:rPr lang="en-US" sz="2200" dirty="0"/>
              <a:t>Abstinent: no alcohol at entry and in all follow up visits</a:t>
            </a:r>
          </a:p>
        </p:txBody>
      </p:sp>
      <p:sp>
        <p:nvSpPr>
          <p:cNvPr id="5" name="Rectangle 4"/>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1547596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40863" y="279660"/>
            <a:ext cx="7590511" cy="5568927"/>
          </a:xfrm>
        </p:spPr>
      </p:pic>
      <p:sp>
        <p:nvSpPr>
          <p:cNvPr id="7" name="Rectangle 6"/>
          <p:cNvSpPr/>
          <p:nvPr/>
        </p:nvSpPr>
        <p:spPr>
          <a:xfrm>
            <a:off x="6218057" y="5848588"/>
            <a:ext cx="5973943" cy="369332"/>
          </a:xfrm>
          <a:prstGeom prst="rect">
            <a:avLst/>
          </a:prstGeom>
        </p:spPr>
        <p:txBody>
          <a:bodyPr wrap="none">
            <a:spAutoFit/>
          </a:bodyPr>
          <a:lstStyle/>
          <a:p>
            <a:r>
              <a:rPr lang="en-US">
                <a:hlinkClick r:id="rId3"/>
              </a:rPr>
              <a:t>https://</a:t>
            </a:r>
            <a:r>
              <a:rPr lang="en-US" dirty="0">
                <a:hlinkClick r:id="rId3"/>
              </a:rPr>
              <a:t>www.hepatitisc.uw.edu/page/clinical-calculators/fib-4</a:t>
            </a:r>
            <a:endParaRPr lang="en-US" dirty="0"/>
          </a:p>
        </p:txBody>
      </p:sp>
    </p:spTree>
    <p:extLst>
      <p:ext uri="{BB962C8B-B14F-4D97-AF65-F5344CB8AC3E}">
        <p14:creationId xmlns:p14="http://schemas.microsoft.com/office/powerpoint/2010/main" val="1322556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Data Analysis</a:t>
            </a:r>
          </a:p>
        </p:txBody>
      </p:sp>
      <p:sp>
        <p:nvSpPr>
          <p:cNvPr id="3" name="Content Placeholder 2"/>
          <p:cNvSpPr>
            <a:spLocks noGrp="1"/>
          </p:cNvSpPr>
          <p:nvPr>
            <p:ph idx="1"/>
          </p:nvPr>
        </p:nvSpPr>
        <p:spPr/>
        <p:txBody>
          <a:bodyPr>
            <a:normAutofit/>
          </a:bodyPr>
          <a:lstStyle/>
          <a:p>
            <a:pPr>
              <a:buFont typeface="Arial" charset="0"/>
              <a:buChar char="•"/>
            </a:pPr>
            <a:r>
              <a:rPr lang="en-US" sz="2400" dirty="0"/>
              <a:t>Modeled FIB-4 measurements as random-intercept, random-slope regression</a:t>
            </a:r>
          </a:p>
          <a:p>
            <a:pPr>
              <a:buFont typeface="Arial" charset="0"/>
              <a:buChar char="•"/>
            </a:pPr>
            <a:r>
              <a:rPr lang="en-US" sz="2400" dirty="0"/>
              <a:t>Modeled effect of alcohol consumption in terms of cumulative years spent in each non-abstinent category up to each FIB-4 measurement </a:t>
            </a:r>
          </a:p>
          <a:p>
            <a:pPr>
              <a:buFont typeface="Arial" charset="0"/>
              <a:buChar char="•"/>
            </a:pPr>
            <a:r>
              <a:rPr lang="en-US" sz="2400" dirty="0"/>
              <a:t>Imputation of missing data never exceeded one year</a:t>
            </a:r>
          </a:p>
          <a:p>
            <a:pPr>
              <a:buFont typeface="Arial" charset="0"/>
              <a:buChar char="•"/>
            </a:pPr>
            <a:r>
              <a:rPr lang="en-US" sz="2400" dirty="0"/>
              <a:t>Excluded all observations that occurred after a woman started HCV treatment or had undetectable HCV viral load </a:t>
            </a:r>
          </a:p>
        </p:txBody>
      </p:sp>
      <p:sp>
        <p:nvSpPr>
          <p:cNvPr id="6" name="Rectangle 5"/>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1557550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224" y="127590"/>
            <a:ext cx="9733516" cy="6032190"/>
          </a:xfrm>
          <a:prstGeom prst="rect">
            <a:avLst/>
          </a:prstGeom>
        </p:spPr>
      </p:pic>
      <p:sp>
        <p:nvSpPr>
          <p:cNvPr id="5" name="Rectangle 4"/>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78881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466619" cy="1450757"/>
          </a:xfrm>
        </p:spPr>
        <p:txBody>
          <a:bodyPr/>
          <a:lstStyle/>
          <a:p>
            <a:r>
              <a:rPr lang="en-US" dirty="0">
                <a:latin typeface="Tw Cen MT" charset="0"/>
                <a:ea typeface="Tw Cen MT" charset="0"/>
                <a:cs typeface="Tw Cen MT" charset="0"/>
              </a:rPr>
              <a:t>HCV Treatment with Direct Acting Antivirals</a:t>
            </a:r>
          </a:p>
        </p:txBody>
      </p:sp>
      <p:sp>
        <p:nvSpPr>
          <p:cNvPr id="5" name="Content Placeholder 4"/>
          <p:cNvSpPr>
            <a:spLocks noGrp="1"/>
          </p:cNvSpPr>
          <p:nvPr>
            <p:ph idx="1"/>
          </p:nvPr>
        </p:nvSpPr>
        <p:spPr>
          <a:xfrm>
            <a:off x="2728408" y="2381591"/>
            <a:ext cx="6633556" cy="728749"/>
          </a:xfrm>
        </p:spPr>
        <p:txBody>
          <a:bodyPr>
            <a:normAutofit/>
          </a:bodyPr>
          <a:lstStyle/>
          <a:p>
            <a:pPr algn="ctr"/>
            <a:r>
              <a:rPr lang="en-US" sz="3600" dirty="0">
                <a:hlinkClick r:id="rId2"/>
              </a:rPr>
              <a:t>https://www.hcvguidelines.org/</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73" y="3289066"/>
            <a:ext cx="11037426" cy="2280459"/>
          </a:xfrm>
          <a:prstGeom prst="rect">
            <a:avLst/>
          </a:prstGeom>
        </p:spPr>
      </p:pic>
    </p:spTree>
    <p:extLst>
      <p:ext uri="{BB962C8B-B14F-4D97-AF65-F5344CB8AC3E}">
        <p14:creationId xmlns:p14="http://schemas.microsoft.com/office/powerpoint/2010/main" val="1760457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49400"/>
            <a:ext cx="11417300" cy="3759200"/>
          </a:xfrm>
          <a:prstGeom prst="rect">
            <a:avLst/>
          </a:prstGeom>
        </p:spPr>
      </p:pic>
      <p:sp>
        <p:nvSpPr>
          <p:cNvPr id="4" name="Rectangle 3"/>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899362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59" y="1435099"/>
            <a:ext cx="6002528" cy="381368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860" y="75088"/>
            <a:ext cx="4829843" cy="6020912"/>
          </a:xfrm>
          <a:prstGeom prst="rect">
            <a:avLst/>
          </a:prstGeom>
        </p:spPr>
      </p:pic>
      <p:sp>
        <p:nvSpPr>
          <p:cNvPr id="10" name="Rectangle 9"/>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1084399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Limitations of Data</a:t>
            </a:r>
          </a:p>
        </p:txBody>
      </p:sp>
      <p:sp>
        <p:nvSpPr>
          <p:cNvPr id="3" name="Content Placeholder 2"/>
          <p:cNvSpPr>
            <a:spLocks noGrp="1"/>
          </p:cNvSpPr>
          <p:nvPr>
            <p:ph idx="1"/>
          </p:nvPr>
        </p:nvSpPr>
        <p:spPr/>
        <p:txBody>
          <a:bodyPr>
            <a:normAutofit/>
          </a:bodyPr>
          <a:lstStyle/>
          <a:p>
            <a:pPr>
              <a:buFont typeface="Arial" charset="0"/>
              <a:buChar char="•"/>
            </a:pPr>
            <a:r>
              <a:rPr lang="en-US" sz="2800" dirty="0"/>
              <a:t> Lifetime alcohol exposure not assessed </a:t>
            </a:r>
          </a:p>
          <a:p>
            <a:pPr>
              <a:buFont typeface="Arial" charset="0"/>
              <a:buChar char="•"/>
            </a:pPr>
            <a:r>
              <a:rPr lang="en-US" sz="2800" dirty="0"/>
              <a:t> Women categorized as abstinent may have had prior exposure</a:t>
            </a:r>
          </a:p>
          <a:p>
            <a:pPr>
              <a:buFont typeface="Arial" charset="0"/>
              <a:buChar char="•"/>
            </a:pPr>
            <a:r>
              <a:rPr lang="en-US" sz="2800" dirty="0"/>
              <a:t> Some may have been “sick abstainers” due to severity of illness</a:t>
            </a:r>
          </a:p>
          <a:p>
            <a:pPr>
              <a:buFont typeface="Arial" charset="0"/>
              <a:buChar char="•"/>
            </a:pPr>
            <a:r>
              <a:rPr lang="en-US" sz="2800" dirty="0"/>
              <a:t> Alcohol intake determined via self report </a:t>
            </a:r>
          </a:p>
          <a:p>
            <a:pPr>
              <a:buFont typeface="Arial" charset="0"/>
              <a:buChar char="•"/>
            </a:pPr>
            <a:r>
              <a:rPr lang="en-US" sz="2800" dirty="0"/>
              <a:t> FIB-4 is less accurate than transient </a:t>
            </a:r>
            <a:r>
              <a:rPr lang="en-US" sz="2800" dirty="0" err="1"/>
              <a:t>elastography</a:t>
            </a:r>
            <a:r>
              <a:rPr lang="en-US" sz="2800" dirty="0"/>
              <a:t> or liver biopsy</a:t>
            </a:r>
          </a:p>
        </p:txBody>
      </p:sp>
      <p:sp>
        <p:nvSpPr>
          <p:cNvPr id="5" name="Rectangle 4"/>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spTree>
    <p:extLst>
      <p:ext uri="{BB962C8B-B14F-4D97-AF65-F5344CB8AC3E}">
        <p14:creationId xmlns:p14="http://schemas.microsoft.com/office/powerpoint/2010/main" val="101775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Key Findings</a:t>
            </a:r>
          </a:p>
        </p:txBody>
      </p:sp>
      <p:sp>
        <p:nvSpPr>
          <p:cNvPr id="3" name="Content Placeholder 2"/>
          <p:cNvSpPr>
            <a:spLocks noGrp="1"/>
          </p:cNvSpPr>
          <p:nvPr>
            <p:ph idx="1"/>
          </p:nvPr>
        </p:nvSpPr>
        <p:spPr>
          <a:xfrm>
            <a:off x="1097280" y="1845733"/>
            <a:ext cx="10058400" cy="4308881"/>
          </a:xfrm>
        </p:spPr>
        <p:txBody>
          <a:bodyPr>
            <a:normAutofit/>
          </a:bodyPr>
          <a:lstStyle/>
          <a:p>
            <a:pPr>
              <a:buFont typeface="Arial" charset="0"/>
              <a:buChar char="•"/>
            </a:pPr>
            <a:r>
              <a:rPr lang="en-US" sz="2400" dirty="0"/>
              <a:t> Light and moderate alcohol use (7 or fewer drinks per week) not shown to substantially increase liver fibrosis progression </a:t>
            </a:r>
          </a:p>
          <a:p>
            <a:pPr>
              <a:buFont typeface="Arial" charset="0"/>
              <a:buChar char="•"/>
            </a:pPr>
            <a:r>
              <a:rPr lang="en-US" sz="2400" dirty="0"/>
              <a:t> Heavy alcohol use was associated with accelerated liver damage </a:t>
            </a:r>
          </a:p>
        </p:txBody>
      </p:sp>
      <p:sp>
        <p:nvSpPr>
          <p:cNvPr id="5" name="Rectangle 4"/>
          <p:cNvSpPr/>
          <p:nvPr/>
        </p:nvSpPr>
        <p:spPr>
          <a:xfrm>
            <a:off x="1" y="6445688"/>
            <a:ext cx="12192000" cy="369332"/>
          </a:xfrm>
          <a:prstGeom prst="rect">
            <a:avLst/>
          </a:prstGeom>
        </p:spPr>
        <p:txBody>
          <a:bodyPr wrap="square">
            <a:spAutoFit/>
          </a:bodyPr>
          <a:lstStyle/>
          <a:p>
            <a:pPr algn="r">
              <a:lnSpc>
                <a:spcPct val="100000"/>
              </a:lnSpc>
              <a:spcBef>
                <a:spcPts val="0"/>
              </a:spcBef>
              <a:spcAft>
                <a:spcPts val="0"/>
              </a:spcAft>
            </a:pPr>
            <a:r>
              <a:rPr lang="en-US" b="1" dirty="0">
                <a:latin typeface="Tw Cen MT" charset="0"/>
                <a:ea typeface="Tw Cen MT" charset="0"/>
                <a:cs typeface="Tw Cen MT" charset="0"/>
              </a:rPr>
              <a:t>E. Kelly, J. Dodge, P. </a:t>
            </a:r>
            <a:r>
              <a:rPr lang="en-US" b="1" dirty="0" err="1">
                <a:latin typeface="Tw Cen MT" charset="0"/>
                <a:ea typeface="Tw Cen MT" charset="0"/>
                <a:cs typeface="Tw Cen MT" charset="0"/>
              </a:rPr>
              <a:t>Bacchetti</a:t>
            </a:r>
            <a:r>
              <a:rPr lang="en-US" b="1" dirty="0">
                <a:latin typeface="Tw Cen MT" charset="0"/>
                <a:ea typeface="Tw Cen MT" charset="0"/>
                <a:cs typeface="Tw Cen MT" charset="0"/>
              </a:rPr>
              <a:t>, M. Sarkar </a:t>
            </a:r>
            <a:r>
              <a:rPr lang="mr-IN" b="1" dirty="0">
                <a:latin typeface="Tw Cen MT" charset="0"/>
                <a:ea typeface="Tw Cen MT" charset="0"/>
                <a:cs typeface="Tw Cen MT" charset="0"/>
              </a:rPr>
              <a:t>…</a:t>
            </a:r>
            <a:r>
              <a:rPr lang="en-US" b="1" dirty="0">
                <a:latin typeface="Tw Cen MT" charset="0"/>
                <a:ea typeface="Tw Cen MT" charset="0"/>
                <a:cs typeface="Tw Cen MT" charset="0"/>
              </a:rPr>
              <a:t> and M. Peters, </a:t>
            </a:r>
            <a:r>
              <a:rPr lang="en-US" i="1" dirty="0">
                <a:latin typeface="Tw Cen MT" charset="0"/>
                <a:ea typeface="Tw Cen MT" charset="0"/>
                <a:cs typeface="Tw Cen MT" charset="0"/>
              </a:rPr>
              <a:t>Clinical Infectious Diseases, 2017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793" y="3424347"/>
            <a:ext cx="7050124" cy="2730267"/>
          </a:xfrm>
          <a:prstGeom prst="rect">
            <a:avLst/>
          </a:prstGeom>
        </p:spPr>
      </p:pic>
    </p:spTree>
    <p:extLst>
      <p:ext uri="{BB962C8B-B14F-4D97-AF65-F5344CB8AC3E}">
        <p14:creationId xmlns:p14="http://schemas.microsoft.com/office/powerpoint/2010/main" val="1015228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Conclusions</a:t>
            </a:r>
          </a:p>
        </p:txBody>
      </p:sp>
      <p:sp>
        <p:nvSpPr>
          <p:cNvPr id="3" name="Content Placeholder 2"/>
          <p:cNvSpPr>
            <a:spLocks noGrp="1"/>
          </p:cNvSpPr>
          <p:nvPr>
            <p:ph idx="1"/>
          </p:nvPr>
        </p:nvSpPr>
        <p:spPr/>
        <p:txBody>
          <a:bodyPr>
            <a:normAutofit/>
          </a:bodyPr>
          <a:lstStyle/>
          <a:p>
            <a:pPr>
              <a:buFont typeface="Arial" charset="0"/>
              <a:buChar char="•"/>
            </a:pPr>
            <a:r>
              <a:rPr lang="en-US" sz="2400" dirty="0"/>
              <a:t>Patients with HCV infection have higher rates of alcohol use </a:t>
            </a:r>
          </a:p>
          <a:p>
            <a:pPr>
              <a:buFont typeface="Arial" charset="0"/>
              <a:buChar char="•"/>
            </a:pPr>
            <a:r>
              <a:rPr lang="en-US" sz="2400" dirty="0"/>
              <a:t>Alcohol intake is not a contraindication to HCV treatment - unhealthy alcohol use may reduce likelihood of cure slightly but overall cure rates are still high</a:t>
            </a:r>
          </a:p>
          <a:p>
            <a:pPr>
              <a:buFont typeface="Arial" charset="0"/>
              <a:buChar char="•"/>
            </a:pPr>
            <a:r>
              <a:rPr lang="en-US" sz="2400" dirty="0"/>
              <a:t>Heavy or unhealthy alcohol intake accelerates liver disease progression in HCV so patients should be counselled accordingly </a:t>
            </a:r>
            <a:r>
              <a:rPr lang="mr-IN" sz="2400" dirty="0"/>
              <a:t>–</a:t>
            </a:r>
            <a:r>
              <a:rPr lang="en-US" sz="2400" dirty="0"/>
              <a:t> abstinence is recommended since a safe limit has not been established</a:t>
            </a:r>
          </a:p>
          <a:p>
            <a:pPr>
              <a:buFont typeface="Arial" charset="0"/>
              <a:buChar char="•"/>
            </a:pPr>
            <a:r>
              <a:rPr lang="en-US" sz="2400" dirty="0"/>
              <a:t>Harm reduction approaches are important in helping patients with HIV/HCV coinfection cut down on alcohol intake </a:t>
            </a:r>
          </a:p>
        </p:txBody>
      </p:sp>
    </p:spTree>
    <p:extLst>
      <p:ext uri="{BB962C8B-B14F-4D97-AF65-F5344CB8AC3E}">
        <p14:creationId xmlns:p14="http://schemas.microsoft.com/office/powerpoint/2010/main" val="1814574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References</a:t>
            </a:r>
          </a:p>
        </p:txBody>
      </p:sp>
      <p:sp>
        <p:nvSpPr>
          <p:cNvPr id="3" name="Content Placeholder 2"/>
          <p:cNvSpPr>
            <a:spLocks noGrp="1"/>
          </p:cNvSpPr>
          <p:nvPr>
            <p:ph idx="1"/>
          </p:nvPr>
        </p:nvSpPr>
        <p:spPr>
          <a:xfrm>
            <a:off x="1097280" y="1845734"/>
            <a:ext cx="10058400" cy="4612216"/>
          </a:xfrm>
        </p:spPr>
        <p:txBody>
          <a:bodyPr>
            <a:normAutofit fontScale="85000" lnSpcReduction="20000"/>
          </a:bodyPr>
          <a:lstStyle/>
          <a:p>
            <a:r>
              <a:rPr lang="en-US" dirty="0"/>
              <a:t>AASLD and IDSA. (2018). HCV Guidance: Recommendations for Testing, Managing, and Treating Hepatitis C. Available at: http://</a:t>
            </a:r>
            <a:r>
              <a:rPr lang="en-US" dirty="0" err="1"/>
              <a:t>www.hcvguidelines.org</a:t>
            </a:r>
            <a:r>
              <a:rPr lang="en-US" dirty="0"/>
              <a:t>.</a:t>
            </a:r>
          </a:p>
          <a:p>
            <a:r>
              <a:rPr lang="en-US" dirty="0" err="1"/>
              <a:t>Anand</a:t>
            </a:r>
            <a:r>
              <a:rPr lang="en-US" dirty="0"/>
              <a:t> BS, Currie S, </a:t>
            </a:r>
            <a:r>
              <a:rPr lang="en-US" dirty="0" err="1"/>
              <a:t>Dieperink</a:t>
            </a:r>
            <a:r>
              <a:rPr lang="en-US" dirty="0"/>
              <a:t> E et al. (2006). Alcohol use and treatment of hepatitis C virus: results of a national multicenter study. </a:t>
            </a:r>
            <a:r>
              <a:rPr lang="en-US" i="1" dirty="0"/>
              <a:t>Gastroenterology</a:t>
            </a:r>
            <a:r>
              <a:rPr lang="en-US" dirty="0"/>
              <a:t>. 130, 1607-16.</a:t>
            </a:r>
          </a:p>
          <a:p>
            <a:r>
              <a:rPr lang="en-US" dirty="0"/>
              <a:t>Armstrong GL, </a:t>
            </a:r>
            <a:r>
              <a:rPr lang="en-US" dirty="0" err="1"/>
              <a:t>Wasley</a:t>
            </a:r>
            <a:r>
              <a:rPr lang="en-US" dirty="0"/>
              <a:t> A, Simard EP et al. (2002). The prevalence of hepatitis C virus infection in the United States, 1999 through 2002. </a:t>
            </a:r>
            <a:r>
              <a:rPr lang="en-US" i="1" dirty="0"/>
              <a:t>Annals of Internal Medicine</a:t>
            </a:r>
            <a:r>
              <a:rPr lang="en-US" dirty="0"/>
              <a:t>. 144, 705-14.</a:t>
            </a:r>
          </a:p>
          <a:p>
            <a:r>
              <a:rPr lang="en-US" dirty="0" err="1"/>
              <a:t>Barua</a:t>
            </a:r>
            <a:r>
              <a:rPr lang="en-US" dirty="0"/>
              <a:t> S, Greenwald R, </a:t>
            </a:r>
            <a:r>
              <a:rPr lang="en-US" dirty="0" err="1"/>
              <a:t>Grebely</a:t>
            </a:r>
            <a:r>
              <a:rPr lang="en-US" dirty="0"/>
              <a:t> J et al. (2015). Restrictions for Medicaid reimbursement of </a:t>
            </a:r>
            <a:r>
              <a:rPr lang="en-US" dirty="0" err="1"/>
              <a:t>sofosbuvir</a:t>
            </a:r>
            <a:r>
              <a:rPr lang="en-US" dirty="0"/>
              <a:t> for the treatment of hepatitis C virus infection in the United States. </a:t>
            </a:r>
            <a:r>
              <a:rPr lang="en-US" i="1" dirty="0"/>
              <a:t>Annals of Internal Medicine. </a:t>
            </a:r>
            <a:r>
              <a:rPr lang="en-US" dirty="0"/>
              <a:t>163, 215-33. </a:t>
            </a:r>
          </a:p>
          <a:p>
            <a:r>
              <a:rPr lang="en-US" dirty="0" err="1"/>
              <a:t>Bruggmann</a:t>
            </a:r>
            <a:r>
              <a:rPr lang="en-US" dirty="0"/>
              <a:t> P, </a:t>
            </a:r>
            <a:r>
              <a:rPr lang="en-US" dirty="0" err="1"/>
              <a:t>Dampz</a:t>
            </a:r>
            <a:r>
              <a:rPr lang="en-US" dirty="0"/>
              <a:t> M, </a:t>
            </a:r>
            <a:r>
              <a:rPr lang="en-US" dirty="0" err="1"/>
              <a:t>Gerlach</a:t>
            </a:r>
            <a:r>
              <a:rPr lang="en-US" dirty="0"/>
              <a:t> T et al. (2010). Treatment outcome in relation to alcohol consumption during hepatitis C therapy: an analysis of the Swiss Hepatitis C Cohort Study. </a:t>
            </a:r>
            <a:r>
              <a:rPr lang="en-US" i="1" dirty="0"/>
              <a:t>Drug and Alcohol Dependence</a:t>
            </a:r>
            <a:r>
              <a:rPr lang="en-US" dirty="0"/>
              <a:t>. 110, 167-71. </a:t>
            </a:r>
          </a:p>
          <a:p>
            <a:r>
              <a:rPr lang="en-US" dirty="0" err="1"/>
              <a:t>Corrao</a:t>
            </a:r>
            <a:r>
              <a:rPr lang="en-US" dirty="0"/>
              <a:t> G, </a:t>
            </a:r>
            <a:r>
              <a:rPr lang="en-US" dirty="0" err="1"/>
              <a:t>Arico</a:t>
            </a:r>
            <a:r>
              <a:rPr lang="en-US" dirty="0"/>
              <a:t> S. (1998). Independent and combined action of hepatitis C virus infection and alcohol consumption on the risk of symptomatic liver cirrhosis. </a:t>
            </a:r>
            <a:r>
              <a:rPr lang="en-US" i="1" dirty="0"/>
              <a:t>Hepatology</a:t>
            </a:r>
            <a:r>
              <a:rPr lang="en-US" dirty="0"/>
              <a:t>. 27, 914-19.  </a:t>
            </a:r>
          </a:p>
          <a:p>
            <a:r>
              <a:rPr lang="en-US" dirty="0" err="1"/>
              <a:t>Costentin</a:t>
            </a:r>
            <a:r>
              <a:rPr lang="en-US" dirty="0"/>
              <a:t> CE, </a:t>
            </a:r>
            <a:r>
              <a:rPr lang="en-US" dirty="0" err="1"/>
              <a:t>Trabut</a:t>
            </a:r>
            <a:r>
              <a:rPr lang="en-US" dirty="0"/>
              <a:t> JB, Mallet V et al. Management of hepatitis C virus infection in heavy drinkers. </a:t>
            </a:r>
            <a:r>
              <a:rPr lang="en-US" i="1" dirty="0"/>
              <a:t>Alcohol</a:t>
            </a:r>
            <a:r>
              <a:rPr lang="en-US" dirty="0"/>
              <a:t>. 48, 337-42. </a:t>
            </a:r>
          </a:p>
          <a:p>
            <a:r>
              <a:rPr lang="en-US" dirty="0"/>
              <a:t>Donato F, Tagger A, </a:t>
            </a:r>
            <a:r>
              <a:rPr lang="en-US" dirty="0" err="1"/>
              <a:t>Gelatti</a:t>
            </a:r>
            <a:r>
              <a:rPr lang="en-US" dirty="0"/>
              <a:t> U et al. (2002). Alcohol and hepatocellular carcinoma: the effect of lifetime intake and hepatitis virus infections in men and women. </a:t>
            </a:r>
            <a:r>
              <a:rPr lang="en-US" i="1" dirty="0"/>
              <a:t>American Journal of Epidemiology</a:t>
            </a:r>
            <a:r>
              <a:rPr lang="en-US" dirty="0"/>
              <a:t>. 155, 323-31. </a:t>
            </a:r>
          </a:p>
          <a:p>
            <a:endParaRPr lang="en-US" dirty="0"/>
          </a:p>
        </p:txBody>
      </p:sp>
    </p:spTree>
    <p:extLst>
      <p:ext uri="{BB962C8B-B14F-4D97-AF65-F5344CB8AC3E}">
        <p14:creationId xmlns:p14="http://schemas.microsoft.com/office/powerpoint/2010/main" val="552588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ea typeface="Tw Cen MT" charset="0"/>
                <a:cs typeface="Tw Cen MT" charset="0"/>
              </a:rPr>
              <a:t>References</a:t>
            </a:r>
          </a:p>
        </p:txBody>
      </p:sp>
      <p:sp>
        <p:nvSpPr>
          <p:cNvPr id="3" name="Content Placeholder 2"/>
          <p:cNvSpPr>
            <a:spLocks noGrp="1"/>
          </p:cNvSpPr>
          <p:nvPr>
            <p:ph idx="1"/>
          </p:nvPr>
        </p:nvSpPr>
        <p:spPr>
          <a:xfrm>
            <a:off x="1097280" y="1845734"/>
            <a:ext cx="10058400" cy="4612216"/>
          </a:xfrm>
        </p:spPr>
        <p:txBody>
          <a:bodyPr>
            <a:normAutofit fontScale="92500" lnSpcReduction="10000"/>
          </a:bodyPr>
          <a:lstStyle/>
          <a:p>
            <a:r>
              <a:rPr lang="en-US" sz="1700" dirty="0">
                <a:latin typeface="Calibri" charset="0"/>
                <a:ea typeface="Calibri" charset="0"/>
                <a:cs typeface="Calibri" charset="0"/>
              </a:rPr>
              <a:t>Hutchinson SJ, Bird SM, Goldberg DJ. (2005). Influence of alcohol on the progression of hepatitis C virus infection: a meta-analysis. </a:t>
            </a:r>
            <a:r>
              <a:rPr lang="en-US" sz="1700" i="1" dirty="0">
                <a:latin typeface="Calibri" charset="0"/>
                <a:ea typeface="Calibri" charset="0"/>
                <a:cs typeface="Calibri" charset="0"/>
              </a:rPr>
              <a:t>Clinical Gastroenterology and Hepatology</a:t>
            </a:r>
            <a:r>
              <a:rPr lang="en-US" sz="1700" dirty="0">
                <a:latin typeface="Calibri" charset="0"/>
                <a:ea typeface="Calibri" charset="0"/>
                <a:cs typeface="Calibri" charset="0"/>
              </a:rPr>
              <a:t>. 3, 1150-9. </a:t>
            </a:r>
          </a:p>
          <a:p>
            <a:r>
              <a:rPr lang="en-US" sz="1700" dirty="0">
                <a:latin typeface="Calibri" charset="0"/>
                <a:ea typeface="Calibri" charset="0"/>
                <a:cs typeface="Calibri" charset="0"/>
              </a:rPr>
              <a:t>Kelly EM, Dodge JL, </a:t>
            </a:r>
            <a:r>
              <a:rPr lang="en-US" sz="1700" dirty="0" err="1">
                <a:latin typeface="Calibri" charset="0"/>
                <a:ea typeface="Calibri" charset="0"/>
                <a:cs typeface="Calibri" charset="0"/>
              </a:rPr>
              <a:t>Bacchetti</a:t>
            </a:r>
            <a:r>
              <a:rPr lang="en-US" sz="1700" dirty="0">
                <a:latin typeface="Calibri" charset="0"/>
                <a:ea typeface="Calibri" charset="0"/>
                <a:cs typeface="Calibri" charset="0"/>
              </a:rPr>
              <a:t> P, Sarkar M, French AL et al. (2017). Moderate alcohol use is not associated with fibrosis progression in HIV/HCV-</a:t>
            </a:r>
            <a:r>
              <a:rPr lang="en-US" sz="1700" dirty="0" err="1">
                <a:latin typeface="Calibri" charset="0"/>
                <a:ea typeface="Calibri" charset="0"/>
                <a:cs typeface="Calibri" charset="0"/>
              </a:rPr>
              <a:t>coninfected</a:t>
            </a:r>
            <a:r>
              <a:rPr lang="en-US" sz="1700" dirty="0">
                <a:latin typeface="Calibri" charset="0"/>
                <a:ea typeface="Calibri" charset="0"/>
                <a:cs typeface="Calibri" charset="0"/>
              </a:rPr>
              <a:t> women: a prospective cohort study. Clinical Infectious Diseases. 65, 2050-6.</a:t>
            </a:r>
          </a:p>
          <a:p>
            <a:r>
              <a:rPr lang="en-US" sz="1700" dirty="0">
                <a:latin typeface="Calibri" charset="0"/>
                <a:ea typeface="Calibri" charset="0"/>
                <a:cs typeface="Calibri" charset="0"/>
              </a:rPr>
              <a:t>Matsushita H, </a:t>
            </a:r>
            <a:r>
              <a:rPr lang="en-US" sz="1700" dirty="0" err="1">
                <a:latin typeface="Calibri" charset="0"/>
                <a:ea typeface="Calibri" charset="0"/>
                <a:cs typeface="Calibri" charset="0"/>
              </a:rPr>
              <a:t>Takaki</a:t>
            </a:r>
            <a:r>
              <a:rPr lang="en-US" sz="1700" dirty="0">
                <a:latin typeface="Calibri" charset="0"/>
                <a:ea typeface="Calibri" charset="0"/>
                <a:cs typeface="Calibri" charset="0"/>
              </a:rPr>
              <a:t> A. (2019). Alcohol and hepatocellular carcinoma. BMJ Open Gastroenterology; </a:t>
            </a:r>
            <a:r>
              <a:rPr lang="en-US" sz="1700" b="1" dirty="0">
                <a:latin typeface="Calibri" charset="0"/>
                <a:ea typeface="Calibri" charset="0"/>
                <a:cs typeface="Calibri" charset="0"/>
              </a:rPr>
              <a:t>6:</a:t>
            </a:r>
            <a:r>
              <a:rPr lang="en-US" sz="1700" dirty="0">
                <a:latin typeface="Calibri" charset="0"/>
                <a:ea typeface="Calibri" charset="0"/>
                <a:cs typeface="Calibri" charset="0"/>
              </a:rPr>
              <a:t>e000260.</a:t>
            </a:r>
          </a:p>
          <a:p>
            <a:r>
              <a:rPr lang="en-US" sz="1700" dirty="0">
                <a:latin typeface="Calibri" charset="0"/>
                <a:ea typeface="Calibri" charset="0"/>
                <a:cs typeface="Calibri" charset="0"/>
              </a:rPr>
              <a:t>Russell M, </a:t>
            </a:r>
            <a:r>
              <a:rPr lang="en-US" sz="1700" dirty="0" err="1">
                <a:latin typeface="Calibri" charset="0"/>
                <a:ea typeface="Calibri" charset="0"/>
                <a:cs typeface="Calibri" charset="0"/>
              </a:rPr>
              <a:t>Pauly</a:t>
            </a:r>
            <a:r>
              <a:rPr lang="en-US" sz="1700" dirty="0">
                <a:latin typeface="Calibri" charset="0"/>
                <a:ea typeface="Calibri" charset="0"/>
                <a:cs typeface="Calibri" charset="0"/>
              </a:rPr>
              <a:t> MP, Moore CD et al. (2012). The impact of lifetime alcohol use on hepatitis C treatment outcomes in privately insured members of an integrated health plan. </a:t>
            </a:r>
            <a:r>
              <a:rPr lang="en-US" sz="1700" i="1" dirty="0">
                <a:latin typeface="Calibri" charset="0"/>
                <a:ea typeface="Calibri" charset="0"/>
                <a:cs typeface="Calibri" charset="0"/>
              </a:rPr>
              <a:t>Hepatology</a:t>
            </a:r>
            <a:r>
              <a:rPr lang="en-US" sz="1700" dirty="0">
                <a:latin typeface="Calibri" charset="0"/>
                <a:ea typeface="Calibri" charset="0"/>
                <a:cs typeface="Calibri" charset="0"/>
              </a:rPr>
              <a:t>. 56, 1223-30. </a:t>
            </a:r>
          </a:p>
          <a:p>
            <a:r>
              <a:rPr lang="en-US" sz="1700" dirty="0">
                <a:latin typeface="Calibri" charset="0"/>
                <a:ea typeface="Calibri" charset="0"/>
                <a:cs typeface="Calibri" charset="0"/>
              </a:rPr>
              <a:t>Szabo G, </a:t>
            </a:r>
            <a:r>
              <a:rPr lang="en-US" sz="1700" dirty="0" err="1">
                <a:latin typeface="Calibri" charset="0"/>
                <a:ea typeface="Calibri" charset="0"/>
                <a:cs typeface="Calibri" charset="0"/>
              </a:rPr>
              <a:t>Aloman</a:t>
            </a:r>
            <a:r>
              <a:rPr lang="en-US" sz="1700" dirty="0">
                <a:latin typeface="Calibri" charset="0"/>
                <a:ea typeface="Calibri" charset="0"/>
                <a:cs typeface="Calibri" charset="0"/>
              </a:rPr>
              <a:t> C, </a:t>
            </a:r>
            <a:r>
              <a:rPr lang="en-US" sz="1700" dirty="0" err="1">
                <a:latin typeface="Calibri" charset="0"/>
                <a:ea typeface="Calibri" charset="0"/>
                <a:cs typeface="Calibri" charset="0"/>
              </a:rPr>
              <a:t>Polyak</a:t>
            </a:r>
            <a:r>
              <a:rPr lang="en-US" sz="1700" dirty="0">
                <a:latin typeface="Calibri" charset="0"/>
                <a:ea typeface="Calibri" charset="0"/>
                <a:cs typeface="Calibri" charset="0"/>
              </a:rPr>
              <a:t> SJ et al. (2006). </a:t>
            </a:r>
            <a:r>
              <a:rPr lang="en-US" sz="1700" dirty="0" err="1">
                <a:latin typeface="Calibri" charset="0"/>
                <a:ea typeface="Calibri" charset="0"/>
                <a:cs typeface="Calibri" charset="0"/>
              </a:rPr>
              <a:t>Hepatits</a:t>
            </a:r>
            <a:r>
              <a:rPr lang="en-US" sz="1700" dirty="0">
                <a:latin typeface="Calibri" charset="0"/>
                <a:ea typeface="Calibri" charset="0"/>
                <a:cs typeface="Calibri" charset="0"/>
              </a:rPr>
              <a:t> C infection and alcohol use: a dangerous mix for the liver and antiviral immunity. </a:t>
            </a:r>
            <a:r>
              <a:rPr lang="en-US" sz="1700" i="1" dirty="0">
                <a:latin typeface="Calibri" charset="0"/>
                <a:ea typeface="Calibri" charset="0"/>
                <a:cs typeface="Calibri" charset="0"/>
              </a:rPr>
              <a:t>Alcoholism: Clinical and Experimental Research</a:t>
            </a:r>
            <a:r>
              <a:rPr lang="en-US" sz="1700" dirty="0">
                <a:latin typeface="Calibri" charset="0"/>
                <a:ea typeface="Calibri" charset="0"/>
                <a:cs typeface="Calibri" charset="0"/>
              </a:rPr>
              <a:t>. 30, 709-19.</a:t>
            </a:r>
          </a:p>
          <a:p>
            <a:r>
              <a:rPr lang="en-US" sz="1700" dirty="0">
                <a:latin typeface="Calibri" charset="0"/>
                <a:ea typeface="Calibri" charset="0"/>
                <a:cs typeface="Calibri" charset="0"/>
              </a:rPr>
              <a:t>Taylor AL, </a:t>
            </a:r>
            <a:r>
              <a:rPr lang="en-US" sz="1700" dirty="0" err="1">
                <a:latin typeface="Calibri" charset="0"/>
                <a:ea typeface="Calibri" charset="0"/>
                <a:cs typeface="Calibri" charset="0"/>
              </a:rPr>
              <a:t>Denniston</a:t>
            </a:r>
            <a:r>
              <a:rPr lang="en-US" sz="1700" dirty="0">
                <a:latin typeface="Calibri" charset="0"/>
                <a:ea typeface="Calibri" charset="0"/>
                <a:cs typeface="Calibri" charset="0"/>
              </a:rPr>
              <a:t> MM, </a:t>
            </a:r>
            <a:r>
              <a:rPr lang="en-US" sz="1700" dirty="0" err="1">
                <a:latin typeface="Calibri" charset="0"/>
                <a:ea typeface="Calibri" charset="0"/>
                <a:cs typeface="Calibri" charset="0"/>
              </a:rPr>
              <a:t>Klevens</a:t>
            </a:r>
            <a:r>
              <a:rPr lang="en-US" sz="1700" dirty="0">
                <a:latin typeface="Calibri" charset="0"/>
                <a:ea typeface="Calibri" charset="0"/>
                <a:cs typeface="Calibri" charset="0"/>
              </a:rPr>
              <a:t> RM et al. (2016). Association of hepatitis C virus with alcohol use among U.S. adults: NHANES 2003-2010. </a:t>
            </a:r>
            <a:r>
              <a:rPr lang="en-US" sz="1700" i="1" dirty="0">
                <a:latin typeface="Calibri" charset="0"/>
                <a:ea typeface="Calibri" charset="0"/>
                <a:cs typeface="Calibri" charset="0"/>
              </a:rPr>
              <a:t>American Journal of Preventive Medicine</a:t>
            </a:r>
            <a:r>
              <a:rPr lang="en-US" sz="1700" dirty="0">
                <a:latin typeface="Calibri" charset="0"/>
                <a:ea typeface="Calibri" charset="0"/>
                <a:cs typeface="Calibri" charset="0"/>
              </a:rPr>
              <a:t>. 51, 206-15. </a:t>
            </a:r>
          </a:p>
          <a:p>
            <a:r>
              <a:rPr lang="en-US" sz="1700" dirty="0" err="1">
                <a:latin typeface="Calibri" charset="0"/>
                <a:ea typeface="Calibri" charset="0"/>
                <a:cs typeface="Calibri" charset="0"/>
              </a:rPr>
              <a:t>Tsui</a:t>
            </a:r>
            <a:r>
              <a:rPr lang="en-US" sz="1700" dirty="0">
                <a:latin typeface="Calibri" charset="0"/>
                <a:ea typeface="Calibri" charset="0"/>
                <a:cs typeface="Calibri" charset="0"/>
              </a:rPr>
              <a:t> JI, </a:t>
            </a:r>
            <a:r>
              <a:rPr lang="en-US" sz="1700" dirty="0" err="1">
                <a:latin typeface="Calibri" charset="0"/>
                <a:ea typeface="Calibri" charset="0"/>
                <a:cs typeface="Calibri" charset="0"/>
              </a:rPr>
              <a:t>Pletcher</a:t>
            </a:r>
            <a:r>
              <a:rPr lang="en-US" sz="1700" dirty="0">
                <a:latin typeface="Calibri" charset="0"/>
                <a:ea typeface="Calibri" charset="0"/>
                <a:cs typeface="Calibri" charset="0"/>
              </a:rPr>
              <a:t> MJ, </a:t>
            </a:r>
            <a:r>
              <a:rPr lang="en-US" sz="1700" dirty="0" err="1">
                <a:latin typeface="Calibri" charset="0"/>
                <a:ea typeface="Calibri" charset="0"/>
                <a:cs typeface="Calibri" charset="0"/>
              </a:rPr>
              <a:t>Vittinghoff</a:t>
            </a:r>
            <a:r>
              <a:rPr lang="en-US" sz="1700" dirty="0">
                <a:latin typeface="Calibri" charset="0"/>
                <a:ea typeface="Calibri" charset="0"/>
                <a:cs typeface="Calibri" charset="0"/>
              </a:rPr>
              <a:t> E et al. (2006). Hepatitis C and hospital outcomes in patients admitted with alcohol-related problems. </a:t>
            </a:r>
            <a:r>
              <a:rPr lang="en-US" sz="1700" i="1" dirty="0">
                <a:latin typeface="Calibri" charset="0"/>
                <a:ea typeface="Calibri" charset="0"/>
                <a:cs typeface="Calibri" charset="0"/>
              </a:rPr>
              <a:t>Journal of Hepatology</a:t>
            </a:r>
            <a:r>
              <a:rPr lang="en-US" sz="1700" dirty="0">
                <a:latin typeface="Calibri" charset="0"/>
                <a:ea typeface="Calibri" charset="0"/>
                <a:cs typeface="Calibri" charset="0"/>
              </a:rPr>
              <a:t>. 44, 262-6. </a:t>
            </a:r>
          </a:p>
          <a:p>
            <a:r>
              <a:rPr lang="en-US" sz="1700" dirty="0">
                <a:latin typeface="Calibri" charset="0"/>
                <a:ea typeface="Calibri" charset="0"/>
                <a:cs typeface="Calibri" charset="0"/>
              </a:rPr>
              <a:t>Williams EC, </a:t>
            </a:r>
            <a:r>
              <a:rPr lang="en-US" sz="1700" dirty="0" err="1">
                <a:latin typeface="Calibri" charset="0"/>
                <a:ea typeface="Calibri" charset="0"/>
                <a:cs typeface="Calibri" charset="0"/>
              </a:rPr>
              <a:t>Rubinsky</a:t>
            </a:r>
            <a:r>
              <a:rPr lang="en-US" sz="1700" dirty="0">
                <a:latin typeface="Calibri" charset="0"/>
                <a:ea typeface="Calibri" charset="0"/>
                <a:cs typeface="Calibri" charset="0"/>
              </a:rPr>
              <a:t> AD, Lapham GT et al. (2014). Prevalence of clinically recognized alcohol and other substance use disorders among VA outpatients with unhealthy alcohol use identified by routine alcohol screening. Drug and Alcohol Dependence. 135, 95-103. </a:t>
            </a:r>
          </a:p>
          <a:p>
            <a:endParaRPr lang="en-US" sz="1700" dirty="0">
              <a:latin typeface="Calibri" charset="0"/>
              <a:ea typeface="Calibri" charset="0"/>
              <a:cs typeface="Calibri" charset="0"/>
            </a:endParaRPr>
          </a:p>
        </p:txBody>
      </p:sp>
    </p:spTree>
    <p:extLst>
      <p:ext uri="{BB962C8B-B14F-4D97-AF65-F5344CB8AC3E}">
        <p14:creationId xmlns:p14="http://schemas.microsoft.com/office/powerpoint/2010/main" val="9080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466619" cy="1450757"/>
          </a:xfrm>
        </p:spPr>
        <p:txBody>
          <a:bodyPr/>
          <a:lstStyle/>
          <a:p>
            <a:r>
              <a:rPr lang="en-US">
                <a:latin typeface="Tw Cen MT" charset="0"/>
                <a:ea typeface="Tw Cen MT" charset="0"/>
                <a:cs typeface="Tw Cen MT" charset="0"/>
              </a:rPr>
              <a:t>HCV Treatment with Direct Acting Antivirals</a:t>
            </a:r>
            <a:endParaRPr lang="en-US" dirty="0">
              <a:latin typeface="Tw Cen MT" charset="0"/>
              <a:ea typeface="Tw Cen MT" charset="0"/>
              <a:cs typeface="Tw Cen MT" charset="0"/>
            </a:endParaRPr>
          </a:p>
        </p:txBody>
      </p:sp>
      <p:pic>
        <p:nvPicPr>
          <p:cNvPr id="1026" name="Picture 2"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12" y="1789083"/>
            <a:ext cx="7644384" cy="431907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176016" y="5923494"/>
            <a:ext cx="9717024" cy="369332"/>
          </a:xfrm>
          <a:prstGeom prst="rect">
            <a:avLst/>
          </a:prstGeom>
        </p:spPr>
        <p:txBody>
          <a:bodyPr wrap="square">
            <a:spAutoFit/>
          </a:bodyPr>
          <a:lstStyle/>
          <a:p>
            <a:r>
              <a:rPr lang="en-US" dirty="0">
                <a:hlinkClick r:id="rId3"/>
              </a:rPr>
              <a:t>https://www.hepatitisc.uw.edu/go/treatment-infection/treatment-genotype-2/core-concept/all</a:t>
            </a:r>
            <a:endParaRPr lang="en-US" dirty="0"/>
          </a:p>
        </p:txBody>
      </p:sp>
    </p:spTree>
    <p:extLst>
      <p:ext uri="{BB962C8B-B14F-4D97-AF65-F5344CB8AC3E}">
        <p14:creationId xmlns:p14="http://schemas.microsoft.com/office/powerpoint/2010/main" val="28827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20768" y="6413083"/>
            <a:ext cx="7256224"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a:solidFill>
                  <a:schemeClr val="bg1"/>
                </a:solidFill>
                <a:latin typeface="Tw Cen MT" charset="0"/>
                <a:ea typeface="Tw Cen MT" charset="0"/>
                <a:cs typeface="Tw Cen MT" charset="0"/>
              </a:rPr>
              <a:t>HCV Treatment with Direct Acting Antivirals </a:t>
            </a:r>
            <a:endParaRPr lang="en-US" sz="3200" dirty="0">
              <a:solidFill>
                <a:schemeClr val="bg1"/>
              </a:solidFill>
              <a:latin typeface="Tw Cen MT" charset="0"/>
              <a:ea typeface="Tw Cen MT" charset="0"/>
              <a:cs typeface="Tw Cen MT"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3756"/>
          <a:stretch/>
        </p:blipFill>
        <p:spPr>
          <a:xfrm>
            <a:off x="146304" y="679118"/>
            <a:ext cx="9602953" cy="5191329"/>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864" r="74454"/>
          <a:stretch/>
        </p:blipFill>
        <p:spPr>
          <a:xfrm>
            <a:off x="9616953" y="2535949"/>
            <a:ext cx="2384156" cy="1597140"/>
          </a:xfrm>
          <a:prstGeom prst="rect">
            <a:avLst/>
          </a:prstGeom>
        </p:spPr>
      </p:pic>
    </p:spTree>
    <p:extLst>
      <p:ext uri="{BB962C8B-B14F-4D97-AF65-F5344CB8AC3E}">
        <p14:creationId xmlns:p14="http://schemas.microsoft.com/office/powerpoint/2010/main" val="43674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29" y="201168"/>
            <a:ext cx="10159903" cy="6053327"/>
          </a:xfrm>
          <a:prstGeom prst="rect">
            <a:avLst/>
          </a:prstGeom>
        </p:spPr>
      </p:pic>
      <p:sp>
        <p:nvSpPr>
          <p:cNvPr id="3" name="Title 1"/>
          <p:cNvSpPr txBox="1">
            <a:spLocks/>
          </p:cNvSpPr>
          <p:nvPr/>
        </p:nvSpPr>
        <p:spPr>
          <a:xfrm>
            <a:off x="2520768" y="6413083"/>
            <a:ext cx="7256224"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a:solidFill>
                  <a:schemeClr val="bg1"/>
                </a:solidFill>
                <a:latin typeface="Tw Cen MT" charset="0"/>
                <a:ea typeface="Tw Cen MT" charset="0"/>
                <a:cs typeface="Tw Cen MT" charset="0"/>
              </a:rPr>
              <a:t>HCV Treatment with Direct Acting Antivirals </a:t>
            </a:r>
            <a:endParaRPr lang="en-US" sz="3200" dirty="0">
              <a:solidFill>
                <a:schemeClr val="bg1"/>
              </a:solidFill>
              <a:latin typeface="Tw Cen MT" charset="0"/>
              <a:ea typeface="Tw Cen MT" charset="0"/>
              <a:cs typeface="Tw Cen MT" charset="0"/>
            </a:endParaRPr>
          </a:p>
        </p:txBody>
      </p:sp>
    </p:spTree>
    <p:extLst>
      <p:ext uri="{BB962C8B-B14F-4D97-AF65-F5344CB8AC3E}">
        <p14:creationId xmlns:p14="http://schemas.microsoft.com/office/powerpoint/2010/main" val="158204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20768" y="6376507"/>
            <a:ext cx="7256224"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a:solidFill>
                  <a:schemeClr val="bg1"/>
                </a:solidFill>
                <a:latin typeface="Tw Cen MT" charset="0"/>
                <a:ea typeface="Tw Cen MT" charset="0"/>
                <a:cs typeface="Tw Cen MT" charset="0"/>
              </a:rPr>
              <a:t>HCV Treatment with Direct Acting Antivirals </a:t>
            </a:r>
            <a:endParaRPr lang="en-US" sz="3200" dirty="0">
              <a:solidFill>
                <a:schemeClr val="bg1"/>
              </a:solidFill>
              <a:latin typeface="Tw Cen MT" charset="0"/>
              <a:ea typeface="Tw Cen MT" charset="0"/>
              <a:cs typeface="Tw Cen MT" charset="0"/>
            </a:endParaRPr>
          </a:p>
        </p:txBody>
      </p:sp>
      <p:pic>
        <p:nvPicPr>
          <p:cNvPr id="4" name="Picture 8" descr="his graphic shows an example of an SVR12 in a patient who received 12 weeks of HCV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082" y="292608"/>
            <a:ext cx="9675596" cy="579729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69814" y="6016047"/>
            <a:ext cx="8922186" cy="307777"/>
          </a:xfrm>
          <a:prstGeom prst="rect">
            <a:avLst/>
          </a:prstGeom>
          <a:noFill/>
        </p:spPr>
        <p:txBody>
          <a:bodyPr wrap="none" rtlCol="0">
            <a:spAutoFit/>
          </a:bodyPr>
          <a:lstStyle/>
          <a:p>
            <a:pPr algn="r"/>
            <a:r>
              <a:rPr lang="en-US" sz="1400" dirty="0">
                <a:hlinkClick r:id="rId3"/>
              </a:rPr>
              <a:t>https://www.hepatitisc.uw.edu/go/evaluation-treatment/treatment-addressing-substance-alcohol-use/core-concept/all</a:t>
            </a:r>
            <a:endParaRPr lang="en-US" sz="1400" dirty="0"/>
          </a:p>
        </p:txBody>
      </p:sp>
    </p:spTree>
    <p:extLst>
      <p:ext uri="{BB962C8B-B14F-4D97-AF65-F5344CB8AC3E}">
        <p14:creationId xmlns:p14="http://schemas.microsoft.com/office/powerpoint/2010/main" val="15709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9814" y="6016047"/>
            <a:ext cx="8922186" cy="307777"/>
          </a:xfrm>
          <a:prstGeom prst="rect">
            <a:avLst/>
          </a:prstGeom>
          <a:noFill/>
        </p:spPr>
        <p:txBody>
          <a:bodyPr wrap="none" rtlCol="0">
            <a:spAutoFit/>
          </a:bodyPr>
          <a:lstStyle/>
          <a:p>
            <a:pPr algn="r"/>
            <a:r>
              <a:rPr lang="en-US" sz="1400" dirty="0">
                <a:hlinkClick r:id="rId2"/>
              </a:rPr>
              <a:t>https://www.hepatitisc.uw.edu/go/evaluation-treatment/treatment-addressing-substance-alcohol-use/core-concept/all</a:t>
            </a:r>
            <a:endParaRPr lang="en-US" sz="1400" dirty="0"/>
          </a:p>
        </p:txBody>
      </p:sp>
      <p:pic>
        <p:nvPicPr>
          <p:cNvPr id="3074" name="Picture 2" descr="n this review and meta-analysis, investigators compared liver stiffness 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74" y="219456"/>
            <a:ext cx="10281626" cy="572343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2520768" y="6376507"/>
            <a:ext cx="7256224"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a:solidFill>
                  <a:schemeClr val="bg1"/>
                </a:solidFill>
                <a:latin typeface="Tw Cen MT" charset="0"/>
                <a:ea typeface="Tw Cen MT" charset="0"/>
                <a:cs typeface="Tw Cen MT" charset="0"/>
              </a:rPr>
              <a:t>HCV Treatment with Direct Acting Antivirals </a:t>
            </a:r>
            <a:endParaRPr lang="en-US" sz="3200" dirty="0">
              <a:solidFill>
                <a:schemeClr val="bg1"/>
              </a:solidFill>
              <a:latin typeface="Tw Cen MT" charset="0"/>
              <a:ea typeface="Tw Cen MT" charset="0"/>
              <a:cs typeface="Tw Cen MT" charset="0"/>
            </a:endParaRPr>
          </a:p>
        </p:txBody>
      </p:sp>
    </p:spTree>
    <p:extLst>
      <p:ext uri="{BB962C8B-B14F-4D97-AF65-F5344CB8AC3E}">
        <p14:creationId xmlns:p14="http://schemas.microsoft.com/office/powerpoint/2010/main" val="17733305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3104</TotalTime>
  <Words>2801</Words>
  <Application>Microsoft Macintosh PowerPoint</Application>
  <PresentationFormat>Widescreen</PresentationFormat>
  <Paragraphs>237</Paragraphs>
  <Slides>46</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Futura Medium</vt:lpstr>
      <vt:lpstr>Tw Cen MT</vt:lpstr>
      <vt:lpstr>Wingdings</vt:lpstr>
      <vt:lpstr>Retrospect</vt:lpstr>
      <vt:lpstr>Alcohol Use in Chronic Hepatitis C Infection </vt:lpstr>
      <vt:lpstr>Background</vt:lpstr>
      <vt:lpstr>Background</vt:lpstr>
      <vt:lpstr>HCV Treatment with Direct Acting Antivirals</vt:lpstr>
      <vt:lpstr>HCV Treatment with Direct Acting Antivirals</vt:lpstr>
      <vt:lpstr>PowerPoint Presentation</vt:lpstr>
      <vt:lpstr>PowerPoint Presentation</vt:lpstr>
      <vt:lpstr>PowerPoint Presentation</vt:lpstr>
      <vt:lpstr>PowerPoint Presentation</vt:lpstr>
      <vt:lpstr>PowerPoint Presentation</vt:lpstr>
      <vt:lpstr>HCV/HIV Co-infection</vt:lpstr>
      <vt:lpstr>HCV/HIV Co-infection</vt:lpstr>
      <vt:lpstr>HCV Infection and Alcohol Use</vt:lpstr>
      <vt:lpstr>Study Question</vt:lpstr>
      <vt:lpstr>Study Design</vt:lpstr>
      <vt:lpstr>AUDIT-C</vt:lpstr>
      <vt:lpstr>Outcomes</vt:lpstr>
      <vt:lpstr>Variables Assessed</vt:lpstr>
      <vt:lpstr>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Discontinuation of Therapy</vt:lpstr>
      <vt:lpstr>Missing SVR Data</vt:lpstr>
      <vt:lpstr>PowerPoint Presentation</vt:lpstr>
      <vt:lpstr>PowerPoint Presentation</vt:lpstr>
      <vt:lpstr>Limitations of Data</vt:lpstr>
      <vt:lpstr>Key Findings</vt:lpstr>
      <vt:lpstr>Alcohol Use in HIV/HCV Coinfection</vt:lpstr>
      <vt:lpstr>Research Question</vt:lpstr>
      <vt:lpstr>Study Design</vt:lpstr>
      <vt:lpstr>Outcomes</vt:lpstr>
      <vt:lpstr>PowerPoint Presentation</vt:lpstr>
      <vt:lpstr>Data Analysis</vt:lpstr>
      <vt:lpstr>PowerPoint Presentation</vt:lpstr>
      <vt:lpstr>PowerPoint Presentation</vt:lpstr>
      <vt:lpstr>PowerPoint Presentation</vt:lpstr>
      <vt:lpstr>Limitations of Data</vt:lpstr>
      <vt:lpstr>Key Findings</vt:lpstr>
      <vt:lpstr>Conclusions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and HCV Treatment Outcomes among Patients Receiving Direct Antiviral Agents</dc:title>
  <dc:creator>Microsoft Office User</dc:creator>
  <cp:lastModifiedBy>Biegacki, Emma</cp:lastModifiedBy>
  <cp:revision>60</cp:revision>
  <dcterms:created xsi:type="dcterms:W3CDTF">2017-10-24T22:21:19Z</dcterms:created>
  <dcterms:modified xsi:type="dcterms:W3CDTF">2020-04-22T19:05:33Z</dcterms:modified>
</cp:coreProperties>
</file>