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321" r:id="rId3"/>
    <p:sldId id="322" r:id="rId4"/>
    <p:sldId id="264" r:id="rId5"/>
    <p:sldId id="265" r:id="rId6"/>
    <p:sldId id="326" r:id="rId7"/>
    <p:sldId id="271" r:id="rId8"/>
    <p:sldId id="270" r:id="rId9"/>
    <p:sldId id="262" r:id="rId10"/>
    <p:sldId id="287" r:id="rId11"/>
    <p:sldId id="324" r:id="rId12"/>
    <p:sldId id="273" r:id="rId13"/>
    <p:sldId id="274" r:id="rId14"/>
    <p:sldId id="288" r:id="rId15"/>
    <p:sldId id="275" r:id="rId16"/>
    <p:sldId id="272" r:id="rId17"/>
    <p:sldId id="276" r:id="rId18"/>
    <p:sldId id="277" r:id="rId19"/>
    <p:sldId id="278" r:id="rId20"/>
    <p:sldId id="279" r:id="rId21"/>
    <p:sldId id="280" r:id="rId22"/>
    <p:sldId id="281" r:id="rId23"/>
    <p:sldId id="283" r:id="rId24"/>
    <p:sldId id="284" r:id="rId25"/>
    <p:sldId id="323" r:id="rId26"/>
    <p:sldId id="3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735"/>
  </p:normalViewPr>
  <p:slideViewPr>
    <p:cSldViewPr snapToGrid="0" snapToObjects="1">
      <p:cViewPr varScale="1">
        <p:scale>
          <a:sx n="85" d="100"/>
          <a:sy n="85" d="100"/>
        </p:scale>
        <p:origin x="1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EA9A1-C346-45D0-A8F4-2671557EA2E5}" type="doc">
      <dgm:prSet loTypeId="urn:microsoft.com/office/officeart/2005/8/layout/cycle8" loCatId="cycle" qsTypeId="urn:microsoft.com/office/officeart/2005/8/quickstyle/3D3" qsCatId="3D" csTypeId="urn:microsoft.com/office/officeart/2005/8/colors/colorful4" csCatId="colorful" phldr="1"/>
      <dgm:spPr/>
    </dgm:pt>
    <dgm:pt modelId="{312268E2-3BD1-4815-ADAC-F3EDBEC50A3A}">
      <dgm:prSet phldrT="[Text]" custT="1"/>
      <dgm:spPr/>
      <dgm:t>
        <a:bodyPr/>
        <a:lstStyle/>
        <a:p>
          <a:pPr algn="ctr">
            <a:lnSpc>
              <a:spcPct val="100000"/>
            </a:lnSpc>
            <a:spcAft>
              <a:spcPts val="0"/>
            </a:spcAft>
          </a:pPr>
          <a:r>
            <a:rPr lang="en-US" sz="2400" b="0" u="sng" dirty="0"/>
            <a:t>Control</a:t>
          </a:r>
        </a:p>
        <a:p>
          <a:pPr algn="r">
            <a:lnSpc>
              <a:spcPct val="100000"/>
            </a:lnSpc>
            <a:spcAft>
              <a:spcPts val="0"/>
            </a:spcAft>
          </a:pPr>
          <a:r>
            <a:rPr lang="en-US" sz="1400" dirty="0"/>
            <a:t>-Larger quantity over     longer period of time  </a:t>
          </a:r>
        </a:p>
        <a:p>
          <a:pPr algn="r">
            <a:lnSpc>
              <a:spcPct val="100000"/>
            </a:lnSpc>
            <a:spcAft>
              <a:spcPts val="0"/>
            </a:spcAft>
          </a:pPr>
          <a:r>
            <a:rPr lang="en-US" sz="1400" dirty="0"/>
            <a:t>-Unsuccessful attempts to cutback or control </a:t>
          </a:r>
        </a:p>
        <a:p>
          <a:pPr algn="r">
            <a:lnSpc>
              <a:spcPct val="100000"/>
            </a:lnSpc>
            <a:spcAft>
              <a:spcPts val="0"/>
            </a:spcAft>
          </a:pPr>
          <a:r>
            <a:rPr lang="en-US" sz="1400" dirty="0"/>
            <a:t>-Increased time spent</a:t>
          </a:r>
        </a:p>
      </dgm:t>
    </dgm:pt>
    <dgm:pt modelId="{7A47CAB9-48D7-4350-8D47-7B234A073162}" type="parTrans" cxnId="{6A02A073-6FF5-43B8-AB7E-701D74FC6913}">
      <dgm:prSet/>
      <dgm:spPr/>
      <dgm:t>
        <a:bodyPr/>
        <a:lstStyle/>
        <a:p>
          <a:endParaRPr lang="en-US"/>
        </a:p>
      </dgm:t>
    </dgm:pt>
    <dgm:pt modelId="{8DE1F5CE-010D-4DB8-B0BB-E7FBCC2FA621}" type="sibTrans" cxnId="{6A02A073-6FF5-43B8-AB7E-701D74FC6913}">
      <dgm:prSet/>
      <dgm:spPr/>
      <dgm:t>
        <a:bodyPr/>
        <a:lstStyle/>
        <a:p>
          <a:endParaRPr lang="en-US"/>
        </a:p>
      </dgm:t>
    </dgm:pt>
    <dgm:pt modelId="{6815FDEB-E687-4F92-89F7-139B4E389312}">
      <dgm:prSet phldrT="[Text]" custT="1"/>
      <dgm:spPr/>
      <dgm:t>
        <a:bodyPr/>
        <a:lstStyle/>
        <a:p>
          <a:pPr algn="ctr">
            <a:lnSpc>
              <a:spcPct val="100000"/>
            </a:lnSpc>
            <a:spcAft>
              <a:spcPts val="0"/>
            </a:spcAft>
          </a:pPr>
          <a:r>
            <a:rPr lang="en-US" sz="2400" u="sng" dirty="0"/>
            <a:t>Consequences</a:t>
          </a:r>
          <a:r>
            <a:rPr lang="en-US" sz="1400" u="none" dirty="0"/>
            <a:t>                                     -Failure</a:t>
          </a:r>
          <a:r>
            <a:rPr lang="en-US" sz="1400" dirty="0"/>
            <a:t> to fulfill major obligations  </a:t>
          </a:r>
        </a:p>
        <a:p>
          <a:pPr algn="ctr">
            <a:lnSpc>
              <a:spcPct val="100000"/>
            </a:lnSpc>
            <a:spcAft>
              <a:spcPts val="0"/>
            </a:spcAft>
          </a:pPr>
          <a:r>
            <a:rPr lang="en-US" sz="1400" dirty="0"/>
            <a:t>-Social/Interpersonal problems</a:t>
          </a:r>
        </a:p>
        <a:p>
          <a:pPr algn="ctr">
            <a:lnSpc>
              <a:spcPct val="100000"/>
            </a:lnSpc>
            <a:spcAft>
              <a:spcPts val="0"/>
            </a:spcAft>
          </a:pPr>
          <a:r>
            <a:rPr lang="en-US" sz="1400" dirty="0"/>
            <a:t>-Activities given up</a:t>
          </a:r>
        </a:p>
        <a:p>
          <a:pPr algn="ctr">
            <a:lnSpc>
              <a:spcPct val="100000"/>
            </a:lnSpc>
            <a:spcAft>
              <a:spcPts val="0"/>
            </a:spcAft>
          </a:pPr>
          <a:r>
            <a:rPr lang="en-US" sz="1400" dirty="0"/>
            <a:t> -Use in hazardous situations</a:t>
          </a:r>
        </a:p>
        <a:p>
          <a:pPr algn="ctr">
            <a:lnSpc>
              <a:spcPct val="100000"/>
            </a:lnSpc>
            <a:spcAft>
              <a:spcPts val="0"/>
            </a:spcAft>
          </a:pPr>
          <a:r>
            <a:rPr lang="en-US" sz="1400" dirty="0"/>
            <a:t>-Physical &amp; psychological consequences</a:t>
          </a:r>
        </a:p>
      </dgm:t>
    </dgm:pt>
    <dgm:pt modelId="{7F5F7B8C-A3D3-495C-8B9D-27FC55E6AE42}" type="parTrans" cxnId="{FF4D535E-F4A4-4ED0-AB57-C00C662B6A35}">
      <dgm:prSet/>
      <dgm:spPr/>
      <dgm:t>
        <a:bodyPr/>
        <a:lstStyle/>
        <a:p>
          <a:endParaRPr lang="en-US"/>
        </a:p>
      </dgm:t>
    </dgm:pt>
    <dgm:pt modelId="{6CBF870F-96DB-4483-A1DB-99761A3A8C77}" type="sibTrans" cxnId="{FF4D535E-F4A4-4ED0-AB57-C00C662B6A35}">
      <dgm:prSet/>
      <dgm:spPr/>
      <dgm:t>
        <a:bodyPr/>
        <a:lstStyle/>
        <a:p>
          <a:endParaRPr lang="en-US"/>
        </a:p>
      </dgm:t>
    </dgm:pt>
    <dgm:pt modelId="{808A741F-A066-4C5D-AC6B-B65693EC6566}">
      <dgm:prSet phldrT="[Text]" custT="1"/>
      <dgm:spPr/>
      <dgm:t>
        <a:bodyPr/>
        <a:lstStyle/>
        <a:p>
          <a:pPr algn="l">
            <a:lnSpc>
              <a:spcPct val="100000"/>
            </a:lnSpc>
            <a:spcAft>
              <a:spcPts val="0"/>
            </a:spcAft>
          </a:pPr>
          <a:r>
            <a:rPr lang="en-US" sz="2400" u="sng" dirty="0">
              <a:latin typeface="+mj-lt"/>
            </a:rPr>
            <a:t>Craving</a:t>
          </a:r>
        </a:p>
        <a:p>
          <a:pPr algn="l">
            <a:lnSpc>
              <a:spcPct val="100000"/>
            </a:lnSpc>
            <a:spcAft>
              <a:spcPts val="0"/>
            </a:spcAft>
          </a:pPr>
          <a:r>
            <a:rPr lang="en-US" sz="1400" u="none" dirty="0">
              <a:latin typeface="+mj-lt"/>
            </a:rPr>
            <a:t>-Craving</a:t>
          </a:r>
        </a:p>
        <a:p>
          <a:pPr algn="l">
            <a:lnSpc>
              <a:spcPct val="100000"/>
            </a:lnSpc>
            <a:spcAft>
              <a:spcPts val="0"/>
            </a:spcAft>
          </a:pPr>
          <a:r>
            <a:rPr lang="en-US" sz="1400" u="none" dirty="0">
              <a:latin typeface="+mj-lt"/>
            </a:rPr>
            <a:t>-Tolerance</a:t>
          </a:r>
        </a:p>
        <a:p>
          <a:pPr algn="l">
            <a:lnSpc>
              <a:spcPct val="100000"/>
            </a:lnSpc>
            <a:spcAft>
              <a:spcPts val="0"/>
            </a:spcAft>
          </a:pPr>
          <a:r>
            <a:rPr lang="en-US" sz="1400" u="none" dirty="0">
              <a:latin typeface="+mj-lt"/>
            </a:rPr>
            <a:t>-Withdrawal</a:t>
          </a:r>
        </a:p>
      </dgm:t>
    </dgm:pt>
    <dgm:pt modelId="{A509BE06-3D9B-4233-BCC5-313846A0D2BE}" type="parTrans" cxnId="{D63AABCB-A70D-4599-AEF4-D8605EDBCC59}">
      <dgm:prSet/>
      <dgm:spPr/>
      <dgm:t>
        <a:bodyPr/>
        <a:lstStyle/>
        <a:p>
          <a:endParaRPr lang="en-US"/>
        </a:p>
      </dgm:t>
    </dgm:pt>
    <dgm:pt modelId="{626D3D7A-F8B7-492D-BCCF-B9016EFD9DCF}" type="sibTrans" cxnId="{D63AABCB-A70D-4599-AEF4-D8605EDBCC59}">
      <dgm:prSet/>
      <dgm:spPr/>
      <dgm:t>
        <a:bodyPr/>
        <a:lstStyle/>
        <a:p>
          <a:endParaRPr lang="en-US"/>
        </a:p>
      </dgm:t>
    </dgm:pt>
    <dgm:pt modelId="{93AB8167-6025-457B-BB11-9EFE4D41F6C9}" type="pres">
      <dgm:prSet presAssocID="{9FEEA9A1-C346-45D0-A8F4-2671557EA2E5}" presName="compositeShape" presStyleCnt="0">
        <dgm:presLayoutVars>
          <dgm:chMax val="7"/>
          <dgm:dir/>
          <dgm:resizeHandles val="exact"/>
        </dgm:presLayoutVars>
      </dgm:prSet>
      <dgm:spPr/>
    </dgm:pt>
    <dgm:pt modelId="{EE359964-7844-4624-8008-936CD4B8DC7D}" type="pres">
      <dgm:prSet presAssocID="{9FEEA9A1-C346-45D0-A8F4-2671557EA2E5}" presName="wedge1" presStyleLbl="node1" presStyleIdx="0" presStyleCnt="3" custScaleX="103328"/>
      <dgm:spPr/>
    </dgm:pt>
    <dgm:pt modelId="{51B8452E-D776-46CC-8523-83726FA37F63}" type="pres">
      <dgm:prSet presAssocID="{9FEEA9A1-C346-45D0-A8F4-2671557EA2E5}" presName="dummy1a" presStyleCnt="0"/>
      <dgm:spPr/>
    </dgm:pt>
    <dgm:pt modelId="{CAE9D633-CE59-405C-BA9B-C8A646EC9379}" type="pres">
      <dgm:prSet presAssocID="{9FEEA9A1-C346-45D0-A8F4-2671557EA2E5}" presName="dummy1b" presStyleCnt="0"/>
      <dgm:spPr/>
    </dgm:pt>
    <dgm:pt modelId="{5CF0FA53-BCE1-4E0D-B9D0-7B895D69E7AF}" type="pres">
      <dgm:prSet presAssocID="{9FEEA9A1-C346-45D0-A8F4-2671557EA2E5}" presName="wedge1Tx" presStyleLbl="node1" presStyleIdx="0" presStyleCnt="3">
        <dgm:presLayoutVars>
          <dgm:chMax val="0"/>
          <dgm:chPref val="0"/>
          <dgm:bulletEnabled val="1"/>
        </dgm:presLayoutVars>
      </dgm:prSet>
      <dgm:spPr/>
    </dgm:pt>
    <dgm:pt modelId="{6C2F0D56-79BE-47A3-942E-8156C6953FEC}" type="pres">
      <dgm:prSet presAssocID="{9FEEA9A1-C346-45D0-A8F4-2671557EA2E5}" presName="wedge2" presStyleLbl="node1" presStyleIdx="1" presStyleCnt="3" custLinFactNeighborX="944" custLinFactNeighborY="1991"/>
      <dgm:spPr/>
    </dgm:pt>
    <dgm:pt modelId="{9EF2C19B-E2C2-445C-93E8-E3F80D8E867D}" type="pres">
      <dgm:prSet presAssocID="{9FEEA9A1-C346-45D0-A8F4-2671557EA2E5}" presName="dummy2a" presStyleCnt="0"/>
      <dgm:spPr/>
    </dgm:pt>
    <dgm:pt modelId="{B6AD26C7-26B7-4355-B41C-43777F31A2F5}" type="pres">
      <dgm:prSet presAssocID="{9FEEA9A1-C346-45D0-A8F4-2671557EA2E5}" presName="dummy2b" presStyleCnt="0"/>
      <dgm:spPr/>
    </dgm:pt>
    <dgm:pt modelId="{119A7BB7-44BF-4137-BE91-1C13FFC334E8}" type="pres">
      <dgm:prSet presAssocID="{9FEEA9A1-C346-45D0-A8F4-2671557EA2E5}" presName="wedge2Tx" presStyleLbl="node1" presStyleIdx="1" presStyleCnt="3">
        <dgm:presLayoutVars>
          <dgm:chMax val="0"/>
          <dgm:chPref val="0"/>
          <dgm:bulletEnabled val="1"/>
        </dgm:presLayoutVars>
      </dgm:prSet>
      <dgm:spPr/>
    </dgm:pt>
    <dgm:pt modelId="{E730E64E-E29D-4E1F-B761-90949605AD49}" type="pres">
      <dgm:prSet presAssocID="{9FEEA9A1-C346-45D0-A8F4-2671557EA2E5}" presName="wedge3" presStyleLbl="node1" presStyleIdx="2" presStyleCnt="3"/>
      <dgm:spPr/>
    </dgm:pt>
    <dgm:pt modelId="{0DE6D224-192B-42CF-B8C8-9AF81C51A9CA}" type="pres">
      <dgm:prSet presAssocID="{9FEEA9A1-C346-45D0-A8F4-2671557EA2E5}" presName="dummy3a" presStyleCnt="0"/>
      <dgm:spPr/>
    </dgm:pt>
    <dgm:pt modelId="{5508FF96-1EFE-4677-B879-186625923860}" type="pres">
      <dgm:prSet presAssocID="{9FEEA9A1-C346-45D0-A8F4-2671557EA2E5}" presName="dummy3b" presStyleCnt="0"/>
      <dgm:spPr/>
    </dgm:pt>
    <dgm:pt modelId="{159C4122-EA77-4112-A853-6418204B11A4}" type="pres">
      <dgm:prSet presAssocID="{9FEEA9A1-C346-45D0-A8F4-2671557EA2E5}" presName="wedge3Tx" presStyleLbl="node1" presStyleIdx="2" presStyleCnt="3">
        <dgm:presLayoutVars>
          <dgm:chMax val="0"/>
          <dgm:chPref val="0"/>
          <dgm:bulletEnabled val="1"/>
        </dgm:presLayoutVars>
      </dgm:prSet>
      <dgm:spPr/>
    </dgm:pt>
    <dgm:pt modelId="{A9F6ADAC-70FB-49AF-A5D7-FB1DA99B4692}" type="pres">
      <dgm:prSet presAssocID="{8DE1F5CE-010D-4DB8-B0BB-E7FBCC2FA621}" presName="arrowWedge1" presStyleLbl="fgSibTrans2D1" presStyleIdx="0" presStyleCnt="3"/>
      <dgm:spPr/>
    </dgm:pt>
    <dgm:pt modelId="{6D7AAC97-0279-4CE2-8EBB-2536D6171F8C}" type="pres">
      <dgm:prSet presAssocID="{6CBF870F-96DB-4483-A1DB-99761A3A8C77}" presName="arrowWedge2" presStyleLbl="fgSibTrans2D1" presStyleIdx="1" presStyleCnt="3"/>
      <dgm:spPr/>
    </dgm:pt>
    <dgm:pt modelId="{87B2BD31-864E-4874-8675-06A32B1CD29D}" type="pres">
      <dgm:prSet presAssocID="{626D3D7A-F8B7-492D-BCCF-B9016EFD9DCF}" presName="arrowWedge3" presStyleLbl="fgSibTrans2D1" presStyleIdx="2" presStyleCnt="3"/>
      <dgm:spPr/>
    </dgm:pt>
  </dgm:ptLst>
  <dgm:cxnLst>
    <dgm:cxn modelId="{FAD91953-0B8F-0144-98D5-8647A443141F}" type="presOf" srcId="{6815FDEB-E687-4F92-89F7-139B4E389312}" destId="{6C2F0D56-79BE-47A3-942E-8156C6953FEC}" srcOrd="0" destOrd="0" presId="urn:microsoft.com/office/officeart/2005/8/layout/cycle8"/>
    <dgm:cxn modelId="{A444F459-D578-4140-B913-BABA66FC6A7F}" type="presOf" srcId="{9FEEA9A1-C346-45D0-A8F4-2671557EA2E5}" destId="{93AB8167-6025-457B-BB11-9EFE4D41F6C9}" srcOrd="0" destOrd="0" presId="urn:microsoft.com/office/officeart/2005/8/layout/cycle8"/>
    <dgm:cxn modelId="{FF4D535E-F4A4-4ED0-AB57-C00C662B6A35}" srcId="{9FEEA9A1-C346-45D0-A8F4-2671557EA2E5}" destId="{6815FDEB-E687-4F92-89F7-139B4E389312}" srcOrd="1" destOrd="0" parTransId="{7F5F7B8C-A3D3-495C-8B9D-27FC55E6AE42}" sibTransId="{6CBF870F-96DB-4483-A1DB-99761A3A8C77}"/>
    <dgm:cxn modelId="{6A02A073-6FF5-43B8-AB7E-701D74FC6913}" srcId="{9FEEA9A1-C346-45D0-A8F4-2671557EA2E5}" destId="{312268E2-3BD1-4815-ADAC-F3EDBEC50A3A}" srcOrd="0" destOrd="0" parTransId="{7A47CAB9-48D7-4350-8D47-7B234A073162}" sibTransId="{8DE1F5CE-010D-4DB8-B0BB-E7FBCC2FA621}"/>
    <dgm:cxn modelId="{A7105794-FF49-E24E-9674-6E887A25B59A}" type="presOf" srcId="{808A741F-A066-4C5D-AC6B-B65693EC6566}" destId="{E730E64E-E29D-4E1F-B761-90949605AD49}" srcOrd="0" destOrd="0" presId="urn:microsoft.com/office/officeart/2005/8/layout/cycle8"/>
    <dgm:cxn modelId="{B47F149D-0DAB-5042-B5E9-846B320BC805}" type="presOf" srcId="{312268E2-3BD1-4815-ADAC-F3EDBEC50A3A}" destId="{EE359964-7844-4624-8008-936CD4B8DC7D}" srcOrd="0" destOrd="0" presId="urn:microsoft.com/office/officeart/2005/8/layout/cycle8"/>
    <dgm:cxn modelId="{729FAEA6-823E-7449-A475-8B59F14219D2}" type="presOf" srcId="{6815FDEB-E687-4F92-89F7-139B4E389312}" destId="{119A7BB7-44BF-4137-BE91-1C13FFC334E8}" srcOrd="1" destOrd="0" presId="urn:microsoft.com/office/officeart/2005/8/layout/cycle8"/>
    <dgm:cxn modelId="{6B1210A7-2A85-8846-8110-D5E4C70B6A12}" type="presOf" srcId="{808A741F-A066-4C5D-AC6B-B65693EC6566}" destId="{159C4122-EA77-4112-A853-6418204B11A4}" srcOrd="1" destOrd="0" presId="urn:microsoft.com/office/officeart/2005/8/layout/cycle8"/>
    <dgm:cxn modelId="{D63AABCB-A70D-4599-AEF4-D8605EDBCC59}" srcId="{9FEEA9A1-C346-45D0-A8F4-2671557EA2E5}" destId="{808A741F-A066-4C5D-AC6B-B65693EC6566}" srcOrd="2" destOrd="0" parTransId="{A509BE06-3D9B-4233-BCC5-313846A0D2BE}" sibTransId="{626D3D7A-F8B7-492D-BCCF-B9016EFD9DCF}"/>
    <dgm:cxn modelId="{38380DDC-5BD5-DC43-898F-329834EF3197}" type="presOf" srcId="{312268E2-3BD1-4815-ADAC-F3EDBEC50A3A}" destId="{5CF0FA53-BCE1-4E0D-B9D0-7B895D69E7AF}" srcOrd="1" destOrd="0" presId="urn:microsoft.com/office/officeart/2005/8/layout/cycle8"/>
    <dgm:cxn modelId="{A3394B48-73F3-2F4C-AA5E-44A4D9448A7B}" type="presParOf" srcId="{93AB8167-6025-457B-BB11-9EFE4D41F6C9}" destId="{EE359964-7844-4624-8008-936CD4B8DC7D}" srcOrd="0" destOrd="0" presId="urn:microsoft.com/office/officeart/2005/8/layout/cycle8"/>
    <dgm:cxn modelId="{D2EDCDD4-D8CD-7E4A-83F8-3A6E3998ECC7}" type="presParOf" srcId="{93AB8167-6025-457B-BB11-9EFE4D41F6C9}" destId="{51B8452E-D776-46CC-8523-83726FA37F63}" srcOrd="1" destOrd="0" presId="urn:microsoft.com/office/officeart/2005/8/layout/cycle8"/>
    <dgm:cxn modelId="{DA72455A-AC5D-BC47-8D54-B5679C1DF7C5}" type="presParOf" srcId="{93AB8167-6025-457B-BB11-9EFE4D41F6C9}" destId="{CAE9D633-CE59-405C-BA9B-C8A646EC9379}" srcOrd="2" destOrd="0" presId="urn:microsoft.com/office/officeart/2005/8/layout/cycle8"/>
    <dgm:cxn modelId="{AE52D69A-44CD-0C44-9A1D-033EA67BBF12}" type="presParOf" srcId="{93AB8167-6025-457B-BB11-9EFE4D41F6C9}" destId="{5CF0FA53-BCE1-4E0D-B9D0-7B895D69E7AF}" srcOrd="3" destOrd="0" presId="urn:microsoft.com/office/officeart/2005/8/layout/cycle8"/>
    <dgm:cxn modelId="{2CA0DB94-97C9-AD49-8FAF-0440A2F06295}" type="presParOf" srcId="{93AB8167-6025-457B-BB11-9EFE4D41F6C9}" destId="{6C2F0D56-79BE-47A3-942E-8156C6953FEC}" srcOrd="4" destOrd="0" presId="urn:microsoft.com/office/officeart/2005/8/layout/cycle8"/>
    <dgm:cxn modelId="{ED749087-C2B2-1449-8690-E56D921D3E2D}" type="presParOf" srcId="{93AB8167-6025-457B-BB11-9EFE4D41F6C9}" destId="{9EF2C19B-E2C2-445C-93E8-E3F80D8E867D}" srcOrd="5" destOrd="0" presId="urn:microsoft.com/office/officeart/2005/8/layout/cycle8"/>
    <dgm:cxn modelId="{D9FE4466-708C-AA4A-96DA-EA0927676447}" type="presParOf" srcId="{93AB8167-6025-457B-BB11-9EFE4D41F6C9}" destId="{B6AD26C7-26B7-4355-B41C-43777F31A2F5}" srcOrd="6" destOrd="0" presId="urn:microsoft.com/office/officeart/2005/8/layout/cycle8"/>
    <dgm:cxn modelId="{8F7CC3F2-88D1-B049-867F-427392AAA272}" type="presParOf" srcId="{93AB8167-6025-457B-BB11-9EFE4D41F6C9}" destId="{119A7BB7-44BF-4137-BE91-1C13FFC334E8}" srcOrd="7" destOrd="0" presId="urn:microsoft.com/office/officeart/2005/8/layout/cycle8"/>
    <dgm:cxn modelId="{C0D55FF8-B1C4-AA4D-BCE1-5968920836A0}" type="presParOf" srcId="{93AB8167-6025-457B-BB11-9EFE4D41F6C9}" destId="{E730E64E-E29D-4E1F-B761-90949605AD49}" srcOrd="8" destOrd="0" presId="urn:microsoft.com/office/officeart/2005/8/layout/cycle8"/>
    <dgm:cxn modelId="{B12E9646-3C93-0D4F-83FB-8AC0403DACC0}" type="presParOf" srcId="{93AB8167-6025-457B-BB11-9EFE4D41F6C9}" destId="{0DE6D224-192B-42CF-B8C8-9AF81C51A9CA}" srcOrd="9" destOrd="0" presId="urn:microsoft.com/office/officeart/2005/8/layout/cycle8"/>
    <dgm:cxn modelId="{73B158DF-1BD8-0D40-9547-69F337BD2247}" type="presParOf" srcId="{93AB8167-6025-457B-BB11-9EFE4D41F6C9}" destId="{5508FF96-1EFE-4677-B879-186625923860}" srcOrd="10" destOrd="0" presId="urn:microsoft.com/office/officeart/2005/8/layout/cycle8"/>
    <dgm:cxn modelId="{85F4B490-9CC2-BA4E-AB43-C9E0655127A7}" type="presParOf" srcId="{93AB8167-6025-457B-BB11-9EFE4D41F6C9}" destId="{159C4122-EA77-4112-A853-6418204B11A4}" srcOrd="11" destOrd="0" presId="urn:microsoft.com/office/officeart/2005/8/layout/cycle8"/>
    <dgm:cxn modelId="{B7D298A2-B5DB-3F4E-AC3B-3016DE3B7CED}" type="presParOf" srcId="{93AB8167-6025-457B-BB11-9EFE4D41F6C9}" destId="{A9F6ADAC-70FB-49AF-A5D7-FB1DA99B4692}" srcOrd="12" destOrd="0" presId="urn:microsoft.com/office/officeart/2005/8/layout/cycle8"/>
    <dgm:cxn modelId="{0809E0F4-5BC6-3F48-AF78-CEBD3CBEAE3D}" type="presParOf" srcId="{93AB8167-6025-457B-BB11-9EFE4D41F6C9}" destId="{6D7AAC97-0279-4CE2-8EBB-2536D6171F8C}" srcOrd="13" destOrd="0" presId="urn:microsoft.com/office/officeart/2005/8/layout/cycle8"/>
    <dgm:cxn modelId="{A56A2345-0F9C-8A40-A5EA-1DFB5E302277}" type="presParOf" srcId="{93AB8167-6025-457B-BB11-9EFE4D41F6C9}" destId="{87B2BD31-864E-4874-8675-06A32B1CD29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E9AD95-0CDC-4C0B-8C3A-D7B52C77A4F1}" type="doc">
      <dgm:prSet loTypeId="urn:microsoft.com/office/officeart/2005/8/layout/venn1" loCatId="relationship" qsTypeId="urn:microsoft.com/office/officeart/2005/8/quickstyle/simple1" qsCatId="simple" csTypeId="urn:microsoft.com/office/officeart/2005/8/colors/colorful5" csCatId="colorful" phldr="1"/>
      <dgm:spPr/>
    </dgm:pt>
    <dgm:pt modelId="{575967FC-9D00-441C-804B-15E4EAE2426B}">
      <dgm:prSet phldrT="[Text]"/>
      <dgm:spPr/>
      <dgm:t>
        <a:bodyPr/>
        <a:lstStyle/>
        <a:p>
          <a:r>
            <a:rPr lang="en-US" b="1" dirty="0">
              <a:latin typeface="Avenir Book"/>
              <a:cs typeface="Avenir Book"/>
            </a:rPr>
            <a:t>Stigma</a:t>
          </a:r>
        </a:p>
      </dgm:t>
    </dgm:pt>
    <dgm:pt modelId="{727443E4-3DD5-43A4-8650-B45D0765DAFC}" type="parTrans" cxnId="{EC3167DA-3EAD-4219-9834-AE1F378B561E}">
      <dgm:prSet/>
      <dgm:spPr/>
      <dgm:t>
        <a:bodyPr/>
        <a:lstStyle/>
        <a:p>
          <a:endParaRPr lang="en-US"/>
        </a:p>
      </dgm:t>
    </dgm:pt>
    <dgm:pt modelId="{1313B596-BC0A-4ECA-98BE-93CC76AE4D90}" type="sibTrans" cxnId="{EC3167DA-3EAD-4219-9834-AE1F378B561E}">
      <dgm:prSet/>
      <dgm:spPr/>
      <dgm:t>
        <a:bodyPr/>
        <a:lstStyle/>
        <a:p>
          <a:endParaRPr lang="en-US"/>
        </a:p>
      </dgm:t>
    </dgm:pt>
    <dgm:pt modelId="{F65EB48C-882C-4DD0-BAC5-760BAE99B2E3}">
      <dgm:prSet phldrT="[Text]"/>
      <dgm:spPr/>
      <dgm:t>
        <a:bodyPr/>
        <a:lstStyle/>
        <a:p>
          <a:r>
            <a:rPr lang="en-US" b="1">
              <a:latin typeface="Avenir Book"/>
              <a:cs typeface="Avenir Book"/>
            </a:rPr>
            <a:t>Lack of provider education</a:t>
          </a:r>
          <a:endParaRPr lang="en-US" b="1" dirty="0">
            <a:latin typeface="Avenir Book"/>
            <a:cs typeface="Avenir Book"/>
          </a:endParaRPr>
        </a:p>
      </dgm:t>
    </dgm:pt>
    <dgm:pt modelId="{EDE2CA5C-71A5-4BF8-80D6-3DA488CB279D}" type="parTrans" cxnId="{04AB994C-F1B4-4999-ABC4-AB46E466828A}">
      <dgm:prSet/>
      <dgm:spPr/>
      <dgm:t>
        <a:bodyPr/>
        <a:lstStyle/>
        <a:p>
          <a:endParaRPr lang="en-US"/>
        </a:p>
      </dgm:t>
    </dgm:pt>
    <dgm:pt modelId="{04BB74BC-BD28-4871-A80B-5ABC8B7B4262}" type="sibTrans" cxnId="{04AB994C-F1B4-4999-ABC4-AB46E466828A}">
      <dgm:prSet/>
      <dgm:spPr/>
      <dgm:t>
        <a:bodyPr/>
        <a:lstStyle/>
        <a:p>
          <a:endParaRPr lang="en-US"/>
        </a:p>
      </dgm:t>
    </dgm:pt>
    <dgm:pt modelId="{F82AAAE4-BEBF-4B9D-B2B2-853A41F135B9}" type="pres">
      <dgm:prSet presAssocID="{E3E9AD95-0CDC-4C0B-8C3A-D7B52C77A4F1}" presName="compositeShape" presStyleCnt="0">
        <dgm:presLayoutVars>
          <dgm:chMax val="7"/>
          <dgm:dir/>
          <dgm:resizeHandles val="exact"/>
        </dgm:presLayoutVars>
      </dgm:prSet>
      <dgm:spPr/>
    </dgm:pt>
    <dgm:pt modelId="{27F6DC5F-A6EC-47C1-A765-F62B8EECDCBE}" type="pres">
      <dgm:prSet presAssocID="{575967FC-9D00-441C-804B-15E4EAE2426B}" presName="circ1" presStyleLbl="vennNode1" presStyleIdx="0" presStyleCnt="2"/>
      <dgm:spPr/>
    </dgm:pt>
    <dgm:pt modelId="{F95159F6-3F33-48A2-912A-B1FBECF2A12E}" type="pres">
      <dgm:prSet presAssocID="{575967FC-9D00-441C-804B-15E4EAE2426B}" presName="circ1Tx" presStyleLbl="revTx" presStyleIdx="0" presStyleCnt="0">
        <dgm:presLayoutVars>
          <dgm:chMax val="0"/>
          <dgm:chPref val="0"/>
          <dgm:bulletEnabled val="1"/>
        </dgm:presLayoutVars>
      </dgm:prSet>
      <dgm:spPr/>
    </dgm:pt>
    <dgm:pt modelId="{C14240DC-E2A6-4F36-A1FB-251E1136B629}" type="pres">
      <dgm:prSet presAssocID="{F65EB48C-882C-4DD0-BAC5-760BAE99B2E3}" presName="circ2" presStyleLbl="vennNode1" presStyleIdx="1" presStyleCnt="2"/>
      <dgm:spPr/>
    </dgm:pt>
    <dgm:pt modelId="{A8BD5C99-33EF-433E-856B-91DFBC783AAA}" type="pres">
      <dgm:prSet presAssocID="{F65EB48C-882C-4DD0-BAC5-760BAE99B2E3}" presName="circ2Tx" presStyleLbl="revTx" presStyleIdx="0" presStyleCnt="0">
        <dgm:presLayoutVars>
          <dgm:chMax val="0"/>
          <dgm:chPref val="0"/>
          <dgm:bulletEnabled val="1"/>
        </dgm:presLayoutVars>
      </dgm:prSet>
      <dgm:spPr/>
    </dgm:pt>
  </dgm:ptLst>
  <dgm:cxnLst>
    <dgm:cxn modelId="{04AB994C-F1B4-4999-ABC4-AB46E466828A}" srcId="{E3E9AD95-0CDC-4C0B-8C3A-D7B52C77A4F1}" destId="{F65EB48C-882C-4DD0-BAC5-760BAE99B2E3}" srcOrd="1" destOrd="0" parTransId="{EDE2CA5C-71A5-4BF8-80D6-3DA488CB279D}" sibTransId="{04BB74BC-BD28-4871-A80B-5ABC8B7B4262}"/>
    <dgm:cxn modelId="{E78DCE4C-EE12-B541-8830-26D5DC212F33}" type="presOf" srcId="{E3E9AD95-0CDC-4C0B-8C3A-D7B52C77A4F1}" destId="{F82AAAE4-BEBF-4B9D-B2B2-853A41F135B9}" srcOrd="0" destOrd="0" presId="urn:microsoft.com/office/officeart/2005/8/layout/venn1"/>
    <dgm:cxn modelId="{E22E3351-CBE9-3048-A3BF-92AF59CF2C94}" type="presOf" srcId="{F65EB48C-882C-4DD0-BAC5-760BAE99B2E3}" destId="{A8BD5C99-33EF-433E-856B-91DFBC783AAA}" srcOrd="1" destOrd="0" presId="urn:microsoft.com/office/officeart/2005/8/layout/venn1"/>
    <dgm:cxn modelId="{48EB55AF-C291-8B4F-8F73-381AA5A6DB94}" type="presOf" srcId="{575967FC-9D00-441C-804B-15E4EAE2426B}" destId="{F95159F6-3F33-48A2-912A-B1FBECF2A12E}" srcOrd="1" destOrd="0" presId="urn:microsoft.com/office/officeart/2005/8/layout/venn1"/>
    <dgm:cxn modelId="{EC3167DA-3EAD-4219-9834-AE1F378B561E}" srcId="{E3E9AD95-0CDC-4C0B-8C3A-D7B52C77A4F1}" destId="{575967FC-9D00-441C-804B-15E4EAE2426B}" srcOrd="0" destOrd="0" parTransId="{727443E4-3DD5-43A4-8650-B45D0765DAFC}" sibTransId="{1313B596-BC0A-4ECA-98BE-93CC76AE4D90}"/>
    <dgm:cxn modelId="{77C449E8-C740-8D4D-8294-CC59C4BA6B55}" type="presOf" srcId="{F65EB48C-882C-4DD0-BAC5-760BAE99B2E3}" destId="{C14240DC-E2A6-4F36-A1FB-251E1136B629}" srcOrd="0" destOrd="0" presId="urn:microsoft.com/office/officeart/2005/8/layout/venn1"/>
    <dgm:cxn modelId="{DC5FC4F1-0CDE-7D4C-B9D2-8336C59BD8D6}" type="presOf" srcId="{575967FC-9D00-441C-804B-15E4EAE2426B}" destId="{27F6DC5F-A6EC-47C1-A765-F62B8EECDCBE}" srcOrd="0" destOrd="0" presId="urn:microsoft.com/office/officeart/2005/8/layout/venn1"/>
    <dgm:cxn modelId="{9B83557A-98BA-9749-B4B2-AACB432F7164}" type="presParOf" srcId="{F82AAAE4-BEBF-4B9D-B2B2-853A41F135B9}" destId="{27F6DC5F-A6EC-47C1-A765-F62B8EECDCBE}" srcOrd="0" destOrd="0" presId="urn:microsoft.com/office/officeart/2005/8/layout/venn1"/>
    <dgm:cxn modelId="{976DEA54-BEC1-4C48-9116-B35E8B3A8539}" type="presParOf" srcId="{F82AAAE4-BEBF-4B9D-B2B2-853A41F135B9}" destId="{F95159F6-3F33-48A2-912A-B1FBECF2A12E}" srcOrd="1" destOrd="0" presId="urn:microsoft.com/office/officeart/2005/8/layout/venn1"/>
    <dgm:cxn modelId="{8A8E57A7-9328-D542-8B7E-A4E35BF4D1CD}" type="presParOf" srcId="{F82AAAE4-BEBF-4B9D-B2B2-853A41F135B9}" destId="{C14240DC-E2A6-4F36-A1FB-251E1136B629}" srcOrd="2" destOrd="0" presId="urn:microsoft.com/office/officeart/2005/8/layout/venn1"/>
    <dgm:cxn modelId="{11EF12C4-34CF-4646-B244-F9BEF6604C97}" type="presParOf" srcId="{F82AAAE4-BEBF-4B9D-B2B2-853A41F135B9}" destId="{A8BD5C99-33EF-433E-856B-91DFBC783AAA}"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9AD95-0CDC-4C0B-8C3A-D7B52C77A4F1}" type="doc">
      <dgm:prSet loTypeId="urn:microsoft.com/office/officeart/2005/8/layout/venn1" loCatId="relationship" qsTypeId="urn:microsoft.com/office/officeart/2005/8/quickstyle/simple1" qsCatId="simple" csTypeId="urn:microsoft.com/office/officeart/2005/8/colors/colorful5" csCatId="colorful" phldr="1"/>
      <dgm:spPr/>
    </dgm:pt>
    <dgm:pt modelId="{575967FC-9D00-441C-804B-15E4EAE2426B}">
      <dgm:prSet phldrT="[Text]"/>
      <dgm:spPr/>
      <dgm:t>
        <a:bodyPr/>
        <a:lstStyle/>
        <a:p>
          <a:r>
            <a:rPr lang="en-US" b="1" dirty="0">
              <a:latin typeface="Avenir Book"/>
              <a:cs typeface="Avenir Book"/>
            </a:rPr>
            <a:t>Stigma</a:t>
          </a:r>
        </a:p>
      </dgm:t>
    </dgm:pt>
    <dgm:pt modelId="{727443E4-3DD5-43A4-8650-B45D0765DAFC}" type="parTrans" cxnId="{EC3167DA-3EAD-4219-9834-AE1F378B561E}">
      <dgm:prSet/>
      <dgm:spPr/>
      <dgm:t>
        <a:bodyPr/>
        <a:lstStyle/>
        <a:p>
          <a:endParaRPr lang="en-US"/>
        </a:p>
      </dgm:t>
    </dgm:pt>
    <dgm:pt modelId="{1313B596-BC0A-4ECA-98BE-93CC76AE4D90}" type="sibTrans" cxnId="{EC3167DA-3EAD-4219-9834-AE1F378B561E}">
      <dgm:prSet/>
      <dgm:spPr/>
      <dgm:t>
        <a:bodyPr/>
        <a:lstStyle/>
        <a:p>
          <a:endParaRPr lang="en-US"/>
        </a:p>
      </dgm:t>
    </dgm:pt>
    <dgm:pt modelId="{F65EB48C-882C-4DD0-BAC5-760BAE99B2E3}">
      <dgm:prSet phldrT="[Text]"/>
      <dgm:spPr/>
      <dgm:t>
        <a:bodyPr/>
        <a:lstStyle/>
        <a:p>
          <a:r>
            <a:rPr lang="en-US" b="1" dirty="0">
              <a:solidFill>
                <a:schemeClr val="bg2">
                  <a:lumMod val="75000"/>
                </a:schemeClr>
              </a:solidFill>
              <a:latin typeface="Avenir Book"/>
              <a:cs typeface="Avenir Book"/>
            </a:rPr>
            <a:t>Lack of provider education</a:t>
          </a:r>
        </a:p>
      </dgm:t>
    </dgm:pt>
    <dgm:pt modelId="{EDE2CA5C-71A5-4BF8-80D6-3DA488CB279D}" type="parTrans" cxnId="{04AB994C-F1B4-4999-ABC4-AB46E466828A}">
      <dgm:prSet/>
      <dgm:spPr/>
      <dgm:t>
        <a:bodyPr/>
        <a:lstStyle/>
        <a:p>
          <a:endParaRPr lang="en-US"/>
        </a:p>
      </dgm:t>
    </dgm:pt>
    <dgm:pt modelId="{04BB74BC-BD28-4871-A80B-5ABC8B7B4262}" type="sibTrans" cxnId="{04AB994C-F1B4-4999-ABC4-AB46E466828A}">
      <dgm:prSet/>
      <dgm:spPr/>
      <dgm:t>
        <a:bodyPr/>
        <a:lstStyle/>
        <a:p>
          <a:endParaRPr lang="en-US"/>
        </a:p>
      </dgm:t>
    </dgm:pt>
    <dgm:pt modelId="{F82AAAE4-BEBF-4B9D-B2B2-853A41F135B9}" type="pres">
      <dgm:prSet presAssocID="{E3E9AD95-0CDC-4C0B-8C3A-D7B52C77A4F1}" presName="compositeShape" presStyleCnt="0">
        <dgm:presLayoutVars>
          <dgm:chMax val="7"/>
          <dgm:dir/>
          <dgm:resizeHandles val="exact"/>
        </dgm:presLayoutVars>
      </dgm:prSet>
      <dgm:spPr/>
    </dgm:pt>
    <dgm:pt modelId="{27F6DC5F-A6EC-47C1-A765-F62B8EECDCBE}" type="pres">
      <dgm:prSet presAssocID="{575967FC-9D00-441C-804B-15E4EAE2426B}" presName="circ1" presStyleLbl="vennNode1" presStyleIdx="0" presStyleCnt="2"/>
      <dgm:spPr/>
    </dgm:pt>
    <dgm:pt modelId="{F95159F6-3F33-48A2-912A-B1FBECF2A12E}" type="pres">
      <dgm:prSet presAssocID="{575967FC-9D00-441C-804B-15E4EAE2426B}" presName="circ1Tx" presStyleLbl="revTx" presStyleIdx="0" presStyleCnt="0">
        <dgm:presLayoutVars>
          <dgm:chMax val="0"/>
          <dgm:chPref val="0"/>
          <dgm:bulletEnabled val="1"/>
        </dgm:presLayoutVars>
      </dgm:prSet>
      <dgm:spPr/>
    </dgm:pt>
    <dgm:pt modelId="{C14240DC-E2A6-4F36-A1FB-251E1136B629}" type="pres">
      <dgm:prSet presAssocID="{F65EB48C-882C-4DD0-BAC5-760BAE99B2E3}" presName="circ2" presStyleLbl="vennNode1" presStyleIdx="1" presStyleCnt="2"/>
      <dgm:spPr/>
    </dgm:pt>
    <dgm:pt modelId="{A8BD5C99-33EF-433E-856B-91DFBC783AAA}" type="pres">
      <dgm:prSet presAssocID="{F65EB48C-882C-4DD0-BAC5-760BAE99B2E3}" presName="circ2Tx" presStyleLbl="revTx" presStyleIdx="0" presStyleCnt="0">
        <dgm:presLayoutVars>
          <dgm:chMax val="0"/>
          <dgm:chPref val="0"/>
          <dgm:bulletEnabled val="1"/>
        </dgm:presLayoutVars>
      </dgm:prSet>
      <dgm:spPr/>
    </dgm:pt>
  </dgm:ptLst>
  <dgm:cxnLst>
    <dgm:cxn modelId="{04AB994C-F1B4-4999-ABC4-AB46E466828A}" srcId="{E3E9AD95-0CDC-4C0B-8C3A-D7B52C77A4F1}" destId="{F65EB48C-882C-4DD0-BAC5-760BAE99B2E3}" srcOrd="1" destOrd="0" parTransId="{EDE2CA5C-71A5-4BF8-80D6-3DA488CB279D}" sibTransId="{04BB74BC-BD28-4871-A80B-5ABC8B7B4262}"/>
    <dgm:cxn modelId="{E78DCE4C-EE12-B541-8830-26D5DC212F33}" type="presOf" srcId="{E3E9AD95-0CDC-4C0B-8C3A-D7B52C77A4F1}" destId="{F82AAAE4-BEBF-4B9D-B2B2-853A41F135B9}" srcOrd="0" destOrd="0" presId="urn:microsoft.com/office/officeart/2005/8/layout/venn1"/>
    <dgm:cxn modelId="{E22E3351-CBE9-3048-A3BF-92AF59CF2C94}" type="presOf" srcId="{F65EB48C-882C-4DD0-BAC5-760BAE99B2E3}" destId="{A8BD5C99-33EF-433E-856B-91DFBC783AAA}" srcOrd="1" destOrd="0" presId="urn:microsoft.com/office/officeart/2005/8/layout/venn1"/>
    <dgm:cxn modelId="{48EB55AF-C291-8B4F-8F73-381AA5A6DB94}" type="presOf" srcId="{575967FC-9D00-441C-804B-15E4EAE2426B}" destId="{F95159F6-3F33-48A2-912A-B1FBECF2A12E}" srcOrd="1" destOrd="0" presId="urn:microsoft.com/office/officeart/2005/8/layout/venn1"/>
    <dgm:cxn modelId="{EC3167DA-3EAD-4219-9834-AE1F378B561E}" srcId="{E3E9AD95-0CDC-4C0B-8C3A-D7B52C77A4F1}" destId="{575967FC-9D00-441C-804B-15E4EAE2426B}" srcOrd="0" destOrd="0" parTransId="{727443E4-3DD5-43A4-8650-B45D0765DAFC}" sibTransId="{1313B596-BC0A-4ECA-98BE-93CC76AE4D90}"/>
    <dgm:cxn modelId="{77C449E8-C740-8D4D-8294-CC59C4BA6B55}" type="presOf" srcId="{F65EB48C-882C-4DD0-BAC5-760BAE99B2E3}" destId="{C14240DC-E2A6-4F36-A1FB-251E1136B629}" srcOrd="0" destOrd="0" presId="urn:microsoft.com/office/officeart/2005/8/layout/venn1"/>
    <dgm:cxn modelId="{DC5FC4F1-0CDE-7D4C-B9D2-8336C59BD8D6}" type="presOf" srcId="{575967FC-9D00-441C-804B-15E4EAE2426B}" destId="{27F6DC5F-A6EC-47C1-A765-F62B8EECDCBE}" srcOrd="0" destOrd="0" presId="urn:microsoft.com/office/officeart/2005/8/layout/venn1"/>
    <dgm:cxn modelId="{9B83557A-98BA-9749-B4B2-AACB432F7164}" type="presParOf" srcId="{F82AAAE4-BEBF-4B9D-B2B2-853A41F135B9}" destId="{27F6DC5F-A6EC-47C1-A765-F62B8EECDCBE}" srcOrd="0" destOrd="0" presId="urn:microsoft.com/office/officeart/2005/8/layout/venn1"/>
    <dgm:cxn modelId="{976DEA54-BEC1-4C48-9116-B35E8B3A8539}" type="presParOf" srcId="{F82AAAE4-BEBF-4B9D-B2B2-853A41F135B9}" destId="{F95159F6-3F33-48A2-912A-B1FBECF2A12E}" srcOrd="1" destOrd="0" presId="urn:microsoft.com/office/officeart/2005/8/layout/venn1"/>
    <dgm:cxn modelId="{8A8E57A7-9328-D542-8B7E-A4E35BF4D1CD}" type="presParOf" srcId="{F82AAAE4-BEBF-4B9D-B2B2-853A41F135B9}" destId="{C14240DC-E2A6-4F36-A1FB-251E1136B629}" srcOrd="2" destOrd="0" presId="urn:microsoft.com/office/officeart/2005/8/layout/venn1"/>
    <dgm:cxn modelId="{11EF12C4-34CF-4646-B244-F9BEF6604C97}" type="presParOf" srcId="{F82AAAE4-BEBF-4B9D-B2B2-853A41F135B9}" destId="{A8BD5C99-33EF-433E-856B-91DFBC783AAA}"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9CEEAA-DA0D-4B35-8004-3FB4D43E098E}" type="doc">
      <dgm:prSet loTypeId="urn:microsoft.com/office/officeart/2005/8/layout/radial6" loCatId="cycle" qsTypeId="urn:microsoft.com/office/officeart/2005/8/quickstyle/simple1" qsCatId="simple" csTypeId="urn:microsoft.com/office/officeart/2005/8/colors/accent1_4" csCatId="accent1" phldr="1"/>
      <dgm:spPr/>
      <dgm:t>
        <a:bodyPr/>
        <a:lstStyle/>
        <a:p>
          <a:endParaRPr lang="en-US"/>
        </a:p>
      </dgm:t>
    </dgm:pt>
    <dgm:pt modelId="{FFEF39C4-861B-4F98-B42D-971173A8EC7C}">
      <dgm:prSet phldrT="[Text]"/>
      <dgm:spPr/>
      <dgm:t>
        <a:bodyPr/>
        <a:lstStyle/>
        <a:p>
          <a:r>
            <a:rPr lang="en-US" dirty="0"/>
            <a:t>STIGMA</a:t>
          </a:r>
        </a:p>
      </dgm:t>
    </dgm:pt>
    <dgm:pt modelId="{6FF08B57-D871-4E7C-8673-DEC249A413B8}" type="parTrans" cxnId="{BB2B2F33-3FD6-4F3F-8A9E-3657536A731A}">
      <dgm:prSet/>
      <dgm:spPr/>
      <dgm:t>
        <a:bodyPr/>
        <a:lstStyle/>
        <a:p>
          <a:endParaRPr lang="en-US"/>
        </a:p>
      </dgm:t>
    </dgm:pt>
    <dgm:pt modelId="{AF137914-E9C7-41F4-855E-F5E596E2D32A}" type="sibTrans" cxnId="{BB2B2F33-3FD6-4F3F-8A9E-3657536A731A}">
      <dgm:prSet/>
      <dgm:spPr/>
      <dgm:t>
        <a:bodyPr/>
        <a:lstStyle/>
        <a:p>
          <a:endParaRPr lang="en-US"/>
        </a:p>
      </dgm:t>
    </dgm:pt>
    <dgm:pt modelId="{C70D07A8-066B-471D-8D60-D193625E84BD}">
      <dgm:prSet phldrT="[Text]" custT="1"/>
      <dgm:spPr/>
      <dgm:t>
        <a:bodyPr/>
        <a:lstStyle/>
        <a:p>
          <a:r>
            <a:rPr lang="en-US" sz="1300" dirty="0"/>
            <a:t>Label Human Differences</a:t>
          </a:r>
        </a:p>
      </dgm:t>
    </dgm:pt>
    <dgm:pt modelId="{B98BF230-7285-4977-AA4B-0CDBD5F319D6}" type="parTrans" cxnId="{EBD2DBF5-5112-4A4E-BAD4-A3C9262E8F38}">
      <dgm:prSet/>
      <dgm:spPr/>
      <dgm:t>
        <a:bodyPr/>
        <a:lstStyle/>
        <a:p>
          <a:endParaRPr lang="en-US"/>
        </a:p>
      </dgm:t>
    </dgm:pt>
    <dgm:pt modelId="{C19FEA36-121A-4E9C-B5D3-9092B8B3289B}" type="sibTrans" cxnId="{EBD2DBF5-5112-4A4E-BAD4-A3C9262E8F38}">
      <dgm:prSet/>
      <dgm:spPr/>
      <dgm:t>
        <a:bodyPr/>
        <a:lstStyle/>
        <a:p>
          <a:endParaRPr lang="en-US"/>
        </a:p>
      </dgm:t>
    </dgm:pt>
    <dgm:pt modelId="{3420CAE3-0E04-4F4E-B960-461929C3274D}">
      <dgm:prSet phldrT="[Text]" custT="1"/>
      <dgm:spPr/>
      <dgm:t>
        <a:bodyPr/>
        <a:lstStyle/>
        <a:p>
          <a:r>
            <a:rPr lang="en-US" sz="1300" dirty="0"/>
            <a:t>“Them” vs. “Us”</a:t>
          </a:r>
        </a:p>
      </dgm:t>
    </dgm:pt>
    <dgm:pt modelId="{49B09708-44D1-4D1E-AAA6-0049B406AC7D}" type="parTrans" cxnId="{741E76A4-E197-4158-A352-FB2B55DABFD2}">
      <dgm:prSet/>
      <dgm:spPr/>
      <dgm:t>
        <a:bodyPr/>
        <a:lstStyle/>
        <a:p>
          <a:endParaRPr lang="en-US"/>
        </a:p>
      </dgm:t>
    </dgm:pt>
    <dgm:pt modelId="{55C33E9A-F6CC-451C-B4D9-AA9968A3DEA7}" type="sibTrans" cxnId="{741E76A4-E197-4158-A352-FB2B55DABFD2}">
      <dgm:prSet/>
      <dgm:spPr/>
      <dgm:t>
        <a:bodyPr/>
        <a:lstStyle/>
        <a:p>
          <a:endParaRPr lang="en-US"/>
        </a:p>
      </dgm:t>
    </dgm:pt>
    <dgm:pt modelId="{77CE34DB-B1C0-4078-8AF7-AD7085A43037}">
      <dgm:prSet phldrT="[Text]" custT="1"/>
      <dgm:spPr/>
      <dgm:t>
        <a:bodyPr/>
        <a:lstStyle/>
        <a:p>
          <a:r>
            <a:rPr lang="en-US" sz="1300" dirty="0"/>
            <a:t>Discrimination</a:t>
          </a:r>
        </a:p>
      </dgm:t>
    </dgm:pt>
    <dgm:pt modelId="{CC47768D-1DDE-4FA8-B03F-74AB2E432107}" type="parTrans" cxnId="{825C225B-E141-4B94-8D67-3069F9A1C5FC}">
      <dgm:prSet/>
      <dgm:spPr/>
      <dgm:t>
        <a:bodyPr/>
        <a:lstStyle/>
        <a:p>
          <a:endParaRPr lang="en-US"/>
        </a:p>
      </dgm:t>
    </dgm:pt>
    <dgm:pt modelId="{C4EFDFA3-58CC-457F-A371-189C79EF86CA}" type="sibTrans" cxnId="{825C225B-E141-4B94-8D67-3069F9A1C5FC}">
      <dgm:prSet/>
      <dgm:spPr/>
      <dgm:t>
        <a:bodyPr/>
        <a:lstStyle/>
        <a:p>
          <a:endParaRPr lang="en-US"/>
        </a:p>
      </dgm:t>
    </dgm:pt>
    <dgm:pt modelId="{9463E2AF-D588-440E-B621-D39F90812C87}">
      <dgm:prSet phldrT="[Text]" custT="1"/>
      <dgm:spPr/>
      <dgm:t>
        <a:bodyPr/>
        <a:lstStyle/>
        <a:p>
          <a:r>
            <a:rPr lang="en-US" sz="1300" dirty="0"/>
            <a:t>Exercise of power</a:t>
          </a:r>
        </a:p>
      </dgm:t>
    </dgm:pt>
    <dgm:pt modelId="{80E39601-6856-464E-89A3-A0E623441F4C}" type="parTrans" cxnId="{6F402773-47E3-4154-BF05-81EB41AA41C6}">
      <dgm:prSet/>
      <dgm:spPr/>
      <dgm:t>
        <a:bodyPr/>
        <a:lstStyle/>
        <a:p>
          <a:endParaRPr lang="en-US"/>
        </a:p>
      </dgm:t>
    </dgm:pt>
    <dgm:pt modelId="{AC7F0B2C-A603-418B-BF9E-91FA262BD7F4}" type="sibTrans" cxnId="{6F402773-47E3-4154-BF05-81EB41AA41C6}">
      <dgm:prSet/>
      <dgm:spPr/>
      <dgm:t>
        <a:bodyPr/>
        <a:lstStyle/>
        <a:p>
          <a:endParaRPr lang="en-US"/>
        </a:p>
      </dgm:t>
    </dgm:pt>
    <dgm:pt modelId="{B1D78E2B-C2DE-40AA-952E-BB11CF48C658}">
      <dgm:prSet custT="1"/>
      <dgm:spPr/>
      <dgm:t>
        <a:bodyPr/>
        <a:lstStyle/>
        <a:p>
          <a:r>
            <a:rPr lang="en-US" sz="1300" dirty="0"/>
            <a:t>Stereotyping</a:t>
          </a:r>
        </a:p>
      </dgm:t>
    </dgm:pt>
    <dgm:pt modelId="{267B8513-E9F1-4D17-814A-C7A9700AA01A}" type="parTrans" cxnId="{C1CCF11F-6377-42A9-95A7-18F07F6BA33B}">
      <dgm:prSet/>
      <dgm:spPr/>
      <dgm:t>
        <a:bodyPr/>
        <a:lstStyle/>
        <a:p>
          <a:endParaRPr lang="en-US"/>
        </a:p>
      </dgm:t>
    </dgm:pt>
    <dgm:pt modelId="{6B3BF1EB-1FDB-4562-8314-113293EEA70C}" type="sibTrans" cxnId="{C1CCF11F-6377-42A9-95A7-18F07F6BA33B}">
      <dgm:prSet/>
      <dgm:spPr/>
      <dgm:t>
        <a:bodyPr/>
        <a:lstStyle/>
        <a:p>
          <a:endParaRPr lang="en-US"/>
        </a:p>
      </dgm:t>
    </dgm:pt>
    <dgm:pt modelId="{B236587D-D50E-4BBC-90F2-7CBC72439026}" type="pres">
      <dgm:prSet presAssocID="{159CEEAA-DA0D-4B35-8004-3FB4D43E098E}" presName="Name0" presStyleCnt="0">
        <dgm:presLayoutVars>
          <dgm:chMax val="1"/>
          <dgm:dir/>
          <dgm:animLvl val="ctr"/>
          <dgm:resizeHandles val="exact"/>
        </dgm:presLayoutVars>
      </dgm:prSet>
      <dgm:spPr/>
    </dgm:pt>
    <dgm:pt modelId="{387275CE-1783-49C4-A7D5-5953DA4A672C}" type="pres">
      <dgm:prSet presAssocID="{FFEF39C4-861B-4F98-B42D-971173A8EC7C}" presName="centerShape" presStyleLbl="node0" presStyleIdx="0" presStyleCnt="1"/>
      <dgm:spPr/>
    </dgm:pt>
    <dgm:pt modelId="{C05B4234-C75C-48B6-8DED-450B30E0D409}" type="pres">
      <dgm:prSet presAssocID="{C70D07A8-066B-471D-8D60-D193625E84BD}" presName="node" presStyleLbl="node1" presStyleIdx="0" presStyleCnt="5">
        <dgm:presLayoutVars>
          <dgm:bulletEnabled val="1"/>
        </dgm:presLayoutVars>
      </dgm:prSet>
      <dgm:spPr/>
    </dgm:pt>
    <dgm:pt modelId="{6593BD24-45FF-4D14-9939-0F63458365DC}" type="pres">
      <dgm:prSet presAssocID="{C70D07A8-066B-471D-8D60-D193625E84BD}" presName="dummy" presStyleCnt="0"/>
      <dgm:spPr/>
    </dgm:pt>
    <dgm:pt modelId="{534D7A36-284C-4A99-BEB2-67C6A6C6B0DE}" type="pres">
      <dgm:prSet presAssocID="{C19FEA36-121A-4E9C-B5D3-9092B8B3289B}" presName="sibTrans" presStyleLbl="sibTrans2D1" presStyleIdx="0" presStyleCnt="5"/>
      <dgm:spPr/>
    </dgm:pt>
    <dgm:pt modelId="{78C81DFD-17E2-4652-999B-76B5D62E3C88}" type="pres">
      <dgm:prSet presAssocID="{B1D78E2B-C2DE-40AA-952E-BB11CF48C658}" presName="node" presStyleLbl="node1" presStyleIdx="1" presStyleCnt="5">
        <dgm:presLayoutVars>
          <dgm:bulletEnabled val="1"/>
        </dgm:presLayoutVars>
      </dgm:prSet>
      <dgm:spPr/>
    </dgm:pt>
    <dgm:pt modelId="{988BC1CE-2A08-4B8C-8197-D68230B67E7D}" type="pres">
      <dgm:prSet presAssocID="{B1D78E2B-C2DE-40AA-952E-BB11CF48C658}" presName="dummy" presStyleCnt="0"/>
      <dgm:spPr/>
    </dgm:pt>
    <dgm:pt modelId="{14B0F500-42FE-42D9-BF9C-0CB8411E9AF4}" type="pres">
      <dgm:prSet presAssocID="{6B3BF1EB-1FDB-4562-8314-113293EEA70C}" presName="sibTrans" presStyleLbl="sibTrans2D1" presStyleIdx="1" presStyleCnt="5"/>
      <dgm:spPr/>
    </dgm:pt>
    <dgm:pt modelId="{9C7A87F8-FC2A-4753-BFF7-FD47A7FFCA58}" type="pres">
      <dgm:prSet presAssocID="{3420CAE3-0E04-4F4E-B960-461929C3274D}" presName="node" presStyleLbl="node1" presStyleIdx="2" presStyleCnt="5">
        <dgm:presLayoutVars>
          <dgm:bulletEnabled val="1"/>
        </dgm:presLayoutVars>
      </dgm:prSet>
      <dgm:spPr/>
    </dgm:pt>
    <dgm:pt modelId="{67044466-BD80-4595-A835-0F6BC459F8E1}" type="pres">
      <dgm:prSet presAssocID="{3420CAE3-0E04-4F4E-B960-461929C3274D}" presName="dummy" presStyleCnt="0"/>
      <dgm:spPr/>
    </dgm:pt>
    <dgm:pt modelId="{DE4FE733-5D34-4E05-A12A-2CBD2BAC41F7}" type="pres">
      <dgm:prSet presAssocID="{55C33E9A-F6CC-451C-B4D9-AA9968A3DEA7}" presName="sibTrans" presStyleLbl="sibTrans2D1" presStyleIdx="2" presStyleCnt="5"/>
      <dgm:spPr/>
    </dgm:pt>
    <dgm:pt modelId="{2733FE03-5540-4439-A213-4B66D7EE2D72}" type="pres">
      <dgm:prSet presAssocID="{77CE34DB-B1C0-4078-8AF7-AD7085A43037}" presName="node" presStyleLbl="node1" presStyleIdx="3" presStyleCnt="5" custScaleX="114094" custScaleY="111565">
        <dgm:presLayoutVars>
          <dgm:bulletEnabled val="1"/>
        </dgm:presLayoutVars>
      </dgm:prSet>
      <dgm:spPr/>
    </dgm:pt>
    <dgm:pt modelId="{AC05AF6E-C7D6-4232-87FA-201AA43EE0FE}" type="pres">
      <dgm:prSet presAssocID="{77CE34DB-B1C0-4078-8AF7-AD7085A43037}" presName="dummy" presStyleCnt="0"/>
      <dgm:spPr/>
    </dgm:pt>
    <dgm:pt modelId="{1BEA326A-20C7-4FE5-8D27-67BF41EEFA38}" type="pres">
      <dgm:prSet presAssocID="{C4EFDFA3-58CC-457F-A371-189C79EF86CA}" presName="sibTrans" presStyleLbl="sibTrans2D1" presStyleIdx="3" presStyleCnt="5"/>
      <dgm:spPr/>
    </dgm:pt>
    <dgm:pt modelId="{2A2411BC-745F-4C54-BDEC-4D86A62C21F2}" type="pres">
      <dgm:prSet presAssocID="{9463E2AF-D588-440E-B621-D39F90812C87}" presName="node" presStyleLbl="node1" presStyleIdx="4" presStyleCnt="5">
        <dgm:presLayoutVars>
          <dgm:bulletEnabled val="1"/>
        </dgm:presLayoutVars>
      </dgm:prSet>
      <dgm:spPr/>
    </dgm:pt>
    <dgm:pt modelId="{26F38942-8D40-4494-86EF-1F4C96B2C741}" type="pres">
      <dgm:prSet presAssocID="{9463E2AF-D588-440E-B621-D39F90812C87}" presName="dummy" presStyleCnt="0"/>
      <dgm:spPr/>
    </dgm:pt>
    <dgm:pt modelId="{8F865901-EBDE-4FB1-8060-448CB829636F}" type="pres">
      <dgm:prSet presAssocID="{AC7F0B2C-A603-418B-BF9E-91FA262BD7F4}" presName="sibTrans" presStyleLbl="sibTrans2D1" presStyleIdx="4" presStyleCnt="5"/>
      <dgm:spPr/>
    </dgm:pt>
  </dgm:ptLst>
  <dgm:cxnLst>
    <dgm:cxn modelId="{C1CCF11F-6377-42A9-95A7-18F07F6BA33B}" srcId="{FFEF39C4-861B-4F98-B42D-971173A8EC7C}" destId="{B1D78E2B-C2DE-40AA-952E-BB11CF48C658}" srcOrd="1" destOrd="0" parTransId="{267B8513-E9F1-4D17-814A-C7A9700AA01A}" sibTransId="{6B3BF1EB-1FDB-4562-8314-113293EEA70C}"/>
    <dgm:cxn modelId="{9D3E2F24-DC69-1145-9979-6187B5F4F56D}" type="presOf" srcId="{6B3BF1EB-1FDB-4562-8314-113293EEA70C}" destId="{14B0F500-42FE-42D9-BF9C-0CB8411E9AF4}" srcOrd="0" destOrd="0" presId="urn:microsoft.com/office/officeart/2005/8/layout/radial6"/>
    <dgm:cxn modelId="{BB2B2F33-3FD6-4F3F-8A9E-3657536A731A}" srcId="{159CEEAA-DA0D-4B35-8004-3FB4D43E098E}" destId="{FFEF39C4-861B-4F98-B42D-971173A8EC7C}" srcOrd="0" destOrd="0" parTransId="{6FF08B57-D871-4E7C-8673-DEC249A413B8}" sibTransId="{AF137914-E9C7-41F4-855E-F5E596E2D32A}"/>
    <dgm:cxn modelId="{0327C652-1693-3F4F-8E31-490C2ABE0643}" type="presOf" srcId="{55C33E9A-F6CC-451C-B4D9-AA9968A3DEA7}" destId="{DE4FE733-5D34-4E05-A12A-2CBD2BAC41F7}" srcOrd="0" destOrd="0" presId="urn:microsoft.com/office/officeart/2005/8/layout/radial6"/>
    <dgm:cxn modelId="{825C225B-E141-4B94-8D67-3069F9A1C5FC}" srcId="{FFEF39C4-861B-4F98-B42D-971173A8EC7C}" destId="{77CE34DB-B1C0-4078-8AF7-AD7085A43037}" srcOrd="3" destOrd="0" parTransId="{CC47768D-1DDE-4FA8-B03F-74AB2E432107}" sibTransId="{C4EFDFA3-58CC-457F-A371-189C79EF86CA}"/>
    <dgm:cxn modelId="{6F402773-47E3-4154-BF05-81EB41AA41C6}" srcId="{FFEF39C4-861B-4F98-B42D-971173A8EC7C}" destId="{9463E2AF-D588-440E-B621-D39F90812C87}" srcOrd="4" destOrd="0" parTransId="{80E39601-6856-464E-89A3-A0E623441F4C}" sibTransId="{AC7F0B2C-A603-418B-BF9E-91FA262BD7F4}"/>
    <dgm:cxn modelId="{077D217C-F285-6F43-830F-E3E9BBF49F95}" type="presOf" srcId="{C4EFDFA3-58CC-457F-A371-189C79EF86CA}" destId="{1BEA326A-20C7-4FE5-8D27-67BF41EEFA38}" srcOrd="0" destOrd="0" presId="urn:microsoft.com/office/officeart/2005/8/layout/radial6"/>
    <dgm:cxn modelId="{AFD6B482-553D-F240-A2DF-24A1273ED325}" type="presOf" srcId="{FFEF39C4-861B-4F98-B42D-971173A8EC7C}" destId="{387275CE-1783-49C4-A7D5-5953DA4A672C}" srcOrd="0" destOrd="0" presId="urn:microsoft.com/office/officeart/2005/8/layout/radial6"/>
    <dgm:cxn modelId="{98B8E992-567B-3346-B05D-13A173E7E86F}" type="presOf" srcId="{C19FEA36-121A-4E9C-B5D3-9092B8B3289B}" destId="{534D7A36-284C-4A99-BEB2-67C6A6C6B0DE}" srcOrd="0" destOrd="0" presId="urn:microsoft.com/office/officeart/2005/8/layout/radial6"/>
    <dgm:cxn modelId="{D77750A1-4612-4C49-BF80-2949773A35DE}" type="presOf" srcId="{3420CAE3-0E04-4F4E-B960-461929C3274D}" destId="{9C7A87F8-FC2A-4753-BFF7-FD47A7FFCA58}" srcOrd="0" destOrd="0" presId="urn:microsoft.com/office/officeart/2005/8/layout/radial6"/>
    <dgm:cxn modelId="{337A46A2-6A11-FA42-9B4E-84C051605F9F}" type="presOf" srcId="{9463E2AF-D588-440E-B621-D39F90812C87}" destId="{2A2411BC-745F-4C54-BDEC-4D86A62C21F2}" srcOrd="0" destOrd="0" presId="urn:microsoft.com/office/officeart/2005/8/layout/radial6"/>
    <dgm:cxn modelId="{741E76A4-E197-4158-A352-FB2B55DABFD2}" srcId="{FFEF39C4-861B-4F98-B42D-971173A8EC7C}" destId="{3420CAE3-0E04-4F4E-B960-461929C3274D}" srcOrd="2" destOrd="0" parTransId="{49B09708-44D1-4D1E-AAA6-0049B406AC7D}" sibTransId="{55C33E9A-F6CC-451C-B4D9-AA9968A3DEA7}"/>
    <dgm:cxn modelId="{FF05BAAA-841E-B243-8DA2-8875B49DF460}" type="presOf" srcId="{B1D78E2B-C2DE-40AA-952E-BB11CF48C658}" destId="{78C81DFD-17E2-4652-999B-76B5D62E3C88}" srcOrd="0" destOrd="0" presId="urn:microsoft.com/office/officeart/2005/8/layout/radial6"/>
    <dgm:cxn modelId="{8CDCB9D0-5FE7-1C4D-8D6C-31744D2D9537}" type="presOf" srcId="{AC7F0B2C-A603-418B-BF9E-91FA262BD7F4}" destId="{8F865901-EBDE-4FB1-8060-448CB829636F}" srcOrd="0" destOrd="0" presId="urn:microsoft.com/office/officeart/2005/8/layout/radial6"/>
    <dgm:cxn modelId="{B5EE9EDA-3159-9E4F-AC47-D4658D0BCB7A}" type="presOf" srcId="{C70D07A8-066B-471D-8D60-D193625E84BD}" destId="{C05B4234-C75C-48B6-8DED-450B30E0D409}" srcOrd="0" destOrd="0" presId="urn:microsoft.com/office/officeart/2005/8/layout/radial6"/>
    <dgm:cxn modelId="{D669A2F4-09D9-9C49-BC6B-955F4C6CA17B}" type="presOf" srcId="{77CE34DB-B1C0-4078-8AF7-AD7085A43037}" destId="{2733FE03-5540-4439-A213-4B66D7EE2D72}" srcOrd="0" destOrd="0" presId="urn:microsoft.com/office/officeart/2005/8/layout/radial6"/>
    <dgm:cxn modelId="{EBD2DBF5-5112-4A4E-BAD4-A3C9262E8F38}" srcId="{FFEF39C4-861B-4F98-B42D-971173A8EC7C}" destId="{C70D07A8-066B-471D-8D60-D193625E84BD}" srcOrd="0" destOrd="0" parTransId="{B98BF230-7285-4977-AA4B-0CDBD5F319D6}" sibTransId="{C19FEA36-121A-4E9C-B5D3-9092B8B3289B}"/>
    <dgm:cxn modelId="{4FD3D7FA-ACDC-3C42-A7DF-DE8D1BF4E5A3}" type="presOf" srcId="{159CEEAA-DA0D-4B35-8004-3FB4D43E098E}" destId="{B236587D-D50E-4BBC-90F2-7CBC72439026}" srcOrd="0" destOrd="0" presId="urn:microsoft.com/office/officeart/2005/8/layout/radial6"/>
    <dgm:cxn modelId="{0D131C29-493B-3342-B68D-B3A92A7C4833}" type="presParOf" srcId="{B236587D-D50E-4BBC-90F2-7CBC72439026}" destId="{387275CE-1783-49C4-A7D5-5953DA4A672C}" srcOrd="0" destOrd="0" presId="urn:microsoft.com/office/officeart/2005/8/layout/radial6"/>
    <dgm:cxn modelId="{1984F279-764F-DB45-85E1-74385B3B0ADB}" type="presParOf" srcId="{B236587D-D50E-4BBC-90F2-7CBC72439026}" destId="{C05B4234-C75C-48B6-8DED-450B30E0D409}" srcOrd="1" destOrd="0" presId="urn:microsoft.com/office/officeart/2005/8/layout/radial6"/>
    <dgm:cxn modelId="{0399B160-9525-244E-AF83-18D25FDBB5F1}" type="presParOf" srcId="{B236587D-D50E-4BBC-90F2-7CBC72439026}" destId="{6593BD24-45FF-4D14-9939-0F63458365DC}" srcOrd="2" destOrd="0" presId="urn:microsoft.com/office/officeart/2005/8/layout/radial6"/>
    <dgm:cxn modelId="{9BC2EF77-3922-FC4F-A9E3-66B107A8B8AB}" type="presParOf" srcId="{B236587D-D50E-4BBC-90F2-7CBC72439026}" destId="{534D7A36-284C-4A99-BEB2-67C6A6C6B0DE}" srcOrd="3" destOrd="0" presId="urn:microsoft.com/office/officeart/2005/8/layout/radial6"/>
    <dgm:cxn modelId="{C307D586-F20B-2943-AB42-F514DC61C900}" type="presParOf" srcId="{B236587D-D50E-4BBC-90F2-7CBC72439026}" destId="{78C81DFD-17E2-4652-999B-76B5D62E3C88}" srcOrd="4" destOrd="0" presId="urn:microsoft.com/office/officeart/2005/8/layout/radial6"/>
    <dgm:cxn modelId="{42F4CE92-DF70-FF43-9AA8-15EA93405EA4}" type="presParOf" srcId="{B236587D-D50E-4BBC-90F2-7CBC72439026}" destId="{988BC1CE-2A08-4B8C-8197-D68230B67E7D}" srcOrd="5" destOrd="0" presId="urn:microsoft.com/office/officeart/2005/8/layout/radial6"/>
    <dgm:cxn modelId="{F9615307-0D61-D543-8DE0-560C9CA29E5D}" type="presParOf" srcId="{B236587D-D50E-4BBC-90F2-7CBC72439026}" destId="{14B0F500-42FE-42D9-BF9C-0CB8411E9AF4}" srcOrd="6" destOrd="0" presId="urn:microsoft.com/office/officeart/2005/8/layout/radial6"/>
    <dgm:cxn modelId="{FAEBD76C-FF13-6F45-9403-79B72FE2228D}" type="presParOf" srcId="{B236587D-D50E-4BBC-90F2-7CBC72439026}" destId="{9C7A87F8-FC2A-4753-BFF7-FD47A7FFCA58}" srcOrd="7" destOrd="0" presId="urn:microsoft.com/office/officeart/2005/8/layout/radial6"/>
    <dgm:cxn modelId="{8A5A552A-33D9-1F49-9068-961F9BD1F001}" type="presParOf" srcId="{B236587D-D50E-4BBC-90F2-7CBC72439026}" destId="{67044466-BD80-4595-A835-0F6BC459F8E1}" srcOrd="8" destOrd="0" presId="urn:microsoft.com/office/officeart/2005/8/layout/radial6"/>
    <dgm:cxn modelId="{6C3E16B6-6674-C24F-B5D8-707410EC4A03}" type="presParOf" srcId="{B236587D-D50E-4BBC-90F2-7CBC72439026}" destId="{DE4FE733-5D34-4E05-A12A-2CBD2BAC41F7}" srcOrd="9" destOrd="0" presId="urn:microsoft.com/office/officeart/2005/8/layout/radial6"/>
    <dgm:cxn modelId="{2033AEC8-8303-1A4F-9160-7F32A92446FA}" type="presParOf" srcId="{B236587D-D50E-4BBC-90F2-7CBC72439026}" destId="{2733FE03-5540-4439-A213-4B66D7EE2D72}" srcOrd="10" destOrd="0" presId="urn:microsoft.com/office/officeart/2005/8/layout/radial6"/>
    <dgm:cxn modelId="{11C32BF6-27D2-3A49-A6A3-14347906DAFB}" type="presParOf" srcId="{B236587D-D50E-4BBC-90F2-7CBC72439026}" destId="{AC05AF6E-C7D6-4232-87FA-201AA43EE0FE}" srcOrd="11" destOrd="0" presId="urn:microsoft.com/office/officeart/2005/8/layout/radial6"/>
    <dgm:cxn modelId="{F69A1BC1-A822-4942-B9AB-194AEB7B97F3}" type="presParOf" srcId="{B236587D-D50E-4BBC-90F2-7CBC72439026}" destId="{1BEA326A-20C7-4FE5-8D27-67BF41EEFA38}" srcOrd="12" destOrd="0" presId="urn:microsoft.com/office/officeart/2005/8/layout/radial6"/>
    <dgm:cxn modelId="{C8EF9518-99F2-074E-9AAC-14F312613A4D}" type="presParOf" srcId="{B236587D-D50E-4BBC-90F2-7CBC72439026}" destId="{2A2411BC-745F-4C54-BDEC-4D86A62C21F2}" srcOrd="13" destOrd="0" presId="urn:microsoft.com/office/officeart/2005/8/layout/radial6"/>
    <dgm:cxn modelId="{000E2BD9-00E9-6449-AA74-93678C0D26F0}" type="presParOf" srcId="{B236587D-D50E-4BBC-90F2-7CBC72439026}" destId="{26F38942-8D40-4494-86EF-1F4C96B2C741}" srcOrd="14" destOrd="0" presId="urn:microsoft.com/office/officeart/2005/8/layout/radial6"/>
    <dgm:cxn modelId="{79B0CA99-CAD0-4144-A0C8-48582286F98E}" type="presParOf" srcId="{B236587D-D50E-4BBC-90F2-7CBC72439026}" destId="{8F865901-EBDE-4FB1-8060-448CB829636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59964-7844-4624-8008-936CD4B8DC7D}">
      <dsp:nvSpPr>
        <dsp:cNvPr id="0" name=""/>
        <dsp:cNvSpPr/>
      </dsp:nvSpPr>
      <dsp:spPr>
        <a:xfrm>
          <a:off x="2064102" y="390843"/>
          <a:ext cx="5218999" cy="5050905"/>
        </a:xfrm>
        <a:prstGeom prst="pie">
          <a:avLst>
            <a:gd name="adj1" fmla="val 16200000"/>
            <a:gd name="adj2" fmla="val 18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ts val="0"/>
            </a:spcAft>
            <a:buNone/>
          </a:pPr>
          <a:r>
            <a:rPr lang="en-US" sz="2400" b="0" u="sng" kern="1200" dirty="0"/>
            <a:t>Control</a:t>
          </a:r>
        </a:p>
        <a:p>
          <a:pPr marL="0" lvl="0" indent="0" algn="r" defTabSz="1066800">
            <a:lnSpc>
              <a:spcPct val="100000"/>
            </a:lnSpc>
            <a:spcBef>
              <a:spcPct val="0"/>
            </a:spcBef>
            <a:spcAft>
              <a:spcPts val="0"/>
            </a:spcAft>
            <a:buNone/>
          </a:pPr>
          <a:r>
            <a:rPr lang="en-US" sz="1400" kern="1200" dirty="0"/>
            <a:t>-Larger quantity over     longer period of time  </a:t>
          </a:r>
        </a:p>
        <a:p>
          <a:pPr marL="0" lvl="0" indent="0" algn="r" defTabSz="1066800">
            <a:lnSpc>
              <a:spcPct val="100000"/>
            </a:lnSpc>
            <a:spcBef>
              <a:spcPct val="0"/>
            </a:spcBef>
            <a:spcAft>
              <a:spcPts val="0"/>
            </a:spcAft>
            <a:buNone/>
          </a:pPr>
          <a:r>
            <a:rPr lang="en-US" sz="1400" kern="1200" dirty="0"/>
            <a:t>-Unsuccessful attempts to cutback or control </a:t>
          </a:r>
        </a:p>
        <a:p>
          <a:pPr marL="0" lvl="0" indent="0" algn="r" defTabSz="1066800">
            <a:lnSpc>
              <a:spcPct val="100000"/>
            </a:lnSpc>
            <a:spcBef>
              <a:spcPct val="0"/>
            </a:spcBef>
            <a:spcAft>
              <a:spcPts val="0"/>
            </a:spcAft>
            <a:buNone/>
          </a:pPr>
          <a:r>
            <a:rPr lang="en-US" sz="1400" kern="1200" dirty="0"/>
            <a:t>-Increased time spent</a:t>
          </a:r>
        </a:p>
      </dsp:txBody>
      <dsp:txXfrm>
        <a:off x="4814639" y="1461154"/>
        <a:ext cx="1863928" cy="1503245"/>
      </dsp:txXfrm>
    </dsp:sp>
    <dsp:sp modelId="{6C2F0D56-79BE-47A3-942E-8156C6953FEC}">
      <dsp:nvSpPr>
        <dsp:cNvPr id="0" name=""/>
        <dsp:cNvSpPr/>
      </dsp:nvSpPr>
      <dsp:spPr>
        <a:xfrm>
          <a:off x="2091805" y="671796"/>
          <a:ext cx="5050905" cy="5050905"/>
        </a:xfrm>
        <a:prstGeom prst="pie">
          <a:avLst>
            <a:gd name="adj1" fmla="val 1800000"/>
            <a:gd name="adj2" fmla="val 9000000"/>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ts val="0"/>
            </a:spcAft>
            <a:buNone/>
          </a:pPr>
          <a:r>
            <a:rPr lang="en-US" sz="2400" u="sng" kern="1200" dirty="0"/>
            <a:t>Consequences</a:t>
          </a:r>
          <a:r>
            <a:rPr lang="en-US" sz="1400" u="none" kern="1200" dirty="0"/>
            <a:t>                                     -Failure</a:t>
          </a:r>
          <a:r>
            <a:rPr lang="en-US" sz="1400" kern="1200" dirty="0"/>
            <a:t> to fulfill major obligations  </a:t>
          </a:r>
        </a:p>
        <a:p>
          <a:pPr marL="0" lvl="0" indent="0" algn="ctr" defTabSz="1066800">
            <a:lnSpc>
              <a:spcPct val="100000"/>
            </a:lnSpc>
            <a:spcBef>
              <a:spcPct val="0"/>
            </a:spcBef>
            <a:spcAft>
              <a:spcPts val="0"/>
            </a:spcAft>
            <a:buNone/>
          </a:pPr>
          <a:r>
            <a:rPr lang="en-US" sz="1400" kern="1200" dirty="0"/>
            <a:t>-Social/Interpersonal problems</a:t>
          </a:r>
        </a:p>
        <a:p>
          <a:pPr marL="0" lvl="0" indent="0" algn="ctr" defTabSz="1066800">
            <a:lnSpc>
              <a:spcPct val="100000"/>
            </a:lnSpc>
            <a:spcBef>
              <a:spcPct val="0"/>
            </a:spcBef>
            <a:spcAft>
              <a:spcPts val="0"/>
            </a:spcAft>
            <a:buNone/>
          </a:pPr>
          <a:r>
            <a:rPr lang="en-US" sz="1400" kern="1200" dirty="0"/>
            <a:t>-Activities given up</a:t>
          </a:r>
        </a:p>
        <a:p>
          <a:pPr marL="0" lvl="0" indent="0" algn="ctr" defTabSz="1066800">
            <a:lnSpc>
              <a:spcPct val="100000"/>
            </a:lnSpc>
            <a:spcBef>
              <a:spcPct val="0"/>
            </a:spcBef>
            <a:spcAft>
              <a:spcPts val="0"/>
            </a:spcAft>
            <a:buNone/>
          </a:pPr>
          <a:r>
            <a:rPr lang="en-US" sz="1400" kern="1200" dirty="0"/>
            <a:t> -Use in hazardous situations</a:t>
          </a:r>
        </a:p>
        <a:p>
          <a:pPr marL="0" lvl="0" indent="0" algn="ctr" defTabSz="1066800">
            <a:lnSpc>
              <a:spcPct val="100000"/>
            </a:lnSpc>
            <a:spcBef>
              <a:spcPct val="0"/>
            </a:spcBef>
            <a:spcAft>
              <a:spcPts val="0"/>
            </a:spcAft>
            <a:buNone/>
          </a:pPr>
          <a:r>
            <a:rPr lang="en-US" sz="1400" kern="1200" dirty="0"/>
            <a:t>-Physical &amp; psychological consequences</a:t>
          </a:r>
        </a:p>
      </dsp:txBody>
      <dsp:txXfrm>
        <a:off x="3294402" y="3948872"/>
        <a:ext cx="2705842" cy="1322856"/>
      </dsp:txXfrm>
    </dsp:sp>
    <dsp:sp modelId="{E730E64E-E29D-4E1F-B761-90949605AD49}">
      <dsp:nvSpPr>
        <dsp:cNvPr id="0" name=""/>
        <dsp:cNvSpPr/>
      </dsp:nvSpPr>
      <dsp:spPr>
        <a:xfrm>
          <a:off x="1940100" y="390843"/>
          <a:ext cx="5050905" cy="5050905"/>
        </a:xfrm>
        <a:prstGeom prst="pie">
          <a:avLst>
            <a:gd name="adj1" fmla="val 9000000"/>
            <a:gd name="adj2" fmla="val 1620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100000"/>
            </a:lnSpc>
            <a:spcBef>
              <a:spcPct val="0"/>
            </a:spcBef>
            <a:spcAft>
              <a:spcPts val="0"/>
            </a:spcAft>
            <a:buNone/>
          </a:pPr>
          <a:r>
            <a:rPr lang="en-US" sz="2400" u="sng" kern="1200" dirty="0">
              <a:latin typeface="+mj-lt"/>
            </a:rPr>
            <a:t>Craving</a:t>
          </a:r>
        </a:p>
        <a:p>
          <a:pPr marL="0" lvl="0" indent="0" algn="l" defTabSz="1066800">
            <a:lnSpc>
              <a:spcPct val="100000"/>
            </a:lnSpc>
            <a:spcBef>
              <a:spcPct val="0"/>
            </a:spcBef>
            <a:spcAft>
              <a:spcPts val="0"/>
            </a:spcAft>
            <a:buNone/>
          </a:pPr>
          <a:r>
            <a:rPr lang="en-US" sz="1400" u="none" kern="1200" dirty="0">
              <a:latin typeface="+mj-lt"/>
            </a:rPr>
            <a:t>-Craving</a:t>
          </a:r>
        </a:p>
        <a:p>
          <a:pPr marL="0" lvl="0" indent="0" algn="l" defTabSz="1066800">
            <a:lnSpc>
              <a:spcPct val="100000"/>
            </a:lnSpc>
            <a:spcBef>
              <a:spcPct val="0"/>
            </a:spcBef>
            <a:spcAft>
              <a:spcPts val="0"/>
            </a:spcAft>
            <a:buNone/>
          </a:pPr>
          <a:r>
            <a:rPr lang="en-US" sz="1400" u="none" kern="1200" dirty="0">
              <a:latin typeface="+mj-lt"/>
            </a:rPr>
            <a:t>-Tolerance</a:t>
          </a:r>
        </a:p>
        <a:p>
          <a:pPr marL="0" lvl="0" indent="0" algn="l" defTabSz="1066800">
            <a:lnSpc>
              <a:spcPct val="100000"/>
            </a:lnSpc>
            <a:spcBef>
              <a:spcPct val="0"/>
            </a:spcBef>
            <a:spcAft>
              <a:spcPts val="0"/>
            </a:spcAft>
            <a:buNone/>
          </a:pPr>
          <a:r>
            <a:rPr lang="en-US" sz="1400" u="none" kern="1200" dirty="0">
              <a:latin typeface="+mj-lt"/>
            </a:rPr>
            <a:t>-Withdrawal</a:t>
          </a:r>
        </a:p>
      </dsp:txBody>
      <dsp:txXfrm>
        <a:off x="2525163" y="1461154"/>
        <a:ext cx="1803894" cy="1503245"/>
      </dsp:txXfrm>
    </dsp:sp>
    <dsp:sp modelId="{A9F6ADAC-70FB-49AF-A5D7-FB1DA99B4692}">
      <dsp:nvSpPr>
        <dsp:cNvPr id="0" name=""/>
        <dsp:cNvSpPr/>
      </dsp:nvSpPr>
      <dsp:spPr>
        <a:xfrm>
          <a:off x="1835272" y="78168"/>
          <a:ext cx="5676255" cy="5676255"/>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D7AAC97-0279-4CE2-8EBB-2536D6171F8C}">
      <dsp:nvSpPr>
        <dsp:cNvPr id="0" name=""/>
        <dsp:cNvSpPr/>
      </dsp:nvSpPr>
      <dsp:spPr>
        <a:xfrm>
          <a:off x="1779130" y="358802"/>
          <a:ext cx="5676255" cy="5676255"/>
        </a:xfrm>
        <a:prstGeom prst="circularArrow">
          <a:avLst>
            <a:gd name="adj1" fmla="val 5085"/>
            <a:gd name="adj2" fmla="val 327528"/>
            <a:gd name="adj3" fmla="val 8671970"/>
            <a:gd name="adj4" fmla="val 1800502"/>
            <a:gd name="adj5" fmla="val 5932"/>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7B2BD31-864E-4874-8675-06A32B1CD29D}">
      <dsp:nvSpPr>
        <dsp:cNvPr id="0" name=""/>
        <dsp:cNvSpPr/>
      </dsp:nvSpPr>
      <dsp:spPr>
        <a:xfrm>
          <a:off x="1627008" y="78168"/>
          <a:ext cx="5676255" cy="5676255"/>
        </a:xfrm>
        <a:prstGeom prst="circularArrow">
          <a:avLst>
            <a:gd name="adj1" fmla="val 5085"/>
            <a:gd name="adj2" fmla="val 327528"/>
            <a:gd name="adj3" fmla="val 15873039"/>
            <a:gd name="adj4" fmla="val 9000000"/>
            <a:gd name="adj5" fmla="val 5932"/>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6DC5F-A6EC-47C1-A765-F62B8EECDCBE}">
      <dsp:nvSpPr>
        <dsp:cNvPr id="0" name=""/>
        <dsp:cNvSpPr/>
      </dsp:nvSpPr>
      <dsp:spPr>
        <a:xfrm>
          <a:off x="137159" y="340360"/>
          <a:ext cx="3383280" cy="338327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b="1" kern="1200" dirty="0">
              <a:latin typeface="Avenir Book"/>
              <a:cs typeface="Avenir Book"/>
            </a:rPr>
            <a:t>Stigma</a:t>
          </a:r>
        </a:p>
      </dsp:txBody>
      <dsp:txXfrm>
        <a:off x="609599" y="739321"/>
        <a:ext cx="1950720" cy="2585357"/>
      </dsp:txXfrm>
    </dsp:sp>
    <dsp:sp modelId="{C14240DC-E2A6-4F36-A1FB-251E1136B629}">
      <dsp:nvSpPr>
        <dsp:cNvPr id="0" name=""/>
        <dsp:cNvSpPr/>
      </dsp:nvSpPr>
      <dsp:spPr>
        <a:xfrm>
          <a:off x="2575559" y="340360"/>
          <a:ext cx="3383280" cy="338327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b="1" kern="1200">
              <a:latin typeface="Avenir Book"/>
              <a:cs typeface="Avenir Book"/>
            </a:rPr>
            <a:t>Lack of provider education</a:t>
          </a:r>
          <a:endParaRPr lang="en-US" sz="3400" b="1" kern="1200" dirty="0">
            <a:latin typeface="Avenir Book"/>
            <a:cs typeface="Avenir Book"/>
          </a:endParaRPr>
        </a:p>
      </dsp:txBody>
      <dsp:txXfrm>
        <a:off x="3535680" y="739321"/>
        <a:ext cx="1950720" cy="2585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6DC5F-A6EC-47C1-A765-F62B8EECDCBE}">
      <dsp:nvSpPr>
        <dsp:cNvPr id="0" name=""/>
        <dsp:cNvSpPr/>
      </dsp:nvSpPr>
      <dsp:spPr>
        <a:xfrm>
          <a:off x="137159" y="340360"/>
          <a:ext cx="3383280" cy="338327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b="1" kern="1200" dirty="0">
              <a:latin typeface="Avenir Book"/>
              <a:cs typeface="Avenir Book"/>
            </a:rPr>
            <a:t>Stigma</a:t>
          </a:r>
        </a:p>
      </dsp:txBody>
      <dsp:txXfrm>
        <a:off x="609599" y="739321"/>
        <a:ext cx="1950720" cy="2585357"/>
      </dsp:txXfrm>
    </dsp:sp>
    <dsp:sp modelId="{C14240DC-E2A6-4F36-A1FB-251E1136B629}">
      <dsp:nvSpPr>
        <dsp:cNvPr id="0" name=""/>
        <dsp:cNvSpPr/>
      </dsp:nvSpPr>
      <dsp:spPr>
        <a:xfrm>
          <a:off x="2575559" y="340360"/>
          <a:ext cx="3383280" cy="338327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bg2">
                  <a:lumMod val="75000"/>
                </a:schemeClr>
              </a:solidFill>
              <a:latin typeface="Avenir Book"/>
              <a:cs typeface="Avenir Book"/>
            </a:rPr>
            <a:t>Lack of provider education</a:t>
          </a:r>
        </a:p>
      </dsp:txBody>
      <dsp:txXfrm>
        <a:off x="3535680" y="739321"/>
        <a:ext cx="1950720" cy="2585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65901-EBDE-4FB1-8060-448CB829636F}">
      <dsp:nvSpPr>
        <dsp:cNvPr id="0" name=""/>
        <dsp:cNvSpPr/>
      </dsp:nvSpPr>
      <dsp:spPr>
        <a:xfrm>
          <a:off x="2229201" y="599334"/>
          <a:ext cx="4139496" cy="4139496"/>
        </a:xfrm>
        <a:prstGeom prst="blockArc">
          <a:avLst>
            <a:gd name="adj1" fmla="val 11880000"/>
            <a:gd name="adj2" fmla="val 16200000"/>
            <a:gd name="adj3" fmla="val 4641"/>
          </a:avLst>
        </a:prstGeom>
        <a:solidFill>
          <a:schemeClr val="accent1">
            <a:shade val="90000"/>
            <a:hueOff val="166170"/>
            <a:satOff val="-3548"/>
            <a:lumOff val="132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EA326A-20C7-4FE5-8D27-67BF41EEFA38}">
      <dsp:nvSpPr>
        <dsp:cNvPr id="0" name=""/>
        <dsp:cNvSpPr/>
      </dsp:nvSpPr>
      <dsp:spPr>
        <a:xfrm>
          <a:off x="2229201" y="599334"/>
          <a:ext cx="4139496" cy="4139496"/>
        </a:xfrm>
        <a:prstGeom prst="blockArc">
          <a:avLst>
            <a:gd name="adj1" fmla="val 7560000"/>
            <a:gd name="adj2" fmla="val 11880000"/>
            <a:gd name="adj3" fmla="val 4641"/>
          </a:avLst>
        </a:prstGeom>
        <a:solidFill>
          <a:schemeClr val="accent1">
            <a:shade val="90000"/>
            <a:hueOff val="332341"/>
            <a:satOff val="-7097"/>
            <a:lumOff val="264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4FE733-5D34-4E05-A12A-2CBD2BAC41F7}">
      <dsp:nvSpPr>
        <dsp:cNvPr id="0" name=""/>
        <dsp:cNvSpPr/>
      </dsp:nvSpPr>
      <dsp:spPr>
        <a:xfrm>
          <a:off x="2229201" y="599334"/>
          <a:ext cx="4139496" cy="4139496"/>
        </a:xfrm>
        <a:prstGeom prst="blockArc">
          <a:avLst>
            <a:gd name="adj1" fmla="val 3240000"/>
            <a:gd name="adj2" fmla="val 7560000"/>
            <a:gd name="adj3" fmla="val 4641"/>
          </a:avLst>
        </a:prstGeom>
        <a:solidFill>
          <a:schemeClr val="accent1">
            <a:shade val="90000"/>
            <a:hueOff val="332341"/>
            <a:satOff val="-7097"/>
            <a:lumOff val="264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B0F500-42FE-42D9-BF9C-0CB8411E9AF4}">
      <dsp:nvSpPr>
        <dsp:cNvPr id="0" name=""/>
        <dsp:cNvSpPr/>
      </dsp:nvSpPr>
      <dsp:spPr>
        <a:xfrm>
          <a:off x="2229201" y="599334"/>
          <a:ext cx="4139496" cy="4139496"/>
        </a:xfrm>
        <a:prstGeom prst="blockArc">
          <a:avLst>
            <a:gd name="adj1" fmla="val 20520000"/>
            <a:gd name="adj2" fmla="val 3240000"/>
            <a:gd name="adj3" fmla="val 4641"/>
          </a:avLst>
        </a:prstGeom>
        <a:solidFill>
          <a:schemeClr val="accent1">
            <a:shade val="90000"/>
            <a:hueOff val="166170"/>
            <a:satOff val="-3548"/>
            <a:lumOff val="132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4D7A36-284C-4A99-BEB2-67C6A6C6B0DE}">
      <dsp:nvSpPr>
        <dsp:cNvPr id="0" name=""/>
        <dsp:cNvSpPr/>
      </dsp:nvSpPr>
      <dsp:spPr>
        <a:xfrm>
          <a:off x="2229201" y="599334"/>
          <a:ext cx="4139496" cy="4139496"/>
        </a:xfrm>
        <a:prstGeom prst="blockArc">
          <a:avLst>
            <a:gd name="adj1" fmla="val 16200000"/>
            <a:gd name="adj2" fmla="val 20520000"/>
            <a:gd name="adj3" fmla="val 4641"/>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275CE-1783-49C4-A7D5-5953DA4A672C}">
      <dsp:nvSpPr>
        <dsp:cNvPr id="0" name=""/>
        <dsp:cNvSpPr/>
      </dsp:nvSpPr>
      <dsp:spPr>
        <a:xfrm>
          <a:off x="3345960" y="1716092"/>
          <a:ext cx="1905979" cy="1905979"/>
        </a:xfrm>
        <a:prstGeom prst="ellipse">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STIGMA</a:t>
          </a:r>
        </a:p>
      </dsp:txBody>
      <dsp:txXfrm>
        <a:off x="3625084" y="1995216"/>
        <a:ext cx="1347731" cy="1347731"/>
      </dsp:txXfrm>
    </dsp:sp>
    <dsp:sp modelId="{C05B4234-C75C-48B6-8DED-450B30E0D409}">
      <dsp:nvSpPr>
        <dsp:cNvPr id="0" name=""/>
        <dsp:cNvSpPr/>
      </dsp:nvSpPr>
      <dsp:spPr>
        <a:xfrm>
          <a:off x="3631857" y="-19728"/>
          <a:ext cx="1334185" cy="1334185"/>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Label Human Differences</a:t>
          </a:r>
        </a:p>
      </dsp:txBody>
      <dsp:txXfrm>
        <a:off x="3827244" y="175659"/>
        <a:ext cx="943411" cy="943411"/>
      </dsp:txXfrm>
    </dsp:sp>
    <dsp:sp modelId="{78C81DFD-17E2-4652-999B-76B5D62E3C88}">
      <dsp:nvSpPr>
        <dsp:cNvPr id="0" name=""/>
        <dsp:cNvSpPr/>
      </dsp:nvSpPr>
      <dsp:spPr>
        <a:xfrm>
          <a:off x="5554624" y="1377244"/>
          <a:ext cx="1334185" cy="1334185"/>
        </a:xfrm>
        <a:prstGeom prst="ellipse">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Stereotyping</a:t>
          </a:r>
        </a:p>
      </dsp:txBody>
      <dsp:txXfrm>
        <a:off x="5750011" y="1572631"/>
        <a:ext cx="943411" cy="943411"/>
      </dsp:txXfrm>
    </dsp:sp>
    <dsp:sp modelId="{9C7A87F8-FC2A-4753-BFF7-FD47A7FFCA58}">
      <dsp:nvSpPr>
        <dsp:cNvPr id="0" name=""/>
        <dsp:cNvSpPr/>
      </dsp:nvSpPr>
      <dsp:spPr>
        <a:xfrm>
          <a:off x="4820192" y="3637593"/>
          <a:ext cx="1334185" cy="1334185"/>
        </a:xfrm>
        <a:prstGeom prst="ellipse">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“Them” vs. “Us”</a:t>
          </a:r>
        </a:p>
      </dsp:txBody>
      <dsp:txXfrm>
        <a:off x="5015579" y="3832980"/>
        <a:ext cx="943411" cy="943411"/>
      </dsp:txXfrm>
    </dsp:sp>
    <dsp:sp modelId="{2733FE03-5540-4439-A213-4B66D7EE2D72}">
      <dsp:nvSpPr>
        <dsp:cNvPr id="0" name=""/>
        <dsp:cNvSpPr/>
      </dsp:nvSpPr>
      <dsp:spPr>
        <a:xfrm>
          <a:off x="2349501" y="3560443"/>
          <a:ext cx="1522226" cy="1488484"/>
        </a:xfrm>
        <a:prstGeom prst="ellipse">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Discrimination</a:t>
          </a:r>
        </a:p>
      </dsp:txBody>
      <dsp:txXfrm>
        <a:off x="2572426" y="3778426"/>
        <a:ext cx="1076376" cy="1052518"/>
      </dsp:txXfrm>
    </dsp:sp>
    <dsp:sp modelId="{2A2411BC-745F-4C54-BDEC-4D86A62C21F2}">
      <dsp:nvSpPr>
        <dsp:cNvPr id="0" name=""/>
        <dsp:cNvSpPr/>
      </dsp:nvSpPr>
      <dsp:spPr>
        <a:xfrm>
          <a:off x="1709089" y="1377244"/>
          <a:ext cx="1334185" cy="1334185"/>
        </a:xfrm>
        <a:prstGeom prst="ellipse">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Exercise of power</a:t>
          </a:r>
        </a:p>
      </dsp:txBody>
      <dsp:txXfrm>
        <a:off x="1904476" y="1572631"/>
        <a:ext cx="943411" cy="94341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B2315-2C82-C64A-9C4C-3EB42F6F8E0F}" type="datetimeFigureOut">
              <a:rPr lang="en-US" smtClean="0"/>
              <a:t>4/22/20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531A7-7C15-9D4D-9AE4-B4E93CA24183}" type="slidenum">
              <a:rPr lang="en-US" smtClean="0"/>
              <a:t>‹#›</a:t>
            </a:fld>
            <a:endParaRPr lang="en-US"/>
          </a:p>
        </p:txBody>
      </p:sp>
    </p:spTree>
    <p:extLst>
      <p:ext uri="{BB962C8B-B14F-4D97-AF65-F5344CB8AC3E}">
        <p14:creationId xmlns:p14="http://schemas.microsoft.com/office/powerpoint/2010/main" val="56973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ime.com/vault/issue/1927-01-10/page/1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Our understanding of addiction has changed dramatically over the past 100 years, so we’d like to start by taking on a brief journey into the past to see how it’s evolved. </a:t>
            </a:r>
          </a:p>
          <a:p>
            <a:endParaRPr lang="en-US" dirty="0"/>
          </a:p>
        </p:txBody>
      </p:sp>
      <p:sp>
        <p:nvSpPr>
          <p:cNvPr id="4" name="Slide Number Placeholder 3"/>
          <p:cNvSpPr>
            <a:spLocks noGrp="1"/>
          </p:cNvSpPr>
          <p:nvPr>
            <p:ph type="sldNum" sz="quarter" idx="10"/>
          </p:nvPr>
        </p:nvSpPr>
        <p:spPr/>
        <p:txBody>
          <a:bodyPr/>
          <a:lstStyle/>
          <a:p>
            <a:fld id="{B1B72253-CBA0-E544-A595-5938A64BF532}" type="slidenum">
              <a:rPr lang="en-US" smtClean="0"/>
              <a:t>3</a:t>
            </a:fld>
            <a:endParaRPr lang="en-US"/>
          </a:p>
        </p:txBody>
      </p:sp>
    </p:spTree>
    <p:extLst>
      <p:ext uri="{BB962C8B-B14F-4D97-AF65-F5344CB8AC3E}">
        <p14:creationId xmlns:p14="http://schemas.microsoft.com/office/powerpoint/2010/main" val="63072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differences on the social threat or treatment subscales</a:t>
            </a:r>
          </a:p>
          <a:p>
            <a:r>
              <a:rPr lang="en-US" sz="1200" b="0" i="0" kern="1200" dirty="0">
                <a:solidFill>
                  <a:schemeClr val="tx1"/>
                </a:solidFill>
                <a:effectLst/>
                <a:latin typeface="+mn-lt"/>
                <a:ea typeface="+mn-ea"/>
                <a:cs typeface="+mn-cs"/>
              </a:rPr>
              <a:t> the solution to his substance-related problems lie within the moral and not medical realm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19</a:t>
            </a:fld>
            <a:endParaRPr lang="en-US"/>
          </a:p>
        </p:txBody>
      </p:sp>
    </p:spTree>
    <p:extLst>
      <p:ext uri="{BB962C8B-B14F-4D97-AF65-F5344CB8AC3E}">
        <p14:creationId xmlns:p14="http://schemas.microsoft.com/office/powerpoint/2010/main" val="89011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duty as medical</a:t>
            </a:r>
            <a:r>
              <a:rPr lang="en-US" baseline="0" dirty="0"/>
              <a:t> providers is to first….do no harm….</a:t>
            </a:r>
            <a:r>
              <a:rPr lang="en-US" baseline="0" dirty="0" err="1"/>
              <a:t>primum</a:t>
            </a:r>
            <a:r>
              <a:rPr lang="en-US" baseline="0" dirty="0"/>
              <a:t> non </a:t>
            </a:r>
            <a:r>
              <a:rPr lang="en-US" baseline="0" dirty="0" err="1"/>
              <a:t>nocere</a:t>
            </a:r>
            <a:r>
              <a:rPr lang="en-US" baseline="0" dirty="0"/>
              <a:t>.</a:t>
            </a:r>
          </a:p>
          <a:p>
            <a:endParaRPr lang="en-US" baseline="0" dirty="0"/>
          </a:p>
          <a:p>
            <a:r>
              <a:rPr lang="en-US" baseline="0" dirty="0"/>
              <a:t>As part of that, we need to recognize that our words matter. In this viewpoint piece published in the Journal of the American Medical Association, by the previous director of the ONDCP, Michael Botticelli, he states that in the scientific arena, the vocabulary of health care professionals and researchers frames illness and shapes medical judgements and when these terms enter the public arena they convey social norms and attitudes. In the wake of an addiction epidemic, it is imperative now, more than ever, that we are very careful to avoid stigmatizing language in BOTH the medical arena and the public arena-- as it is often this very stigma that serves as the barrier that prevents people suffering from this chronic brain disease from seeking treatment</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22</a:t>
            </a:fld>
            <a:endParaRPr lang="en-US"/>
          </a:p>
        </p:txBody>
      </p:sp>
    </p:spTree>
    <p:extLst>
      <p:ext uri="{BB962C8B-B14F-4D97-AF65-F5344CB8AC3E}">
        <p14:creationId xmlns:p14="http://schemas.microsoft.com/office/powerpoint/2010/main" val="318342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human is not defined by</a:t>
            </a:r>
            <a:r>
              <a:rPr lang="en-US" baseline="0" dirty="0"/>
              <a:t> their disease.</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23</a:t>
            </a:fld>
            <a:endParaRPr lang="en-US"/>
          </a:p>
        </p:txBody>
      </p:sp>
    </p:spTree>
    <p:extLst>
      <p:ext uri="{BB962C8B-B14F-4D97-AF65-F5344CB8AC3E}">
        <p14:creationId xmlns:p14="http://schemas.microsoft.com/office/powerpoint/2010/main" val="880861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531A7-7C15-9D4D-9AE4-B4E93CA24183}" type="slidenum">
              <a:rPr lang="en-US" smtClean="0"/>
              <a:t>24</a:t>
            </a:fld>
            <a:endParaRPr lang="en-US"/>
          </a:p>
        </p:txBody>
      </p:sp>
    </p:spTree>
    <p:extLst>
      <p:ext uri="{BB962C8B-B14F-4D97-AF65-F5344CB8AC3E}">
        <p14:creationId xmlns:p14="http://schemas.microsoft.com/office/powerpoint/2010/main" val="972084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a:t>
            </a:r>
            <a:r>
              <a:rPr lang="en-US" baseline="0" dirty="0"/>
              <a:t> accurate language when describing patients, conditions and treatments related to substance use and addiction.  It decreases stigma and can promote access to treatment. </a:t>
            </a:r>
            <a:endParaRPr lang="en-US" dirty="0"/>
          </a:p>
          <a:p>
            <a:endParaRPr lang="en-US" dirty="0"/>
          </a:p>
        </p:txBody>
      </p:sp>
      <p:sp>
        <p:nvSpPr>
          <p:cNvPr id="4" name="Slide Number Placeholder 3"/>
          <p:cNvSpPr>
            <a:spLocks noGrp="1"/>
          </p:cNvSpPr>
          <p:nvPr>
            <p:ph type="sldNum" sz="quarter" idx="10"/>
          </p:nvPr>
        </p:nvSpPr>
        <p:spPr/>
        <p:txBody>
          <a:bodyPr/>
          <a:lstStyle/>
          <a:p>
            <a:fld id="{B1B72253-CBA0-E544-A595-5938A64BF532}" type="slidenum">
              <a:rPr lang="en-US" smtClean="0"/>
              <a:t>25</a:t>
            </a:fld>
            <a:endParaRPr lang="en-US"/>
          </a:p>
        </p:txBody>
      </p:sp>
    </p:spTree>
    <p:extLst>
      <p:ext uri="{BB962C8B-B14F-4D97-AF65-F5344CB8AC3E}">
        <p14:creationId xmlns:p14="http://schemas.microsoft.com/office/powerpoint/2010/main" val="97722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Library of Health, first published in 1916, essentially functioned as an early 20</a:t>
            </a:r>
            <a:r>
              <a:rPr lang="en-US" baseline="30000" dirty="0"/>
              <a:t>th</a:t>
            </a:r>
            <a:r>
              <a:rPr lang="en-US" baseline="0" dirty="0"/>
              <a:t> century precursor of today’s WebMD. You can imagine it might have graced the bookshelves of many family homes across the country, serving as a trusted resource for how to diagnose and treatment countless ailments of the time.  A whole section is devoted to “Alcoholism” – I’m going to read to you a brief excerpt</a:t>
            </a:r>
            <a:endParaRPr lang="en-US" dirty="0"/>
          </a:p>
        </p:txBody>
      </p:sp>
      <p:sp>
        <p:nvSpPr>
          <p:cNvPr id="4" name="Slide Number Placeholder 3"/>
          <p:cNvSpPr>
            <a:spLocks noGrp="1"/>
          </p:cNvSpPr>
          <p:nvPr>
            <p:ph type="sldNum" sz="quarter" idx="10"/>
          </p:nvPr>
        </p:nvSpPr>
        <p:spPr/>
        <p:txBody>
          <a:bodyPr/>
          <a:lstStyle/>
          <a:p>
            <a:pPr defTabSz="448650">
              <a:defRPr/>
            </a:pPr>
            <a:fld id="{F1AF14BD-AB6E-44DA-BE1A-F7911218311D}" type="slidenum">
              <a:rPr lang="en-US">
                <a:solidFill>
                  <a:prstClr val="black"/>
                </a:solidFill>
                <a:latin typeface="Calibri"/>
              </a:rPr>
              <a:pPr defTabSz="448650">
                <a:defRPr/>
              </a:pPr>
              <a:t>4</a:t>
            </a:fld>
            <a:endParaRPr lang="en-US">
              <a:solidFill>
                <a:prstClr val="black"/>
              </a:solidFill>
              <a:latin typeface="Calibri"/>
            </a:endParaRPr>
          </a:p>
        </p:txBody>
      </p:sp>
    </p:spTree>
    <p:extLst>
      <p:ext uri="{BB962C8B-B14F-4D97-AF65-F5344CB8AC3E}">
        <p14:creationId xmlns:p14="http://schemas.microsoft.com/office/powerpoint/2010/main" val="16935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passage accurately describes many of the very real consequences</a:t>
            </a:r>
            <a:r>
              <a:rPr lang="en-US" baseline="0" dirty="0"/>
              <a:t> of severe AUD, i</a:t>
            </a:r>
            <a:r>
              <a:rPr lang="en-US" dirty="0"/>
              <a:t>n just a handful of sentences,</a:t>
            </a:r>
            <a:r>
              <a:rPr lang="en-US" baseline="0" dirty="0"/>
              <a:t> you get a very clear sense of how society viewed AUD as a purely moralistic problem, a disease of the will and even the conscience.  Today, despite over 60 years of research on the neurochemical changes that lead to sustained addiction, this moralistic perspective still in many ways contributes to the stigmatization of addiction, and hampers the acceptance of evidence-based treatment, by both patients and providers alike.</a:t>
            </a:r>
            <a:endParaRPr lang="en-US" dirty="0"/>
          </a:p>
        </p:txBody>
      </p:sp>
      <p:sp>
        <p:nvSpPr>
          <p:cNvPr id="4" name="Slide Number Placeholder 3"/>
          <p:cNvSpPr>
            <a:spLocks noGrp="1"/>
          </p:cNvSpPr>
          <p:nvPr>
            <p:ph type="sldNum" sz="quarter" idx="10"/>
          </p:nvPr>
        </p:nvSpPr>
        <p:spPr/>
        <p:txBody>
          <a:bodyPr/>
          <a:lstStyle/>
          <a:p>
            <a:pPr defTabSz="448650">
              <a:defRPr/>
            </a:pPr>
            <a:fld id="{F1AF14BD-AB6E-44DA-BE1A-F7911218311D}" type="slidenum">
              <a:rPr lang="en-US">
                <a:solidFill>
                  <a:prstClr val="black"/>
                </a:solidFill>
                <a:latin typeface="Calibri"/>
              </a:rPr>
              <a:pPr defTabSz="448650">
                <a:defRPr/>
              </a:pPr>
              <a:t>5</a:t>
            </a:fld>
            <a:endParaRPr lang="en-US">
              <a:solidFill>
                <a:prstClr val="black"/>
              </a:solidFill>
              <a:latin typeface="Calibri"/>
            </a:endParaRPr>
          </a:p>
        </p:txBody>
      </p:sp>
    </p:spTree>
    <p:extLst>
      <p:ext uri="{BB962C8B-B14F-4D97-AF65-F5344CB8AC3E}">
        <p14:creationId xmlns:p14="http://schemas.microsoft.com/office/powerpoint/2010/main" val="125097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thing started when Prohibition began in 1920. Despite the new law, unsurprisingly, people kept drinking. So, </a:t>
            </a:r>
            <a:r>
              <a:rPr lang="en-US" dirty="0">
                <a:hlinkClick r:id="rId3"/>
              </a:rPr>
              <a:t>as TIME reported in the Jan. 10, 1927, issue</a:t>
            </a:r>
            <a:r>
              <a:rPr lang="en-US" dirty="0"/>
              <a:t>, a solution emerged from the anti-drinking forces in the government: that year, a new formula for denaturing industrial-grade alcohol was introduced, doubling how poisonous the product became. The new formula included “4 parts methanol (wood alcohol), 2.25 parts pyridine bases, 0.5 parts benzene to 100 parts ethyl alcohol” and, as TIME noted, “Three ordinary drinks of this may cause blindness.” (In case you didn’t guess, “blind drink” isn’t just a figure of speech.)</a:t>
            </a:r>
          </a:p>
          <a:p>
            <a:r>
              <a:rPr lang="en-US" dirty="0"/>
              <a:t>Not everyone thought it was a good idea to make alcohol deadly, when making it illegal hadn’t stopped drinkers, and New Jersey Senator Edward I. Edwards called it “legalized murder.” However, the Anti-Saloon League persisted, arguing that legal alcohol had killed many more in its day than denatured alcohol would kill during the transition to a teetotaling world. “The Government is under no obligation to furnish the people with alcohol that is drinkable when the Constitution prohibits it,” said advocate Wayne B. Wheeler. “The person who drinks this industrial alcohol is a deliberate suicide… To root out a bad habit costs many lives and long years of effort…”</a:t>
            </a:r>
          </a:p>
          <a:p>
            <a:endParaRPr lang="en-US" dirty="0"/>
          </a:p>
        </p:txBody>
      </p:sp>
      <p:sp>
        <p:nvSpPr>
          <p:cNvPr id="4" name="Slide Number Placeholder 3"/>
          <p:cNvSpPr>
            <a:spLocks noGrp="1"/>
          </p:cNvSpPr>
          <p:nvPr>
            <p:ph type="sldNum" sz="quarter" idx="5"/>
          </p:nvPr>
        </p:nvSpPr>
        <p:spPr/>
        <p:txBody>
          <a:bodyPr/>
          <a:lstStyle/>
          <a:p>
            <a:fld id="{02B531A7-7C15-9D4D-9AE4-B4E93CA24183}" type="slidenum">
              <a:rPr lang="en-US" smtClean="0"/>
              <a:t>6</a:t>
            </a:fld>
            <a:endParaRPr lang="en-US"/>
          </a:p>
        </p:txBody>
      </p:sp>
    </p:spTree>
    <p:extLst>
      <p:ext uri="{BB962C8B-B14F-4D97-AF65-F5344CB8AC3E}">
        <p14:creationId xmlns:p14="http://schemas.microsoft.com/office/powerpoint/2010/main" val="216342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26">
              <a:defRPr/>
            </a:pPr>
            <a:r>
              <a:rPr lang="en-US" dirty="0">
                <a:latin typeface="Cambria" panose="02040503050406030204" pitchFamily="18" charset="0"/>
              </a:rPr>
              <a:t>Addiction, as defined</a:t>
            </a:r>
            <a:r>
              <a:rPr lang="en-US" baseline="0" dirty="0">
                <a:latin typeface="Cambria" panose="02040503050406030204" pitchFamily="18" charset="0"/>
              </a:rPr>
              <a:t> by the American Society of Addiction Medicine,</a:t>
            </a:r>
            <a:r>
              <a:rPr lang="en-US" dirty="0">
                <a:latin typeface="Cambria" panose="02040503050406030204" pitchFamily="18" charset="0"/>
              </a:rPr>
              <a:t> is a primary, </a:t>
            </a:r>
            <a:r>
              <a:rPr lang="en-US" b="1" dirty="0">
                <a:solidFill>
                  <a:schemeClr val="accent6"/>
                </a:solidFill>
                <a:latin typeface="Cambria" panose="02040503050406030204" pitchFamily="18" charset="0"/>
              </a:rPr>
              <a:t>chronic</a:t>
            </a:r>
            <a:r>
              <a:rPr lang="en-US" dirty="0">
                <a:latin typeface="Cambria" panose="02040503050406030204" pitchFamily="18" charset="0"/>
              </a:rPr>
              <a:t> </a:t>
            </a:r>
            <a:r>
              <a:rPr lang="en-US" b="1" dirty="0">
                <a:solidFill>
                  <a:schemeClr val="accent6"/>
                </a:solidFill>
                <a:latin typeface="Cambria" panose="02040503050406030204" pitchFamily="18" charset="0"/>
              </a:rPr>
              <a:t>disease</a:t>
            </a:r>
            <a:r>
              <a:rPr lang="en-US" dirty="0">
                <a:latin typeface="Cambria" panose="02040503050406030204" pitchFamily="18" charset="0"/>
              </a:rPr>
              <a:t> of brain reward</a:t>
            </a:r>
            <a:r>
              <a:rPr lang="en-US" baseline="0" dirty="0">
                <a:latin typeface="Cambria" panose="02040503050406030204" pitchFamily="18" charset="0"/>
              </a:rPr>
              <a:t> and</a:t>
            </a:r>
            <a:r>
              <a:rPr lang="en-US" dirty="0">
                <a:latin typeface="Cambria" panose="02040503050406030204" pitchFamily="18" charset="0"/>
              </a:rPr>
              <a:t> related circuitry. </a:t>
            </a:r>
            <a:r>
              <a:rPr lang="en-US" b="1" dirty="0">
                <a:solidFill>
                  <a:schemeClr val="accent6"/>
                </a:solidFill>
                <a:latin typeface="Cambria" panose="02040503050406030204" pitchFamily="18" charset="0"/>
              </a:rPr>
              <a:t>Dysfunction in these neurobiological circuits </a:t>
            </a:r>
            <a:r>
              <a:rPr lang="en-US" dirty="0">
                <a:latin typeface="Cambria" panose="02040503050406030204" pitchFamily="18" charset="0"/>
              </a:rPr>
              <a:t>leads to characteristic biological</a:t>
            </a:r>
            <a:r>
              <a:rPr lang="en-US" baseline="0" dirty="0">
                <a:latin typeface="Cambria" panose="02040503050406030204" pitchFamily="18" charset="0"/>
              </a:rPr>
              <a:t> and </a:t>
            </a:r>
            <a:r>
              <a:rPr lang="en-US" dirty="0">
                <a:latin typeface="Cambria" panose="02040503050406030204" pitchFamily="18" charset="0"/>
              </a:rPr>
              <a:t>psychological</a:t>
            </a:r>
            <a:r>
              <a:rPr lang="en-US" baseline="0" dirty="0">
                <a:latin typeface="Cambria" panose="02040503050406030204" pitchFamily="18" charset="0"/>
              </a:rPr>
              <a:t> </a:t>
            </a:r>
            <a:r>
              <a:rPr lang="en-US" dirty="0">
                <a:latin typeface="Cambria" panose="02040503050406030204" pitchFamily="18" charset="0"/>
              </a:rPr>
              <a:t>manifestations. This is reflected in </a:t>
            </a:r>
            <a:r>
              <a:rPr lang="en-US" b="1" dirty="0">
                <a:solidFill>
                  <a:schemeClr val="accent6"/>
                </a:solidFill>
                <a:latin typeface="Cambria" panose="02040503050406030204" pitchFamily="18" charset="0"/>
              </a:rPr>
              <a:t>pathologic</a:t>
            </a:r>
            <a:r>
              <a:rPr lang="en-US" b="1" baseline="0" dirty="0">
                <a:solidFill>
                  <a:schemeClr val="accent6"/>
                </a:solidFill>
                <a:latin typeface="Cambria" panose="02040503050406030204" pitchFamily="18" charset="0"/>
              </a:rPr>
              <a:t> </a:t>
            </a:r>
            <a:r>
              <a:rPr lang="en-US" b="1" dirty="0">
                <a:solidFill>
                  <a:schemeClr val="accent6"/>
                </a:solidFill>
                <a:latin typeface="Cambria" panose="02040503050406030204" pitchFamily="18" charset="0"/>
              </a:rPr>
              <a:t>pursuit</a:t>
            </a:r>
            <a:r>
              <a:rPr lang="en-US" b="1" baseline="0" dirty="0">
                <a:solidFill>
                  <a:schemeClr val="accent6"/>
                </a:solidFill>
                <a:latin typeface="Cambria" panose="02040503050406030204" pitchFamily="18" charset="0"/>
              </a:rPr>
              <a:t> of</a:t>
            </a:r>
            <a:r>
              <a:rPr lang="en-US" b="1" dirty="0">
                <a:solidFill>
                  <a:schemeClr val="accent6"/>
                </a:solidFill>
                <a:latin typeface="Cambria" panose="02040503050406030204" pitchFamily="18" charset="0"/>
              </a:rPr>
              <a:t> reward </a:t>
            </a:r>
            <a:r>
              <a:rPr lang="en-US" dirty="0">
                <a:latin typeface="Cambria" panose="02040503050406030204" pitchFamily="18" charset="0"/>
              </a:rPr>
              <a:t> by substance use. Addiction is characterized by </a:t>
            </a:r>
            <a:r>
              <a:rPr lang="en-US" b="1" dirty="0">
                <a:latin typeface="Cambria" panose="02040503050406030204" pitchFamily="18" charset="0"/>
              </a:rPr>
              <a:t>impairment in behavioral control</a:t>
            </a:r>
            <a:r>
              <a:rPr lang="en-US" b="1" baseline="0" dirty="0">
                <a:latin typeface="Cambria" panose="02040503050406030204" pitchFamily="18" charset="0"/>
              </a:rPr>
              <a:t> and involves</a:t>
            </a:r>
            <a:r>
              <a:rPr lang="en-US" dirty="0">
                <a:latin typeface="Cambria" panose="02040503050406030204" pitchFamily="18" charset="0"/>
              </a:rPr>
              <a:t> </a:t>
            </a:r>
            <a:r>
              <a:rPr lang="en-US" b="1" dirty="0">
                <a:solidFill>
                  <a:schemeClr val="accent6"/>
                </a:solidFill>
                <a:latin typeface="Cambria" panose="02040503050406030204" pitchFamily="18" charset="0"/>
              </a:rPr>
              <a:t>cycles of relapse and remission</a:t>
            </a:r>
            <a:r>
              <a:rPr lang="en-US" dirty="0">
                <a:latin typeface="Cambria" panose="02040503050406030204" pitchFamily="18" charset="0"/>
              </a:rPr>
              <a:t>. Without treatment addiction is </a:t>
            </a:r>
            <a:r>
              <a:rPr lang="en-US" b="1" dirty="0">
                <a:solidFill>
                  <a:schemeClr val="accent6"/>
                </a:solidFill>
                <a:latin typeface="Cambria" panose="02040503050406030204" pitchFamily="18" charset="0"/>
              </a:rPr>
              <a:t>progressive</a:t>
            </a:r>
            <a:r>
              <a:rPr lang="en-US" dirty="0">
                <a:latin typeface="Cambria" panose="02040503050406030204" pitchFamily="18" charset="0"/>
              </a:rPr>
              <a:t> and can result in </a:t>
            </a:r>
            <a:r>
              <a:rPr lang="en-US" b="1" dirty="0">
                <a:solidFill>
                  <a:schemeClr val="accent6"/>
                </a:solidFill>
                <a:latin typeface="Cambria" panose="02040503050406030204" pitchFamily="18" charset="0"/>
              </a:rPr>
              <a:t>disability or premature death</a:t>
            </a:r>
            <a:r>
              <a:rPr lang="en-US" dirty="0">
                <a:latin typeface="Cambria" panose="02040503050406030204" pitchFamily="18" charset="0"/>
              </a:rPr>
              <a:t>.</a:t>
            </a:r>
          </a:p>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7</a:t>
            </a:fld>
            <a:endParaRPr lang="en-US"/>
          </a:p>
        </p:txBody>
      </p:sp>
    </p:spTree>
    <p:extLst>
      <p:ext uri="{BB962C8B-B14F-4D97-AF65-F5344CB8AC3E}">
        <p14:creationId xmlns:p14="http://schemas.microsoft.com/office/powerpoint/2010/main" val="186359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SUD on the other hand, is a more technical term defined by the DSM 5. There are 11 criteria which can be thought of as the three C’s—craving or physiologic criteria of tolerance and withdrawal, loss of control, and consequences related to substance use. The disorder is characterized by mild, moderate or severe based on number of criteria a patient meets. </a:t>
            </a:r>
            <a:r>
              <a:rPr lang="en-US" baseline="0" dirty="0"/>
              <a:t> </a:t>
            </a:r>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8</a:t>
            </a:fld>
            <a:endParaRPr lang="en-US"/>
          </a:p>
        </p:txBody>
      </p:sp>
    </p:spTree>
    <p:extLst>
      <p:ext uri="{BB962C8B-B14F-4D97-AF65-F5344CB8AC3E}">
        <p14:creationId xmlns:p14="http://schemas.microsoft.com/office/powerpoint/2010/main" val="389273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F1906-EEBB-42AF-BF63-1E0D3B436773}" type="slidenum">
              <a:rPr lang="en-US" smtClean="0"/>
              <a:t>9</a:t>
            </a:fld>
            <a:endParaRPr lang="en-US"/>
          </a:p>
        </p:txBody>
      </p:sp>
    </p:spTree>
    <p:extLst>
      <p:ext uri="{BB962C8B-B14F-4D97-AF65-F5344CB8AC3E}">
        <p14:creationId xmlns:p14="http://schemas.microsoft.com/office/powerpoint/2010/main" val="192279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i="1" dirty="0">
                <a:solidFill>
                  <a:schemeClr val="bg1">
                    <a:lumMod val="50000"/>
                  </a:schemeClr>
                </a:solidFill>
                <a:latin typeface="+mn-lt"/>
              </a:rPr>
              <a:t>Stigma: Notes on the Management of Spoiled Identity</a:t>
            </a:r>
          </a:p>
          <a:p>
            <a:pPr eaLnBrk="1" hangingPunct="1"/>
            <a:r>
              <a:rPr lang="en-US" altLang="en-US" sz="1200" dirty="0">
                <a:solidFill>
                  <a:schemeClr val="bg1">
                    <a:lumMod val="50000"/>
                  </a:schemeClr>
                </a:solidFill>
                <a:latin typeface="+mn-lt"/>
              </a:rPr>
              <a:t>Erving Goffman, 1963</a:t>
            </a:r>
            <a:r>
              <a:rPr lang="en-US" altLang="en-US" sz="1200" i="1" dirty="0">
                <a:solidFill>
                  <a:schemeClr val="bg1">
                    <a:lumMod val="50000"/>
                  </a:schemeClr>
                </a:solidFill>
                <a:latin typeface="+mn-lt"/>
              </a:rPr>
              <a:t> </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12</a:t>
            </a:fld>
            <a:endParaRPr lang="en-US"/>
          </a:p>
        </p:txBody>
      </p:sp>
    </p:spTree>
    <p:extLst>
      <p:ext uri="{BB962C8B-B14F-4D97-AF65-F5344CB8AC3E}">
        <p14:creationId xmlns:p14="http://schemas.microsoft.com/office/powerpoint/2010/main" val="300526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i="0" dirty="0">
                <a:solidFill>
                  <a:schemeClr val="bg1">
                    <a:lumMod val="50000"/>
                  </a:schemeClr>
                </a:solidFill>
                <a:latin typeface="+mn-lt"/>
              </a:rPr>
              <a:t>5 interrelated components…</a:t>
            </a:r>
          </a:p>
          <a:p>
            <a:pPr marL="228600" indent="-228600" eaLnBrk="1" hangingPunct="1">
              <a:buAutoNum type="arabicPeriod"/>
            </a:pPr>
            <a:r>
              <a:rPr lang="en-US" altLang="en-US" sz="1200" i="0" dirty="0">
                <a:solidFill>
                  <a:schemeClr val="bg1">
                    <a:lumMod val="50000"/>
                  </a:schemeClr>
                </a:solidFill>
                <a:latin typeface="+mn-lt"/>
              </a:rPr>
              <a:t>Identifying or labeling human differences—social selection process determining which differences are deemed relevant and consequential and which are not. </a:t>
            </a:r>
          </a:p>
          <a:p>
            <a:pPr marL="228600" indent="-228600" eaLnBrk="1" hangingPunct="1">
              <a:buAutoNum type="arabicPeriod"/>
            </a:pPr>
            <a:r>
              <a:rPr lang="en-US" altLang="en-US" sz="1200" i="0" dirty="0">
                <a:solidFill>
                  <a:schemeClr val="bg1">
                    <a:lumMod val="50000"/>
                  </a:schemeClr>
                </a:solidFill>
                <a:latin typeface="+mn-lt"/>
              </a:rPr>
              <a:t>Process of stereotyping in which the labelled person is linked to undesirable characteristics</a:t>
            </a:r>
          </a:p>
          <a:p>
            <a:pPr marL="228600" indent="-228600" eaLnBrk="1" hangingPunct="1">
              <a:buAutoNum type="arabicPeriod"/>
            </a:pPr>
            <a:r>
              <a:rPr lang="en-US" altLang="en-US" sz="1200" i="0" dirty="0">
                <a:solidFill>
                  <a:schemeClr val="bg1">
                    <a:lumMod val="50000"/>
                  </a:schemeClr>
                </a:solidFill>
                <a:latin typeface="+mn-lt"/>
              </a:rPr>
              <a:t>The group doing the labelling separates “them” from “us.”</a:t>
            </a:r>
          </a:p>
          <a:p>
            <a:pPr marL="228600" indent="-228600" eaLnBrk="1" hangingPunct="1">
              <a:buAutoNum type="arabicPeriod"/>
            </a:pPr>
            <a:r>
              <a:rPr lang="en-US" altLang="en-US" sz="1200" i="0" dirty="0">
                <a:solidFill>
                  <a:schemeClr val="bg1">
                    <a:lumMod val="50000"/>
                  </a:schemeClr>
                </a:solidFill>
                <a:latin typeface="+mn-lt"/>
              </a:rPr>
              <a:t>Stigmatized people experience discrimination and loss of status</a:t>
            </a:r>
          </a:p>
          <a:p>
            <a:pPr marL="228600" indent="-228600" eaLnBrk="1" hangingPunct="1">
              <a:buAutoNum type="arabicPeriod"/>
            </a:pPr>
            <a:r>
              <a:rPr lang="en-US" altLang="en-US" sz="1200" i="0" dirty="0">
                <a:solidFill>
                  <a:schemeClr val="bg1">
                    <a:lumMod val="50000"/>
                  </a:schemeClr>
                </a:solidFill>
                <a:latin typeface="+mn-lt"/>
              </a:rPr>
              <a:t>Exercise of power </a:t>
            </a:r>
          </a:p>
          <a:p>
            <a:pPr marL="228600" indent="-228600" eaLnBrk="1" hangingPunct="1">
              <a:buAutoNum type="arabicPeriod"/>
            </a:pPr>
            <a:endParaRPr lang="en-US" altLang="en-US" sz="1200" i="0" dirty="0">
              <a:solidFill>
                <a:schemeClr val="bg1">
                  <a:lumMod val="50000"/>
                </a:schemeClr>
              </a:solidFill>
              <a:latin typeface="+mn-lt"/>
            </a:endParaRP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13</a:t>
            </a:fld>
            <a:endParaRPr lang="en-US"/>
          </a:p>
        </p:txBody>
      </p:sp>
    </p:spTree>
    <p:extLst>
      <p:ext uri="{BB962C8B-B14F-4D97-AF65-F5344CB8AC3E}">
        <p14:creationId xmlns:p14="http://schemas.microsoft.com/office/powerpoint/2010/main" val="273627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3F83-5B39-8341-AEF6-8FD4339B6D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D3CE3F-3046-7347-82C1-AD1CDBD20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BD6BAB-D788-5C49-953C-E00D4A2A3511}"/>
              </a:ext>
            </a:extLst>
          </p:cNvPr>
          <p:cNvSpPr>
            <a:spLocks noGrp="1"/>
          </p:cNvSpPr>
          <p:nvPr>
            <p:ph type="dt" sz="half" idx="10"/>
          </p:nvPr>
        </p:nvSpPr>
        <p:spPr/>
        <p:txBody>
          <a:bodyPr/>
          <a:lstStyle/>
          <a:p>
            <a:fld id="{9C2C0730-9A14-2A4E-9D9C-36ADA6253EB6}" type="datetimeFigureOut">
              <a:rPr lang="en-US" smtClean="0"/>
              <a:t>4/22/20</a:t>
            </a:fld>
            <a:endParaRPr lang="en-US"/>
          </a:p>
        </p:txBody>
      </p:sp>
      <p:sp>
        <p:nvSpPr>
          <p:cNvPr id="5" name="Footer Placeholder 4">
            <a:extLst>
              <a:ext uri="{FF2B5EF4-FFF2-40B4-BE49-F238E27FC236}">
                <a16:creationId xmlns:a16="http://schemas.microsoft.com/office/drawing/2014/main" id="{F2B85BF6-CB42-574A-8CAB-70DFAC2E0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6656D-015A-F346-8093-CFE5FA8F4FB1}"/>
              </a:ext>
            </a:extLst>
          </p:cNvPr>
          <p:cNvSpPr>
            <a:spLocks noGrp="1"/>
          </p:cNvSpPr>
          <p:nvPr>
            <p:ph type="sldNum" sz="quarter" idx="12"/>
          </p:nvPr>
        </p:nvSpPr>
        <p:spPr/>
        <p:txBody>
          <a:bodyPr/>
          <a:lstStyle/>
          <a:p>
            <a:fld id="{D4A0F229-CE74-A84C-8161-F04AC9388293}" type="slidenum">
              <a:rPr lang="en-US" smtClean="0"/>
              <a:t>‹#›</a:t>
            </a:fld>
            <a:endParaRPr lang="en-US"/>
          </a:p>
        </p:txBody>
      </p:sp>
    </p:spTree>
    <p:extLst>
      <p:ext uri="{BB962C8B-B14F-4D97-AF65-F5344CB8AC3E}">
        <p14:creationId xmlns:p14="http://schemas.microsoft.com/office/powerpoint/2010/main" val="271320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2467-9C1E-3340-83CF-1C9C4E71AE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20753A-2493-F840-895A-8B3C2BDB31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A0853-ECBA-A74D-85DA-09629004943F}"/>
              </a:ext>
            </a:extLst>
          </p:cNvPr>
          <p:cNvSpPr>
            <a:spLocks noGrp="1"/>
          </p:cNvSpPr>
          <p:nvPr>
            <p:ph type="dt" sz="half" idx="10"/>
          </p:nvPr>
        </p:nvSpPr>
        <p:spPr/>
        <p:txBody>
          <a:bodyPr/>
          <a:lstStyle/>
          <a:p>
            <a:fld id="{9C2C0730-9A14-2A4E-9D9C-36ADA6253EB6}" type="datetimeFigureOut">
              <a:rPr lang="en-US" smtClean="0"/>
              <a:t>4/22/20</a:t>
            </a:fld>
            <a:endParaRPr lang="en-US"/>
          </a:p>
        </p:txBody>
      </p:sp>
      <p:sp>
        <p:nvSpPr>
          <p:cNvPr id="5" name="Footer Placeholder 4">
            <a:extLst>
              <a:ext uri="{FF2B5EF4-FFF2-40B4-BE49-F238E27FC236}">
                <a16:creationId xmlns:a16="http://schemas.microsoft.com/office/drawing/2014/main" id="{F2FA406F-58F8-C748-8A47-118452EEE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2245C-12B7-C74C-ABAD-B540EC40FA1D}"/>
              </a:ext>
            </a:extLst>
          </p:cNvPr>
          <p:cNvSpPr>
            <a:spLocks noGrp="1"/>
          </p:cNvSpPr>
          <p:nvPr>
            <p:ph type="sldNum" sz="quarter" idx="12"/>
          </p:nvPr>
        </p:nvSpPr>
        <p:spPr/>
        <p:txBody>
          <a:bodyPr/>
          <a:lstStyle/>
          <a:p>
            <a:fld id="{D4A0F229-CE74-A84C-8161-F04AC9388293}" type="slidenum">
              <a:rPr lang="en-US" smtClean="0"/>
              <a:t>‹#›</a:t>
            </a:fld>
            <a:endParaRPr lang="en-US"/>
          </a:p>
        </p:txBody>
      </p:sp>
    </p:spTree>
    <p:extLst>
      <p:ext uri="{BB962C8B-B14F-4D97-AF65-F5344CB8AC3E}">
        <p14:creationId xmlns:p14="http://schemas.microsoft.com/office/powerpoint/2010/main" val="423842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BF458D-41BF-D04D-972F-4F3618C2A9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0D4B68-E0F9-9F4E-81DA-D6ED76FE9E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C23ED-8919-3E44-B038-B2DC80D7AFC1}"/>
              </a:ext>
            </a:extLst>
          </p:cNvPr>
          <p:cNvSpPr>
            <a:spLocks noGrp="1"/>
          </p:cNvSpPr>
          <p:nvPr>
            <p:ph type="dt" sz="half" idx="10"/>
          </p:nvPr>
        </p:nvSpPr>
        <p:spPr/>
        <p:txBody>
          <a:bodyPr/>
          <a:lstStyle/>
          <a:p>
            <a:fld id="{9C2C0730-9A14-2A4E-9D9C-36ADA6253EB6}" type="datetimeFigureOut">
              <a:rPr lang="en-US" smtClean="0"/>
              <a:t>4/22/20</a:t>
            </a:fld>
            <a:endParaRPr lang="en-US"/>
          </a:p>
        </p:txBody>
      </p:sp>
      <p:sp>
        <p:nvSpPr>
          <p:cNvPr id="5" name="Footer Placeholder 4">
            <a:extLst>
              <a:ext uri="{FF2B5EF4-FFF2-40B4-BE49-F238E27FC236}">
                <a16:creationId xmlns:a16="http://schemas.microsoft.com/office/drawing/2014/main" id="{6FFECD9B-64D5-D74F-8372-FA76EAC5D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2F8C7-9C87-2548-94EE-4F64D529F31F}"/>
              </a:ext>
            </a:extLst>
          </p:cNvPr>
          <p:cNvSpPr>
            <a:spLocks noGrp="1"/>
          </p:cNvSpPr>
          <p:nvPr>
            <p:ph type="sldNum" sz="quarter" idx="12"/>
          </p:nvPr>
        </p:nvSpPr>
        <p:spPr/>
        <p:txBody>
          <a:bodyPr/>
          <a:lstStyle/>
          <a:p>
            <a:fld id="{D4A0F229-CE74-A84C-8161-F04AC9388293}" type="slidenum">
              <a:rPr lang="en-US" smtClean="0"/>
              <a:t>‹#›</a:t>
            </a:fld>
            <a:endParaRPr lang="en-US"/>
          </a:p>
        </p:txBody>
      </p:sp>
    </p:spTree>
    <p:extLst>
      <p:ext uri="{BB962C8B-B14F-4D97-AF65-F5344CB8AC3E}">
        <p14:creationId xmlns:p14="http://schemas.microsoft.com/office/powerpoint/2010/main" val="2727079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3" name="Title 1"/>
          <p:cNvSpPr>
            <a:spLocks noGrp="1"/>
          </p:cNvSpPr>
          <p:nvPr>
            <p:ph type="title"/>
          </p:nvPr>
        </p:nvSpPr>
        <p:spPr>
          <a:xfrm>
            <a:off x="717551" y="152400"/>
            <a:ext cx="10847916" cy="914400"/>
          </a:xfrm>
        </p:spPr>
        <p:txBody>
          <a:bodyPr/>
          <a:lstStyle/>
          <a:p>
            <a:r>
              <a:rPr lang="en-US"/>
              <a:t>Click to edit Master title style</a:t>
            </a:r>
            <a:endParaRPr lang="en-US" dirty="0"/>
          </a:p>
        </p:txBody>
      </p:sp>
      <p:sp>
        <p:nvSpPr>
          <p:cNvPr id="4" name="Content Placeholder 2"/>
          <p:cNvSpPr>
            <a:spLocks noGrp="1"/>
          </p:cNvSpPr>
          <p:nvPr>
            <p:ph idx="1"/>
          </p:nvPr>
        </p:nvSpPr>
        <p:spPr>
          <a:xfrm>
            <a:off x="717551" y="1447800"/>
            <a:ext cx="10830983" cy="466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48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CD35-12C1-1943-9495-B2CA31BB3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774F1-0F8A-044C-B650-5AB625E67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946D6-35C5-4B43-B4E7-5E6440F3547D}"/>
              </a:ext>
            </a:extLst>
          </p:cNvPr>
          <p:cNvSpPr>
            <a:spLocks noGrp="1"/>
          </p:cNvSpPr>
          <p:nvPr>
            <p:ph type="dt" sz="half" idx="10"/>
          </p:nvPr>
        </p:nvSpPr>
        <p:spPr/>
        <p:txBody>
          <a:bodyPr/>
          <a:lstStyle/>
          <a:p>
            <a:fld id="{9C2C0730-9A14-2A4E-9D9C-36ADA6253EB6}" type="datetimeFigureOut">
              <a:rPr lang="en-US" smtClean="0"/>
              <a:t>4/22/20</a:t>
            </a:fld>
            <a:endParaRPr lang="en-US"/>
          </a:p>
        </p:txBody>
      </p:sp>
      <p:sp>
        <p:nvSpPr>
          <p:cNvPr id="5" name="Footer Placeholder 4">
            <a:extLst>
              <a:ext uri="{FF2B5EF4-FFF2-40B4-BE49-F238E27FC236}">
                <a16:creationId xmlns:a16="http://schemas.microsoft.com/office/drawing/2014/main" id="{835C7AFB-5664-2E48-8133-E7CE51777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2595E-1021-6945-940D-4737924E0F2B}"/>
              </a:ext>
            </a:extLst>
          </p:cNvPr>
          <p:cNvSpPr>
            <a:spLocks noGrp="1"/>
          </p:cNvSpPr>
          <p:nvPr>
            <p:ph type="sldNum" sz="quarter" idx="12"/>
          </p:nvPr>
        </p:nvSpPr>
        <p:spPr/>
        <p:txBody>
          <a:bodyPr/>
          <a:lstStyle/>
          <a:p>
            <a:fld id="{D4A0F229-CE74-A84C-8161-F04AC9388293}" type="slidenum">
              <a:rPr lang="en-US" smtClean="0"/>
              <a:t>‹#›</a:t>
            </a:fld>
            <a:endParaRPr lang="en-US"/>
          </a:p>
        </p:txBody>
      </p:sp>
    </p:spTree>
    <p:extLst>
      <p:ext uri="{BB962C8B-B14F-4D97-AF65-F5344CB8AC3E}">
        <p14:creationId xmlns:p14="http://schemas.microsoft.com/office/powerpoint/2010/main" val="210992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DB8F-48E2-8842-8142-C57D22C357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775D98-F1FF-7D4A-9B97-F63733DB0E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5F8301-834D-4C4D-9274-333183383ED3}"/>
              </a:ext>
            </a:extLst>
          </p:cNvPr>
          <p:cNvSpPr>
            <a:spLocks noGrp="1"/>
          </p:cNvSpPr>
          <p:nvPr>
            <p:ph type="dt" sz="half" idx="10"/>
          </p:nvPr>
        </p:nvSpPr>
        <p:spPr/>
        <p:txBody>
          <a:bodyPr/>
          <a:lstStyle/>
          <a:p>
            <a:fld id="{9C2C0730-9A14-2A4E-9D9C-36ADA6253EB6}" type="datetimeFigureOut">
              <a:rPr lang="en-US" smtClean="0"/>
              <a:t>4/22/20</a:t>
            </a:fld>
            <a:endParaRPr lang="en-US"/>
          </a:p>
        </p:txBody>
      </p:sp>
      <p:sp>
        <p:nvSpPr>
          <p:cNvPr id="5" name="Footer Placeholder 4">
            <a:extLst>
              <a:ext uri="{FF2B5EF4-FFF2-40B4-BE49-F238E27FC236}">
                <a16:creationId xmlns:a16="http://schemas.microsoft.com/office/drawing/2014/main" id="{FA15B104-4493-DE4F-823D-EABE13E51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0BEDB-3D51-D943-BF3D-83ABA2D6749D}"/>
              </a:ext>
            </a:extLst>
          </p:cNvPr>
          <p:cNvSpPr>
            <a:spLocks noGrp="1"/>
          </p:cNvSpPr>
          <p:nvPr>
            <p:ph type="sldNum" sz="quarter" idx="12"/>
          </p:nvPr>
        </p:nvSpPr>
        <p:spPr/>
        <p:txBody>
          <a:bodyPr/>
          <a:lstStyle/>
          <a:p>
            <a:fld id="{D4A0F229-CE74-A84C-8161-F04AC9388293}" type="slidenum">
              <a:rPr lang="en-US" smtClean="0"/>
              <a:t>‹#›</a:t>
            </a:fld>
            <a:endParaRPr lang="en-US"/>
          </a:p>
        </p:txBody>
      </p:sp>
    </p:spTree>
    <p:extLst>
      <p:ext uri="{BB962C8B-B14F-4D97-AF65-F5344CB8AC3E}">
        <p14:creationId xmlns:p14="http://schemas.microsoft.com/office/powerpoint/2010/main" val="85814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26E4-1D7C-2248-AB89-574ADA306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7B903-A1EC-0645-8CB8-E777D5CE2F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35EB7F-FF6D-0C42-B502-38BE582D94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A2D26B-146E-8A4D-A726-EACD1CAFF35A}"/>
              </a:ext>
            </a:extLst>
          </p:cNvPr>
          <p:cNvSpPr>
            <a:spLocks noGrp="1"/>
          </p:cNvSpPr>
          <p:nvPr>
            <p:ph type="dt" sz="half" idx="10"/>
          </p:nvPr>
        </p:nvSpPr>
        <p:spPr/>
        <p:txBody>
          <a:bodyPr/>
          <a:lstStyle/>
          <a:p>
            <a:fld id="{9C2C0730-9A14-2A4E-9D9C-36ADA6253EB6}" type="datetimeFigureOut">
              <a:rPr lang="en-US" smtClean="0"/>
              <a:t>4/22/20</a:t>
            </a:fld>
            <a:endParaRPr lang="en-US"/>
          </a:p>
        </p:txBody>
      </p:sp>
      <p:sp>
        <p:nvSpPr>
          <p:cNvPr id="6" name="Footer Placeholder 5">
            <a:extLst>
              <a:ext uri="{FF2B5EF4-FFF2-40B4-BE49-F238E27FC236}">
                <a16:creationId xmlns:a16="http://schemas.microsoft.com/office/drawing/2014/main" id="{9BAB3FDE-3314-6D43-B434-16A0F3E27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41DD8-6480-9643-8410-792B781132B6}"/>
              </a:ext>
            </a:extLst>
          </p:cNvPr>
          <p:cNvSpPr>
            <a:spLocks noGrp="1"/>
          </p:cNvSpPr>
          <p:nvPr>
            <p:ph type="sldNum" sz="quarter" idx="12"/>
          </p:nvPr>
        </p:nvSpPr>
        <p:spPr/>
        <p:txBody>
          <a:bodyPr/>
          <a:lstStyle/>
          <a:p>
            <a:fld id="{D4A0F229-CE74-A84C-8161-F04AC9388293}" type="slidenum">
              <a:rPr lang="en-US" smtClean="0"/>
              <a:t>‹#›</a:t>
            </a:fld>
            <a:endParaRPr lang="en-US"/>
          </a:p>
        </p:txBody>
      </p:sp>
    </p:spTree>
    <p:extLst>
      <p:ext uri="{BB962C8B-B14F-4D97-AF65-F5344CB8AC3E}">
        <p14:creationId xmlns:p14="http://schemas.microsoft.com/office/powerpoint/2010/main" val="295404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54CF-15CE-AB4F-862A-90D046043F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0C2CDF-9DF8-2949-829C-474B199A9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43313C-2556-664F-BDCA-DCE322AAC7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C82AB3-8BA2-C64A-89A6-EABA90C820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EC6E8D-9A8F-6547-B4BC-85F4F100D2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2A8C8F-0EC2-E043-BE4E-4C70F7542A99}"/>
              </a:ext>
            </a:extLst>
          </p:cNvPr>
          <p:cNvSpPr>
            <a:spLocks noGrp="1"/>
          </p:cNvSpPr>
          <p:nvPr>
            <p:ph type="dt" sz="half" idx="10"/>
          </p:nvPr>
        </p:nvSpPr>
        <p:spPr/>
        <p:txBody>
          <a:bodyPr/>
          <a:lstStyle/>
          <a:p>
            <a:fld id="{9C2C0730-9A14-2A4E-9D9C-36ADA6253EB6}" type="datetimeFigureOut">
              <a:rPr lang="en-US" smtClean="0"/>
              <a:t>4/22/20</a:t>
            </a:fld>
            <a:endParaRPr lang="en-US"/>
          </a:p>
        </p:txBody>
      </p:sp>
      <p:sp>
        <p:nvSpPr>
          <p:cNvPr id="8" name="Footer Placeholder 7">
            <a:extLst>
              <a:ext uri="{FF2B5EF4-FFF2-40B4-BE49-F238E27FC236}">
                <a16:creationId xmlns:a16="http://schemas.microsoft.com/office/drawing/2014/main" id="{AFC94959-9E3D-7443-AD1E-5840356411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78432C-2284-6246-8663-B87D59455DCA}"/>
              </a:ext>
            </a:extLst>
          </p:cNvPr>
          <p:cNvSpPr>
            <a:spLocks noGrp="1"/>
          </p:cNvSpPr>
          <p:nvPr>
            <p:ph type="sldNum" sz="quarter" idx="12"/>
          </p:nvPr>
        </p:nvSpPr>
        <p:spPr/>
        <p:txBody>
          <a:bodyPr/>
          <a:lstStyle/>
          <a:p>
            <a:fld id="{D4A0F229-CE74-A84C-8161-F04AC9388293}" type="slidenum">
              <a:rPr lang="en-US" smtClean="0"/>
              <a:t>‹#›</a:t>
            </a:fld>
            <a:endParaRPr lang="en-US"/>
          </a:p>
        </p:txBody>
      </p:sp>
    </p:spTree>
    <p:extLst>
      <p:ext uri="{BB962C8B-B14F-4D97-AF65-F5344CB8AC3E}">
        <p14:creationId xmlns:p14="http://schemas.microsoft.com/office/powerpoint/2010/main" val="59221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51AF-8E85-8248-BE15-8A209044E7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51737-4D24-A24F-8A04-4C501849179A}"/>
              </a:ext>
            </a:extLst>
          </p:cNvPr>
          <p:cNvSpPr>
            <a:spLocks noGrp="1"/>
          </p:cNvSpPr>
          <p:nvPr>
            <p:ph type="dt" sz="half" idx="10"/>
          </p:nvPr>
        </p:nvSpPr>
        <p:spPr/>
        <p:txBody>
          <a:bodyPr/>
          <a:lstStyle/>
          <a:p>
            <a:fld id="{9C2C0730-9A14-2A4E-9D9C-36ADA6253EB6}" type="datetimeFigureOut">
              <a:rPr lang="en-US" smtClean="0"/>
              <a:t>4/22/20</a:t>
            </a:fld>
            <a:endParaRPr lang="en-US"/>
          </a:p>
        </p:txBody>
      </p:sp>
      <p:sp>
        <p:nvSpPr>
          <p:cNvPr id="4" name="Footer Placeholder 3">
            <a:extLst>
              <a:ext uri="{FF2B5EF4-FFF2-40B4-BE49-F238E27FC236}">
                <a16:creationId xmlns:a16="http://schemas.microsoft.com/office/drawing/2014/main" id="{43485974-277B-E344-9977-A33C161901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D4ECA5-B32B-1B4E-B93A-AF0D1AB3459F}"/>
              </a:ext>
            </a:extLst>
          </p:cNvPr>
          <p:cNvSpPr>
            <a:spLocks noGrp="1"/>
          </p:cNvSpPr>
          <p:nvPr>
            <p:ph type="sldNum" sz="quarter" idx="12"/>
          </p:nvPr>
        </p:nvSpPr>
        <p:spPr/>
        <p:txBody>
          <a:bodyPr/>
          <a:lstStyle/>
          <a:p>
            <a:fld id="{D4A0F229-CE74-A84C-8161-F04AC9388293}" type="slidenum">
              <a:rPr lang="en-US" smtClean="0"/>
              <a:t>‹#›</a:t>
            </a:fld>
            <a:endParaRPr lang="en-US"/>
          </a:p>
        </p:txBody>
      </p:sp>
    </p:spTree>
    <p:extLst>
      <p:ext uri="{BB962C8B-B14F-4D97-AF65-F5344CB8AC3E}">
        <p14:creationId xmlns:p14="http://schemas.microsoft.com/office/powerpoint/2010/main" val="201078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894D-63F6-A748-872D-C0529361DA17}"/>
              </a:ext>
            </a:extLst>
          </p:cNvPr>
          <p:cNvSpPr>
            <a:spLocks noGrp="1"/>
          </p:cNvSpPr>
          <p:nvPr>
            <p:ph type="dt" sz="half" idx="10"/>
          </p:nvPr>
        </p:nvSpPr>
        <p:spPr/>
        <p:txBody>
          <a:bodyPr/>
          <a:lstStyle/>
          <a:p>
            <a:fld id="{9C2C0730-9A14-2A4E-9D9C-36ADA6253EB6}" type="datetimeFigureOut">
              <a:rPr lang="en-US" smtClean="0"/>
              <a:t>4/22/20</a:t>
            </a:fld>
            <a:endParaRPr lang="en-US"/>
          </a:p>
        </p:txBody>
      </p:sp>
      <p:sp>
        <p:nvSpPr>
          <p:cNvPr id="3" name="Footer Placeholder 2">
            <a:extLst>
              <a:ext uri="{FF2B5EF4-FFF2-40B4-BE49-F238E27FC236}">
                <a16:creationId xmlns:a16="http://schemas.microsoft.com/office/drawing/2014/main" id="{420B3725-F1D6-A042-A3FC-95ED44C17E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C7B487-4D5D-0847-AC7A-889FE0D2B7B3}"/>
              </a:ext>
            </a:extLst>
          </p:cNvPr>
          <p:cNvSpPr>
            <a:spLocks noGrp="1"/>
          </p:cNvSpPr>
          <p:nvPr>
            <p:ph type="sldNum" sz="quarter" idx="12"/>
          </p:nvPr>
        </p:nvSpPr>
        <p:spPr/>
        <p:txBody>
          <a:bodyPr/>
          <a:lstStyle/>
          <a:p>
            <a:fld id="{D4A0F229-CE74-A84C-8161-F04AC9388293}" type="slidenum">
              <a:rPr lang="en-US" smtClean="0"/>
              <a:t>‹#›</a:t>
            </a:fld>
            <a:endParaRPr lang="en-US"/>
          </a:p>
        </p:txBody>
      </p:sp>
    </p:spTree>
    <p:extLst>
      <p:ext uri="{BB962C8B-B14F-4D97-AF65-F5344CB8AC3E}">
        <p14:creationId xmlns:p14="http://schemas.microsoft.com/office/powerpoint/2010/main" val="90205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7EF6-1527-D748-817B-BA98CF955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B51EC-D572-864A-AF5E-00904FA261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E41212-9A32-284E-A9FA-3F54B750B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B4543-4762-004C-8F4D-FC0F181F4A73}"/>
              </a:ext>
            </a:extLst>
          </p:cNvPr>
          <p:cNvSpPr>
            <a:spLocks noGrp="1"/>
          </p:cNvSpPr>
          <p:nvPr>
            <p:ph type="dt" sz="half" idx="10"/>
          </p:nvPr>
        </p:nvSpPr>
        <p:spPr/>
        <p:txBody>
          <a:bodyPr/>
          <a:lstStyle/>
          <a:p>
            <a:fld id="{9C2C0730-9A14-2A4E-9D9C-36ADA6253EB6}" type="datetimeFigureOut">
              <a:rPr lang="en-US" smtClean="0"/>
              <a:t>4/22/20</a:t>
            </a:fld>
            <a:endParaRPr lang="en-US"/>
          </a:p>
        </p:txBody>
      </p:sp>
      <p:sp>
        <p:nvSpPr>
          <p:cNvPr id="6" name="Footer Placeholder 5">
            <a:extLst>
              <a:ext uri="{FF2B5EF4-FFF2-40B4-BE49-F238E27FC236}">
                <a16:creationId xmlns:a16="http://schemas.microsoft.com/office/drawing/2014/main" id="{A66FC55E-E1DF-3F4D-90E9-AB01DFEAC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CA546-BF75-454C-BB9E-2E6731D46A82}"/>
              </a:ext>
            </a:extLst>
          </p:cNvPr>
          <p:cNvSpPr>
            <a:spLocks noGrp="1"/>
          </p:cNvSpPr>
          <p:nvPr>
            <p:ph type="sldNum" sz="quarter" idx="12"/>
          </p:nvPr>
        </p:nvSpPr>
        <p:spPr/>
        <p:txBody>
          <a:bodyPr/>
          <a:lstStyle/>
          <a:p>
            <a:fld id="{D4A0F229-CE74-A84C-8161-F04AC9388293}" type="slidenum">
              <a:rPr lang="en-US" smtClean="0"/>
              <a:t>‹#›</a:t>
            </a:fld>
            <a:endParaRPr lang="en-US"/>
          </a:p>
        </p:txBody>
      </p:sp>
    </p:spTree>
    <p:extLst>
      <p:ext uri="{BB962C8B-B14F-4D97-AF65-F5344CB8AC3E}">
        <p14:creationId xmlns:p14="http://schemas.microsoft.com/office/powerpoint/2010/main" val="407235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37DB-3527-B84B-A9D5-C4AA3B8F6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98AE88-098D-E44D-BC1F-0FD310A0D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E9216A-64E2-2C40-868E-B31FFE92B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D370C2-51C3-064D-986B-13A3CDD540B3}"/>
              </a:ext>
            </a:extLst>
          </p:cNvPr>
          <p:cNvSpPr>
            <a:spLocks noGrp="1"/>
          </p:cNvSpPr>
          <p:nvPr>
            <p:ph type="dt" sz="half" idx="10"/>
          </p:nvPr>
        </p:nvSpPr>
        <p:spPr/>
        <p:txBody>
          <a:bodyPr/>
          <a:lstStyle/>
          <a:p>
            <a:fld id="{9C2C0730-9A14-2A4E-9D9C-36ADA6253EB6}" type="datetimeFigureOut">
              <a:rPr lang="en-US" smtClean="0"/>
              <a:t>4/22/20</a:t>
            </a:fld>
            <a:endParaRPr lang="en-US"/>
          </a:p>
        </p:txBody>
      </p:sp>
      <p:sp>
        <p:nvSpPr>
          <p:cNvPr id="6" name="Footer Placeholder 5">
            <a:extLst>
              <a:ext uri="{FF2B5EF4-FFF2-40B4-BE49-F238E27FC236}">
                <a16:creationId xmlns:a16="http://schemas.microsoft.com/office/drawing/2014/main" id="{C7D3335B-77B3-E940-92FB-48006FF1E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E68FF-8549-8746-9802-6996A25F8A35}"/>
              </a:ext>
            </a:extLst>
          </p:cNvPr>
          <p:cNvSpPr>
            <a:spLocks noGrp="1"/>
          </p:cNvSpPr>
          <p:nvPr>
            <p:ph type="sldNum" sz="quarter" idx="12"/>
          </p:nvPr>
        </p:nvSpPr>
        <p:spPr/>
        <p:txBody>
          <a:bodyPr/>
          <a:lstStyle/>
          <a:p>
            <a:fld id="{D4A0F229-CE74-A84C-8161-F04AC9388293}" type="slidenum">
              <a:rPr lang="en-US" smtClean="0"/>
              <a:t>‹#›</a:t>
            </a:fld>
            <a:endParaRPr lang="en-US"/>
          </a:p>
        </p:txBody>
      </p:sp>
    </p:spTree>
    <p:extLst>
      <p:ext uri="{BB962C8B-B14F-4D97-AF65-F5344CB8AC3E}">
        <p14:creationId xmlns:p14="http://schemas.microsoft.com/office/powerpoint/2010/main" val="369426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5052F9-F354-954E-BF36-757B3A7CE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D27BB6-3CBC-E249-BC34-001A7A463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4F4DE-4165-1E43-B490-040F42E361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C0730-9A14-2A4E-9D9C-36ADA6253EB6}" type="datetimeFigureOut">
              <a:rPr lang="en-US" smtClean="0"/>
              <a:t>4/22/20</a:t>
            </a:fld>
            <a:endParaRPr lang="en-US"/>
          </a:p>
        </p:txBody>
      </p:sp>
      <p:sp>
        <p:nvSpPr>
          <p:cNvPr id="5" name="Footer Placeholder 4">
            <a:extLst>
              <a:ext uri="{FF2B5EF4-FFF2-40B4-BE49-F238E27FC236}">
                <a16:creationId xmlns:a16="http://schemas.microsoft.com/office/drawing/2014/main" id="{12FAB1E8-5B9F-2746-8455-2117D016B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0511-BC58-2D4F-B2B7-D88E622E87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0F229-CE74-A84C-8161-F04AC9388293}" type="slidenum">
              <a:rPr lang="en-US" smtClean="0"/>
              <a:t>‹#›</a:t>
            </a:fld>
            <a:endParaRPr lang="en-US"/>
          </a:p>
        </p:txBody>
      </p:sp>
    </p:spTree>
    <p:extLst>
      <p:ext uri="{BB962C8B-B14F-4D97-AF65-F5344CB8AC3E}">
        <p14:creationId xmlns:p14="http://schemas.microsoft.com/office/powerpoint/2010/main" val="78164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4.wdp"/><Relationship Id="rId7" Type="http://schemas.openxmlformats.org/officeDocument/2006/relationships/diagramQuickStyle" Target="../diagrams/quickStyle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microsoft.com/office/2007/relationships/hdphoto" Target="../media/hdphoto4.wdp"/><Relationship Id="rId7" Type="http://schemas.openxmlformats.org/officeDocument/2006/relationships/diagramQuickStyle" Target="../diagrams/quickStyle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EBBCA1-E326-F444-ADA8-00362C84B5E1}"/>
              </a:ext>
            </a:extLst>
          </p:cNvPr>
          <p:cNvSpPr>
            <a:spLocks noGrp="1"/>
          </p:cNvSpPr>
          <p:nvPr>
            <p:ph type="ctrTitle"/>
          </p:nvPr>
        </p:nvSpPr>
        <p:spPr>
          <a:xfrm>
            <a:off x="1848465" y="3298722"/>
            <a:ext cx="8495070" cy="1784402"/>
          </a:xfrm>
        </p:spPr>
        <p:txBody>
          <a:bodyPr anchor="ctr">
            <a:normAutofit/>
          </a:bodyPr>
          <a:lstStyle/>
          <a:p>
            <a:r>
              <a:rPr lang="en-US" sz="4800" dirty="0">
                <a:solidFill>
                  <a:srgbClr val="FFFFFF"/>
                </a:solidFill>
                <a:latin typeface="Avenir Book" panose="02000503020000020003" pitchFamily="2" charset="0"/>
              </a:rPr>
              <a:t>Stigma and the Changing Language of Addiction</a:t>
            </a:r>
          </a:p>
        </p:txBody>
      </p:sp>
      <p:sp>
        <p:nvSpPr>
          <p:cNvPr id="3" name="Subtitle 2">
            <a:extLst>
              <a:ext uri="{FF2B5EF4-FFF2-40B4-BE49-F238E27FC236}">
                <a16:creationId xmlns:a16="http://schemas.microsoft.com/office/drawing/2014/main" id="{BCA50C34-5F17-CB4F-83CA-0F6EE450CF05}"/>
              </a:ext>
            </a:extLst>
          </p:cNvPr>
          <p:cNvSpPr>
            <a:spLocks noGrp="1"/>
          </p:cNvSpPr>
          <p:nvPr>
            <p:ph type="subTitle" idx="1"/>
          </p:nvPr>
        </p:nvSpPr>
        <p:spPr>
          <a:xfrm>
            <a:off x="1848465" y="5258851"/>
            <a:ext cx="8495070" cy="1285168"/>
          </a:xfrm>
        </p:spPr>
        <p:txBody>
          <a:bodyPr>
            <a:normAutofit fontScale="70000" lnSpcReduction="20000"/>
          </a:bodyPr>
          <a:lstStyle/>
          <a:p>
            <a:endParaRPr lang="en-US" sz="600" dirty="0">
              <a:solidFill>
                <a:srgbClr val="FFFFFF"/>
              </a:solidFill>
              <a:latin typeface="Avenir Book" panose="02000503020000020003" pitchFamily="2" charset="0"/>
            </a:endParaRPr>
          </a:p>
          <a:p>
            <a:r>
              <a:rPr lang="en-US" dirty="0">
                <a:solidFill>
                  <a:srgbClr val="FFFFFF"/>
                </a:solidFill>
                <a:latin typeface="Avenir Book" panose="02000503020000020003" pitchFamily="2" charset="0"/>
              </a:rPr>
              <a:t>October 9, 2019</a:t>
            </a:r>
          </a:p>
          <a:p>
            <a:endParaRPr lang="en-US" sz="300" dirty="0">
              <a:solidFill>
                <a:srgbClr val="FFFFFF"/>
              </a:solidFill>
              <a:latin typeface="Avenir Book" panose="02000503020000020003" pitchFamily="2" charset="0"/>
            </a:endParaRPr>
          </a:p>
          <a:p>
            <a:r>
              <a:rPr lang="en-US" sz="2600" dirty="0">
                <a:solidFill>
                  <a:srgbClr val="FFFFFF"/>
                </a:solidFill>
                <a:latin typeface="Avenir Book" panose="02000503020000020003" pitchFamily="2" charset="0"/>
              </a:rPr>
              <a:t>Kenneth Morford, MD, FASAM</a:t>
            </a:r>
          </a:p>
          <a:p>
            <a:r>
              <a:rPr lang="en-US" sz="2600" dirty="0">
                <a:solidFill>
                  <a:srgbClr val="FFFFFF"/>
                </a:solidFill>
                <a:latin typeface="Avenir Book" panose="02000503020000020003" pitchFamily="2" charset="0"/>
              </a:rPr>
              <a:t>WHAT-IF? Learning Collaborative</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6D3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356BEEB-5B6A-8349-BF1A-55E542D46F6D}"/>
              </a:ext>
            </a:extLst>
          </p:cNvPr>
          <p:cNvPicPr>
            <a:picLocks noChangeAspect="1"/>
          </p:cNvPicPr>
          <p:nvPr/>
        </p:nvPicPr>
        <p:blipFill>
          <a:blip r:embed="rId2"/>
          <a:stretch>
            <a:fillRect/>
          </a:stretch>
        </p:blipFill>
        <p:spPr>
          <a:xfrm>
            <a:off x="5557242" y="1371601"/>
            <a:ext cx="1129997" cy="1175474"/>
          </a:xfrm>
          <a:prstGeom prst="rect">
            <a:avLst/>
          </a:prstGeom>
        </p:spPr>
      </p:pic>
    </p:spTree>
    <p:extLst>
      <p:ext uri="{BB962C8B-B14F-4D97-AF65-F5344CB8AC3E}">
        <p14:creationId xmlns:p14="http://schemas.microsoft.com/office/powerpoint/2010/main" val="425670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2A03EC-4435-4282-B843-5565CF7B73F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663045" y="2766893"/>
            <a:ext cx="6865910" cy="1901825"/>
          </a:xfrm>
          <a:prstGeom prst="rect">
            <a:avLst/>
          </a:prstGeom>
          <a:blipFill>
            <a:blip r:embed="rId4">
              <a:alphaModFix amt="0"/>
            </a:blip>
            <a:tile tx="0" ty="0" sx="100000" sy="100000" flip="none" algn="tl"/>
          </a:blipFill>
        </p:spPr>
      </p:pic>
      <p:graphicFrame>
        <p:nvGraphicFramePr>
          <p:cNvPr id="2" name="Diagram 1">
            <a:extLst>
              <a:ext uri="{FF2B5EF4-FFF2-40B4-BE49-F238E27FC236}">
                <a16:creationId xmlns:a16="http://schemas.microsoft.com/office/drawing/2014/main" id="{F7F51328-6CF6-451E-AD2A-6C1CCB8219D0}"/>
              </a:ext>
            </a:extLst>
          </p:cNvPr>
          <p:cNvGraphicFramePr/>
          <p:nvPr>
            <p:extLst>
              <p:ext uri="{D42A27DB-BD31-4B8C-83A1-F6EECF244321}">
                <p14:modId xmlns:p14="http://schemas.microsoft.com/office/powerpoint/2010/main" val="879033955"/>
              </p:ext>
            </p:extLst>
          </p:nvPr>
        </p:nvGraphicFramePr>
        <p:xfrm>
          <a:off x="3048000" y="168898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p:cNvSpPr>
            <a:spLocks noGrp="1"/>
          </p:cNvSpPr>
          <p:nvPr>
            <p:ph type="sldNum" sz="quarter" idx="12"/>
          </p:nvPr>
        </p:nvSpPr>
        <p:spPr/>
        <p:txBody>
          <a:bodyPr/>
          <a:lstStyle/>
          <a:p>
            <a:fld id="{F7B08253-A91D-5948-BDD4-FCE93E92356F}" type="slidenum">
              <a:rPr lang="en-US" smtClean="0"/>
              <a:t>10</a:t>
            </a:fld>
            <a:endParaRPr lang="en-US"/>
          </a:p>
        </p:txBody>
      </p:sp>
      <p:sp>
        <p:nvSpPr>
          <p:cNvPr id="7" name="Rectangle 2">
            <a:extLst>
              <a:ext uri="{FF2B5EF4-FFF2-40B4-BE49-F238E27FC236}">
                <a16:creationId xmlns:a16="http://schemas.microsoft.com/office/drawing/2014/main" id="{7E76C73F-F40C-4B2D-85F4-E4D70060C727}"/>
              </a:ext>
            </a:extLst>
          </p:cNvPr>
          <p:cNvSpPr txBox="1">
            <a:spLocks noChangeArrowheads="1"/>
          </p:cNvSpPr>
          <p:nvPr/>
        </p:nvSpPr>
        <p:spPr>
          <a:xfrm>
            <a:off x="1981200" y="41732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latin typeface="Avenir Book"/>
                <a:cs typeface="Avenir Book"/>
              </a:rPr>
              <a:t>Only 1 in 10 people with addiction receive care</a:t>
            </a:r>
          </a:p>
        </p:txBody>
      </p:sp>
    </p:spTree>
    <p:extLst>
      <p:ext uri="{BB962C8B-B14F-4D97-AF65-F5344CB8AC3E}">
        <p14:creationId xmlns:p14="http://schemas.microsoft.com/office/powerpoint/2010/main" val="63667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2A03EC-4435-4282-B843-5565CF7B73F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663045" y="2766893"/>
            <a:ext cx="6865910" cy="1901825"/>
          </a:xfrm>
          <a:prstGeom prst="rect">
            <a:avLst/>
          </a:prstGeom>
          <a:blipFill>
            <a:blip r:embed="rId4">
              <a:alphaModFix amt="0"/>
            </a:blip>
            <a:tile tx="0" ty="0" sx="100000" sy="100000" flip="none" algn="tl"/>
          </a:blipFill>
        </p:spPr>
      </p:pic>
      <p:graphicFrame>
        <p:nvGraphicFramePr>
          <p:cNvPr id="2" name="Diagram 1">
            <a:extLst>
              <a:ext uri="{FF2B5EF4-FFF2-40B4-BE49-F238E27FC236}">
                <a16:creationId xmlns:a16="http://schemas.microsoft.com/office/drawing/2014/main" id="{F7F51328-6CF6-451E-AD2A-6C1CCB8219D0}"/>
              </a:ext>
            </a:extLst>
          </p:cNvPr>
          <p:cNvGraphicFramePr/>
          <p:nvPr>
            <p:extLst>
              <p:ext uri="{D42A27DB-BD31-4B8C-83A1-F6EECF244321}">
                <p14:modId xmlns:p14="http://schemas.microsoft.com/office/powerpoint/2010/main" val="2599930281"/>
              </p:ext>
            </p:extLst>
          </p:nvPr>
        </p:nvGraphicFramePr>
        <p:xfrm>
          <a:off x="3048000" y="168898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p:cNvSpPr>
            <a:spLocks noGrp="1"/>
          </p:cNvSpPr>
          <p:nvPr>
            <p:ph type="sldNum" sz="quarter" idx="12"/>
          </p:nvPr>
        </p:nvSpPr>
        <p:spPr/>
        <p:txBody>
          <a:bodyPr/>
          <a:lstStyle/>
          <a:p>
            <a:fld id="{F7B08253-A91D-5948-BDD4-FCE93E92356F}" type="slidenum">
              <a:rPr lang="en-US" smtClean="0"/>
              <a:t>11</a:t>
            </a:fld>
            <a:endParaRPr lang="en-US"/>
          </a:p>
        </p:txBody>
      </p:sp>
      <p:sp>
        <p:nvSpPr>
          <p:cNvPr id="7" name="Rectangle 2">
            <a:extLst>
              <a:ext uri="{FF2B5EF4-FFF2-40B4-BE49-F238E27FC236}">
                <a16:creationId xmlns:a16="http://schemas.microsoft.com/office/drawing/2014/main" id="{7E76C73F-F40C-4B2D-85F4-E4D70060C727}"/>
              </a:ext>
            </a:extLst>
          </p:cNvPr>
          <p:cNvSpPr txBox="1">
            <a:spLocks noChangeArrowheads="1"/>
          </p:cNvSpPr>
          <p:nvPr/>
        </p:nvSpPr>
        <p:spPr>
          <a:xfrm>
            <a:off x="1981200" y="41732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latin typeface="Avenir Book"/>
                <a:cs typeface="Avenir Book"/>
              </a:rPr>
              <a:t>Only 1 in 10 people with addiction receive care</a:t>
            </a:r>
          </a:p>
        </p:txBody>
      </p:sp>
    </p:spTree>
    <p:extLst>
      <p:ext uri="{BB962C8B-B14F-4D97-AF65-F5344CB8AC3E}">
        <p14:creationId xmlns:p14="http://schemas.microsoft.com/office/powerpoint/2010/main" val="35420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venir Book"/>
                <a:cs typeface="Avenir Book"/>
              </a:rPr>
              <a:t>Stigma</a:t>
            </a:r>
          </a:p>
        </p:txBody>
      </p:sp>
      <p:sp>
        <p:nvSpPr>
          <p:cNvPr id="3" name="Content Placeholder 2"/>
          <p:cNvSpPr>
            <a:spLocks noGrp="1"/>
          </p:cNvSpPr>
          <p:nvPr>
            <p:ph idx="1"/>
          </p:nvPr>
        </p:nvSpPr>
        <p:spPr>
          <a:xfrm>
            <a:off x="2049464" y="1532922"/>
            <a:ext cx="8123237" cy="4385278"/>
          </a:xfrm>
        </p:spPr>
        <p:txBody>
          <a:bodyPr/>
          <a:lstStyle/>
          <a:p>
            <a:pPr>
              <a:spcBef>
                <a:spcPts val="0"/>
              </a:spcBef>
              <a:spcAft>
                <a:spcPts val="2400"/>
              </a:spcAft>
            </a:pPr>
            <a:r>
              <a:rPr lang="en-US" dirty="0">
                <a:latin typeface="Avenir Book"/>
                <a:cs typeface="Avenir Book"/>
              </a:rPr>
              <a:t>A mark or disgrace associated with a particular circumstance, quality or person</a:t>
            </a:r>
          </a:p>
          <a:p>
            <a:pPr>
              <a:spcBef>
                <a:spcPts val="0"/>
              </a:spcBef>
              <a:spcAft>
                <a:spcPts val="2400"/>
              </a:spcAft>
            </a:pPr>
            <a:r>
              <a:rPr lang="en-US" dirty="0">
                <a:latin typeface="Avenir Book"/>
                <a:cs typeface="Avenir Book"/>
              </a:rPr>
              <a:t>An attribute that is deeply discrediting and that reduces the bearer from a whole and usual person to a tainted, discounted one</a:t>
            </a:r>
          </a:p>
          <a:p>
            <a:pPr>
              <a:spcBef>
                <a:spcPts val="0"/>
              </a:spcBef>
              <a:spcAft>
                <a:spcPts val="2400"/>
              </a:spcAft>
            </a:pPr>
            <a:endParaRPr lang="en-US" dirty="0">
              <a:latin typeface="Avenir Book"/>
              <a:cs typeface="Avenir Book"/>
            </a:endParaRPr>
          </a:p>
          <a:p>
            <a:pPr>
              <a:spcBef>
                <a:spcPts val="0"/>
              </a:spcBef>
              <a:spcAft>
                <a:spcPts val="2400"/>
              </a:spcAft>
            </a:pPr>
            <a:endParaRPr lang="en-US" sz="2400" dirty="0">
              <a:latin typeface="Avenir Book"/>
              <a:cs typeface="Avenir Book"/>
            </a:endParaRPr>
          </a:p>
        </p:txBody>
      </p:sp>
      <p:sp>
        <p:nvSpPr>
          <p:cNvPr id="4" name="Rectangle 3">
            <a:extLst>
              <a:ext uri="{FF2B5EF4-FFF2-40B4-BE49-F238E27FC236}">
                <a16:creationId xmlns:a16="http://schemas.microsoft.com/office/drawing/2014/main" id="{85535C85-E86E-467C-B156-66EBD08A231D}"/>
              </a:ext>
            </a:extLst>
          </p:cNvPr>
          <p:cNvSpPr/>
          <p:nvPr/>
        </p:nvSpPr>
        <p:spPr>
          <a:xfrm>
            <a:off x="6019800" y="6248401"/>
            <a:ext cx="4572000" cy="246221"/>
          </a:xfrm>
          <a:prstGeom prst="rect">
            <a:avLst/>
          </a:prstGeom>
        </p:spPr>
        <p:txBody>
          <a:bodyPr>
            <a:spAutoFit/>
          </a:bodyPr>
          <a:lstStyle/>
          <a:p>
            <a:r>
              <a:rPr lang="en-US" altLang="en-US" sz="1000" dirty="0">
                <a:solidFill>
                  <a:schemeClr val="bg1">
                    <a:lumMod val="50000"/>
                  </a:schemeClr>
                </a:solidFill>
              </a:rPr>
              <a:t>Erving Goffman. </a:t>
            </a:r>
            <a:r>
              <a:rPr lang="en-US" altLang="en-US" sz="1000" i="1" dirty="0">
                <a:solidFill>
                  <a:schemeClr val="bg1">
                    <a:lumMod val="50000"/>
                  </a:schemeClr>
                </a:solidFill>
              </a:rPr>
              <a:t>Stigma: Notes on the Management of Spoiled Identity</a:t>
            </a:r>
            <a:r>
              <a:rPr lang="en-US" altLang="en-US" sz="1000" dirty="0">
                <a:solidFill>
                  <a:schemeClr val="bg1">
                    <a:lumMod val="50000"/>
                  </a:schemeClr>
                </a:solidFill>
              </a:rPr>
              <a:t>, 1963</a:t>
            </a:r>
            <a:r>
              <a:rPr lang="en-US" altLang="en-US" sz="1000" i="1" dirty="0">
                <a:solidFill>
                  <a:schemeClr val="bg1">
                    <a:lumMod val="50000"/>
                  </a:schemeClr>
                </a:solidFill>
              </a:rPr>
              <a:t> </a:t>
            </a:r>
            <a:endParaRPr lang="en-US" altLang="en-US" sz="100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F7B08253-A91D-5948-BDD4-FCE93E92356F}" type="slidenum">
              <a:rPr lang="en-US" smtClean="0"/>
              <a:t>12</a:t>
            </a:fld>
            <a:endParaRPr lang="en-US"/>
          </a:p>
        </p:txBody>
      </p:sp>
    </p:spTree>
    <p:extLst>
      <p:ext uri="{BB962C8B-B14F-4D97-AF65-F5344CB8AC3E}">
        <p14:creationId xmlns:p14="http://schemas.microsoft.com/office/powerpoint/2010/main" val="235105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F894-FA88-4F90-BE40-3DBE0B637867}"/>
              </a:ext>
            </a:extLst>
          </p:cNvPr>
          <p:cNvSpPr>
            <a:spLocks noGrp="1"/>
          </p:cNvSpPr>
          <p:nvPr>
            <p:ph type="title"/>
          </p:nvPr>
        </p:nvSpPr>
        <p:spPr>
          <a:xfrm>
            <a:off x="838200" y="254955"/>
            <a:ext cx="10515600" cy="1325563"/>
          </a:xfrm>
        </p:spPr>
        <p:txBody>
          <a:bodyPr>
            <a:normAutofit/>
          </a:bodyPr>
          <a:lstStyle/>
          <a:p>
            <a:pPr algn="ctr"/>
            <a:r>
              <a:rPr lang="en-US" sz="4000" dirty="0">
                <a:latin typeface="Avenir Book"/>
                <a:cs typeface="Avenir Book"/>
              </a:rPr>
              <a:t>Process of Producing Stigma</a:t>
            </a:r>
          </a:p>
        </p:txBody>
      </p:sp>
      <p:sp>
        <p:nvSpPr>
          <p:cNvPr id="5" name="TextBox 4">
            <a:extLst>
              <a:ext uri="{FF2B5EF4-FFF2-40B4-BE49-F238E27FC236}">
                <a16:creationId xmlns:a16="http://schemas.microsoft.com/office/drawing/2014/main" id="{957DFD89-BD66-4CD4-AD71-6E41488F9ED7}"/>
              </a:ext>
            </a:extLst>
          </p:cNvPr>
          <p:cNvSpPr txBox="1"/>
          <p:nvPr/>
        </p:nvSpPr>
        <p:spPr>
          <a:xfrm>
            <a:off x="9226579" y="6243480"/>
            <a:ext cx="1269899" cy="246221"/>
          </a:xfrm>
          <a:prstGeom prst="rect">
            <a:avLst/>
          </a:prstGeom>
          <a:noFill/>
        </p:spPr>
        <p:txBody>
          <a:bodyPr wrap="none" rtlCol="0">
            <a:spAutoFit/>
          </a:bodyPr>
          <a:lstStyle/>
          <a:p>
            <a:r>
              <a:rPr lang="en-US" sz="1000" dirty="0">
                <a:solidFill>
                  <a:schemeClr val="bg1">
                    <a:lumMod val="50000"/>
                  </a:schemeClr>
                </a:solidFill>
              </a:rPr>
              <a:t>Link, BG Lancet 2006</a:t>
            </a:r>
          </a:p>
        </p:txBody>
      </p:sp>
      <p:graphicFrame>
        <p:nvGraphicFramePr>
          <p:cNvPr id="6" name="Diagram 5">
            <a:extLst>
              <a:ext uri="{FF2B5EF4-FFF2-40B4-BE49-F238E27FC236}">
                <a16:creationId xmlns:a16="http://schemas.microsoft.com/office/drawing/2014/main" id="{8725E1E4-7EAE-40DC-924C-833C9F8AE0BD}"/>
              </a:ext>
            </a:extLst>
          </p:cNvPr>
          <p:cNvGraphicFramePr/>
          <p:nvPr>
            <p:extLst>
              <p:ext uri="{D42A27DB-BD31-4B8C-83A1-F6EECF244321}">
                <p14:modId xmlns:p14="http://schemas.microsoft.com/office/powerpoint/2010/main" val="2560975297"/>
              </p:ext>
            </p:extLst>
          </p:nvPr>
        </p:nvGraphicFramePr>
        <p:xfrm>
          <a:off x="1818724" y="1490171"/>
          <a:ext cx="85979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F7B08253-A91D-5948-BDD4-FCE93E92356F}" type="slidenum">
              <a:rPr lang="en-US" smtClean="0"/>
              <a:t>13</a:t>
            </a:fld>
            <a:endParaRPr lang="en-US"/>
          </a:p>
        </p:txBody>
      </p:sp>
    </p:spTree>
    <p:extLst>
      <p:ext uri="{BB962C8B-B14F-4D97-AF65-F5344CB8AC3E}">
        <p14:creationId xmlns:p14="http://schemas.microsoft.com/office/powerpoint/2010/main" val="259662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a:defRPr/>
            </a:pPr>
            <a:r>
              <a:rPr lang="en-US" sz="3600" dirty="0">
                <a:latin typeface="Avenir Book"/>
                <a:cs typeface="Avenir Book"/>
              </a:rPr>
              <a:t>The Importance of Language</a:t>
            </a:r>
          </a:p>
        </p:txBody>
      </p:sp>
      <p:sp>
        <p:nvSpPr>
          <p:cNvPr id="60419" name="Rectangle 3"/>
          <p:cNvSpPr>
            <a:spLocks noGrp="1" noChangeArrowheads="1"/>
          </p:cNvSpPr>
          <p:nvPr>
            <p:ph idx="1"/>
          </p:nvPr>
        </p:nvSpPr>
        <p:spPr/>
        <p:txBody>
          <a:bodyPr/>
          <a:lstStyle/>
          <a:p>
            <a:pPr>
              <a:spcBef>
                <a:spcPts val="0"/>
              </a:spcBef>
              <a:spcAft>
                <a:spcPts val="2400"/>
              </a:spcAft>
              <a:defRPr/>
            </a:pPr>
            <a:r>
              <a:rPr lang="en-US" sz="2600" dirty="0">
                <a:latin typeface="Avenir Book"/>
                <a:cs typeface="Avenir Book"/>
              </a:rPr>
              <a:t>The words we use to describe people with substance use disorder have an impact</a:t>
            </a:r>
            <a:endParaRPr lang="en-US" sz="2400" dirty="0">
              <a:latin typeface="Avenir Book"/>
              <a:cs typeface="Avenir Book"/>
            </a:endParaRPr>
          </a:p>
          <a:p>
            <a:pPr lvl="1">
              <a:spcBef>
                <a:spcPts val="0"/>
              </a:spcBef>
              <a:spcAft>
                <a:spcPts val="2400"/>
              </a:spcAft>
              <a:defRPr/>
            </a:pPr>
            <a:r>
              <a:rPr lang="en-US" dirty="0">
                <a:latin typeface="Avenir Book"/>
                <a:cs typeface="Avenir Book"/>
              </a:rPr>
              <a:t>Contribute to stigma</a:t>
            </a:r>
          </a:p>
          <a:p>
            <a:pPr lvl="1">
              <a:spcBef>
                <a:spcPts val="0"/>
              </a:spcBef>
              <a:spcAft>
                <a:spcPts val="2400"/>
              </a:spcAft>
              <a:defRPr/>
            </a:pPr>
            <a:r>
              <a:rPr lang="en-US" dirty="0">
                <a:latin typeface="Avenir Book"/>
                <a:cs typeface="Avenir Book"/>
              </a:rPr>
              <a:t>Create barriers to accessing effective treatment</a:t>
            </a:r>
          </a:p>
          <a:p>
            <a:pPr lvl="1">
              <a:spcBef>
                <a:spcPts val="0"/>
              </a:spcBef>
              <a:spcAft>
                <a:spcPts val="2400"/>
              </a:spcAft>
              <a:defRPr/>
            </a:pPr>
            <a:r>
              <a:rPr lang="en-US" dirty="0">
                <a:latin typeface="Avenir Book"/>
                <a:cs typeface="Avenir Book"/>
              </a:rPr>
              <a:t>Influence outcomes, including overdose</a:t>
            </a:r>
          </a:p>
        </p:txBody>
      </p:sp>
      <p:sp>
        <p:nvSpPr>
          <p:cNvPr id="6" name="TextBox 5"/>
          <p:cNvSpPr txBox="1"/>
          <p:nvPr/>
        </p:nvSpPr>
        <p:spPr>
          <a:xfrm>
            <a:off x="9516534" y="6024565"/>
            <a:ext cx="863600" cy="369332"/>
          </a:xfrm>
          <a:prstGeom prst="rect">
            <a:avLst/>
          </a:prstGeom>
          <a:noFill/>
        </p:spPr>
        <p:txBody>
          <a:bodyPr wrap="square" rtlCol="0">
            <a:spAutoFit/>
          </a:bodyPr>
          <a:lstStyle/>
          <a:p>
            <a:r>
              <a:rPr lang="en-US" b="1" i="1" dirty="0">
                <a:solidFill>
                  <a:schemeClr val="bg1"/>
                </a:solidFill>
                <a:latin typeface="Arial"/>
                <a:cs typeface="Arial"/>
              </a:rPr>
              <a:t>CORE</a:t>
            </a:r>
          </a:p>
        </p:txBody>
      </p:sp>
      <p:sp>
        <p:nvSpPr>
          <p:cNvPr id="2" name="Slide Number Placeholder 1"/>
          <p:cNvSpPr>
            <a:spLocks noGrp="1"/>
          </p:cNvSpPr>
          <p:nvPr>
            <p:ph type="sldNum" sz="quarter" idx="12"/>
          </p:nvPr>
        </p:nvSpPr>
        <p:spPr/>
        <p:txBody>
          <a:bodyPr/>
          <a:lstStyle/>
          <a:p>
            <a:fld id="{F7B08253-A91D-5948-BDD4-FCE93E92356F}" type="slidenum">
              <a:rPr lang="en-US" smtClean="0"/>
              <a:t>14</a:t>
            </a:fld>
            <a:endParaRPr lang="en-US"/>
          </a:p>
        </p:txBody>
      </p:sp>
    </p:spTree>
    <p:extLst>
      <p:ext uri="{BB962C8B-B14F-4D97-AF65-F5344CB8AC3E}">
        <p14:creationId xmlns:p14="http://schemas.microsoft.com/office/powerpoint/2010/main" val="175910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venir Book"/>
                <a:cs typeface="Avenir Book"/>
              </a:rPr>
              <a:t>Not hard to find media sources with stigmatizing language</a:t>
            </a:r>
          </a:p>
        </p:txBody>
      </p:sp>
      <p:sp>
        <p:nvSpPr>
          <p:cNvPr id="3" name="Content Placeholder 2"/>
          <p:cNvSpPr>
            <a:spLocks noGrp="1"/>
          </p:cNvSpPr>
          <p:nvPr>
            <p:ph idx="1"/>
          </p:nvPr>
        </p:nvSpPr>
        <p:spPr>
          <a:xfrm>
            <a:off x="2049464" y="1708113"/>
            <a:ext cx="8123237" cy="4502067"/>
          </a:xfrm>
        </p:spPr>
        <p:txBody>
          <a:bodyPr>
            <a:normAutofit/>
          </a:bodyPr>
          <a:lstStyle/>
          <a:p>
            <a:pPr>
              <a:spcBef>
                <a:spcPts val="0"/>
              </a:spcBef>
              <a:spcAft>
                <a:spcPts val="1200"/>
              </a:spcAft>
            </a:pPr>
            <a:r>
              <a:rPr lang="en-US" dirty="0">
                <a:latin typeface="Avenir Book"/>
                <a:cs typeface="Avenir Book"/>
              </a:rPr>
              <a:t>“Addict”</a:t>
            </a:r>
          </a:p>
          <a:p>
            <a:pPr>
              <a:spcBef>
                <a:spcPts val="0"/>
              </a:spcBef>
              <a:spcAft>
                <a:spcPts val="1200"/>
              </a:spcAft>
            </a:pPr>
            <a:r>
              <a:rPr lang="en-US" dirty="0">
                <a:latin typeface="Avenir Book"/>
                <a:cs typeface="Avenir Book"/>
              </a:rPr>
              <a:t>“Abuser”</a:t>
            </a:r>
          </a:p>
          <a:p>
            <a:pPr>
              <a:spcBef>
                <a:spcPts val="0"/>
              </a:spcBef>
              <a:spcAft>
                <a:spcPts val="1200"/>
              </a:spcAft>
            </a:pPr>
            <a:r>
              <a:rPr lang="en-US" dirty="0">
                <a:latin typeface="Avenir Book"/>
                <a:cs typeface="Avenir Book"/>
              </a:rPr>
              <a:t>“Junkie”</a:t>
            </a:r>
          </a:p>
          <a:p>
            <a:pPr>
              <a:spcBef>
                <a:spcPts val="0"/>
              </a:spcBef>
              <a:spcAft>
                <a:spcPts val="1200"/>
              </a:spcAft>
            </a:pPr>
            <a:r>
              <a:rPr lang="en-US" dirty="0">
                <a:latin typeface="Avenir Book"/>
                <a:cs typeface="Avenir Book"/>
              </a:rPr>
              <a:t>“Needs to get clean”</a:t>
            </a:r>
          </a:p>
          <a:p>
            <a:pPr>
              <a:spcBef>
                <a:spcPts val="0"/>
              </a:spcBef>
              <a:spcAft>
                <a:spcPts val="1200"/>
              </a:spcAft>
            </a:pPr>
            <a:r>
              <a:rPr lang="en-US" dirty="0">
                <a:latin typeface="Avenir Book"/>
                <a:cs typeface="Avenir Book"/>
              </a:rPr>
              <a:t>“Still using methadone”</a:t>
            </a:r>
          </a:p>
          <a:p>
            <a:pPr>
              <a:spcBef>
                <a:spcPts val="0"/>
              </a:spcBef>
              <a:spcAft>
                <a:spcPts val="1200"/>
              </a:spcAft>
            </a:pPr>
            <a:r>
              <a:rPr lang="en-US" dirty="0">
                <a:latin typeface="Avenir Book"/>
                <a:cs typeface="Avenir Book"/>
              </a:rPr>
              <a:t>“Addicted babies”</a:t>
            </a:r>
          </a:p>
          <a:p>
            <a:pPr>
              <a:spcBef>
                <a:spcPts val="0"/>
              </a:spcBef>
              <a:spcAft>
                <a:spcPts val="1200"/>
              </a:spcAft>
            </a:pPr>
            <a:r>
              <a:rPr lang="en-US" dirty="0">
                <a:latin typeface="Avenir Book"/>
                <a:cs typeface="Avenir Book"/>
              </a:rPr>
              <a:t>“He was kicked out for a dirty urine”</a:t>
            </a:r>
          </a:p>
          <a:p>
            <a:pPr>
              <a:spcBef>
                <a:spcPts val="0"/>
              </a:spcBef>
              <a:spcAft>
                <a:spcPts val="1200"/>
              </a:spcAft>
            </a:pPr>
            <a:endParaRPr lang="en-US" dirty="0">
              <a:latin typeface="Avenir Book"/>
              <a:cs typeface="Avenir Book"/>
            </a:endParaRPr>
          </a:p>
          <a:p>
            <a:pPr>
              <a:spcBef>
                <a:spcPts val="0"/>
              </a:spcBef>
              <a:spcAft>
                <a:spcPts val="1200"/>
              </a:spcAft>
            </a:pPr>
            <a:endParaRPr lang="en-US" sz="2400" dirty="0">
              <a:latin typeface="Avenir Book"/>
              <a:cs typeface="Avenir Book"/>
            </a:endParaRPr>
          </a:p>
        </p:txBody>
      </p:sp>
      <p:sp>
        <p:nvSpPr>
          <p:cNvPr id="4" name="Slide Number Placeholder 3"/>
          <p:cNvSpPr>
            <a:spLocks noGrp="1"/>
          </p:cNvSpPr>
          <p:nvPr>
            <p:ph type="sldNum" sz="quarter" idx="12"/>
          </p:nvPr>
        </p:nvSpPr>
        <p:spPr/>
        <p:txBody>
          <a:bodyPr/>
          <a:lstStyle/>
          <a:p>
            <a:fld id="{F7B08253-A91D-5948-BDD4-FCE93E92356F}" type="slidenum">
              <a:rPr lang="en-US" smtClean="0"/>
              <a:t>15</a:t>
            </a:fld>
            <a:endParaRPr lang="en-US"/>
          </a:p>
        </p:txBody>
      </p:sp>
    </p:spTree>
    <p:extLst>
      <p:ext uri="{BB962C8B-B14F-4D97-AF65-F5344CB8AC3E}">
        <p14:creationId xmlns:p14="http://schemas.microsoft.com/office/powerpoint/2010/main" val="287901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2005 -0.00695 L 0.28307 -0.00903 " pathEditMode="relative" rAng="0" ptsTypes="AA">
                                      <p:cBhvr>
                                        <p:cTn id="34" dur="2000" fill="hold"/>
                                        <p:tgtEl>
                                          <p:spTgt spid="3">
                                            <p:txEl>
                                              <p:pRg st="1" end="1"/>
                                            </p:txEl>
                                          </p:spTgt>
                                        </p:tgtEl>
                                        <p:attrNameLst>
                                          <p:attrName>ppt_x</p:attrName>
                                          <p:attrName>ppt_y</p:attrName>
                                        </p:attrNameLst>
                                      </p:cBhvr>
                                      <p:rCtr x="1315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0415-4A0E-46BD-8392-E0638EA2C2BD}"/>
              </a:ext>
            </a:extLst>
          </p:cNvPr>
          <p:cNvSpPr>
            <a:spLocks noGrp="1"/>
          </p:cNvSpPr>
          <p:nvPr>
            <p:ph type="title"/>
          </p:nvPr>
        </p:nvSpPr>
        <p:spPr>
          <a:xfrm>
            <a:off x="1167788" y="216242"/>
            <a:ext cx="9043012" cy="1143000"/>
          </a:xfrm>
        </p:spPr>
        <p:txBody>
          <a:bodyPr>
            <a:normAutofit/>
          </a:bodyPr>
          <a:lstStyle/>
          <a:p>
            <a:r>
              <a:rPr lang="en-US" sz="3600" dirty="0">
                <a:latin typeface="Avenir Book"/>
                <a:cs typeface="Avenir Book"/>
              </a:rPr>
              <a:t>Is diabetes sugar abuse?</a:t>
            </a:r>
          </a:p>
        </p:txBody>
      </p:sp>
      <p:pic>
        <p:nvPicPr>
          <p:cNvPr id="4" name="Picture 2">
            <a:extLst>
              <a:ext uri="{FF2B5EF4-FFF2-40B4-BE49-F238E27FC236}">
                <a16:creationId xmlns:a16="http://schemas.microsoft.com/office/drawing/2014/main" id="{998A60E1-03F6-442C-AF83-8245FAD3EFC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86425" y="1335993"/>
            <a:ext cx="7448119" cy="4952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7B08253-A91D-5948-BDD4-FCE93E92356F}" type="slidenum">
              <a:rPr lang="en-US" smtClean="0"/>
              <a:t>16</a:t>
            </a:fld>
            <a:endParaRPr lang="en-US"/>
          </a:p>
        </p:txBody>
      </p:sp>
    </p:spTree>
    <p:extLst>
      <p:ext uri="{BB962C8B-B14F-4D97-AF65-F5344CB8AC3E}">
        <p14:creationId xmlns:p14="http://schemas.microsoft.com/office/powerpoint/2010/main" val="2702802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464" y="2634275"/>
            <a:ext cx="8135937" cy="914400"/>
          </a:xfrm>
        </p:spPr>
        <p:txBody>
          <a:bodyPr>
            <a:noAutofit/>
          </a:bodyPr>
          <a:lstStyle/>
          <a:p>
            <a:pPr>
              <a:spcAft>
                <a:spcPts val="600"/>
              </a:spcAft>
            </a:pPr>
            <a:r>
              <a:rPr lang="en-US" sz="3600" dirty="0">
                <a:latin typeface="Avenir Book"/>
                <a:cs typeface="Avenir Book"/>
              </a:rPr>
              <a:t>Does it really matter? </a:t>
            </a:r>
            <a:br>
              <a:rPr lang="en-US" sz="3600" dirty="0">
                <a:latin typeface="Avenir Book"/>
                <a:cs typeface="Avenir Book"/>
              </a:rPr>
            </a:br>
            <a:br>
              <a:rPr lang="en-US" sz="3600" dirty="0">
                <a:latin typeface="Avenir Book"/>
                <a:cs typeface="Avenir Book"/>
              </a:rPr>
            </a:br>
            <a:r>
              <a:rPr lang="en-US" sz="3600" dirty="0">
                <a:latin typeface="Avenir Book"/>
                <a:cs typeface="Avenir Book"/>
              </a:rPr>
              <a:t>Are we just being politically correct?</a:t>
            </a:r>
          </a:p>
        </p:txBody>
      </p:sp>
      <p:sp>
        <p:nvSpPr>
          <p:cNvPr id="3" name="Slide Number Placeholder 2"/>
          <p:cNvSpPr>
            <a:spLocks noGrp="1"/>
          </p:cNvSpPr>
          <p:nvPr>
            <p:ph type="sldNum" sz="quarter" idx="12"/>
          </p:nvPr>
        </p:nvSpPr>
        <p:spPr/>
        <p:txBody>
          <a:bodyPr/>
          <a:lstStyle/>
          <a:p>
            <a:fld id="{F7B08253-A91D-5948-BDD4-FCE93E92356F}" type="slidenum">
              <a:rPr lang="en-US" smtClean="0"/>
              <a:t>17</a:t>
            </a:fld>
            <a:endParaRPr lang="en-US"/>
          </a:p>
        </p:txBody>
      </p:sp>
    </p:spTree>
    <p:extLst>
      <p:ext uri="{BB962C8B-B14F-4D97-AF65-F5344CB8AC3E}">
        <p14:creationId xmlns:p14="http://schemas.microsoft.com/office/powerpoint/2010/main" val="1837282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venir Book"/>
                <a:cs typeface="Avenir Book"/>
              </a:rPr>
              <a:t>Do words matter to professionals?</a:t>
            </a:r>
          </a:p>
        </p:txBody>
      </p:sp>
      <p:sp>
        <p:nvSpPr>
          <p:cNvPr id="3" name="Content Placeholder 2"/>
          <p:cNvSpPr>
            <a:spLocks noGrp="1"/>
          </p:cNvSpPr>
          <p:nvPr>
            <p:ph idx="1"/>
          </p:nvPr>
        </p:nvSpPr>
        <p:spPr>
          <a:xfrm>
            <a:off x="2049464" y="1576720"/>
            <a:ext cx="8123237" cy="4341480"/>
          </a:xfrm>
        </p:spPr>
        <p:txBody>
          <a:bodyPr/>
          <a:lstStyle/>
          <a:p>
            <a:pPr>
              <a:lnSpc>
                <a:spcPct val="100000"/>
              </a:lnSpc>
              <a:spcBef>
                <a:spcPts val="0"/>
              </a:spcBef>
              <a:spcAft>
                <a:spcPts val="1800"/>
              </a:spcAft>
            </a:pPr>
            <a:r>
              <a:rPr lang="en-US" dirty="0">
                <a:latin typeface="Avenir Book"/>
                <a:cs typeface="Avenir Book"/>
              </a:rPr>
              <a:t>516 mental health professionals read one of two vignettes and were asked to complete a questionnaire. </a:t>
            </a:r>
          </a:p>
          <a:p>
            <a:pPr>
              <a:lnSpc>
                <a:spcPct val="100000"/>
              </a:lnSpc>
              <a:spcBef>
                <a:spcPts val="0"/>
              </a:spcBef>
              <a:spcAft>
                <a:spcPts val="1800"/>
              </a:spcAft>
            </a:pPr>
            <a:r>
              <a:rPr lang="en-US" dirty="0">
                <a:latin typeface="Avenir Book"/>
                <a:cs typeface="Avenir Book"/>
              </a:rPr>
              <a:t>The vignettes were identical except in one vignette the individual is referred to as a </a:t>
            </a:r>
            <a:r>
              <a:rPr lang="en-US" dirty="0">
                <a:latin typeface="Avenir Black"/>
                <a:cs typeface="Avenir Black"/>
              </a:rPr>
              <a:t>“</a:t>
            </a:r>
            <a:r>
              <a:rPr lang="en-US" b="1" dirty="0">
                <a:latin typeface="Avenir Black"/>
                <a:cs typeface="Avenir Black"/>
              </a:rPr>
              <a:t>substance abuser” </a:t>
            </a:r>
            <a:r>
              <a:rPr lang="en-US" dirty="0">
                <a:latin typeface="Avenir Book"/>
                <a:cs typeface="Avenir Book"/>
              </a:rPr>
              <a:t>and in the other they are referred to as an </a:t>
            </a:r>
            <a:r>
              <a:rPr lang="en-US" dirty="0">
                <a:latin typeface="Avenir Black"/>
                <a:cs typeface="Avenir Black"/>
              </a:rPr>
              <a:t>“</a:t>
            </a:r>
            <a:r>
              <a:rPr lang="en-US" b="1" dirty="0">
                <a:latin typeface="Avenir Black"/>
                <a:cs typeface="Avenir Black"/>
              </a:rPr>
              <a:t>individual with a substance use disorder”</a:t>
            </a:r>
          </a:p>
          <a:p>
            <a:pPr>
              <a:lnSpc>
                <a:spcPct val="100000"/>
              </a:lnSpc>
              <a:spcBef>
                <a:spcPts val="0"/>
              </a:spcBef>
              <a:spcAft>
                <a:spcPts val="1800"/>
              </a:spcAft>
            </a:pPr>
            <a:endParaRPr lang="en-US" dirty="0">
              <a:latin typeface="Avenir Book"/>
              <a:cs typeface="Avenir Book"/>
            </a:endParaRPr>
          </a:p>
        </p:txBody>
      </p:sp>
      <p:sp>
        <p:nvSpPr>
          <p:cNvPr id="6" name="Rectangle 5">
            <a:extLst>
              <a:ext uri="{FF2B5EF4-FFF2-40B4-BE49-F238E27FC236}">
                <a16:creationId xmlns:a16="http://schemas.microsoft.com/office/drawing/2014/main" id="{74425A5B-E579-4F56-82F4-2A6AB15BD036}"/>
              </a:ext>
            </a:extLst>
          </p:cNvPr>
          <p:cNvSpPr/>
          <p:nvPr/>
        </p:nvSpPr>
        <p:spPr>
          <a:xfrm>
            <a:off x="8081727" y="6128317"/>
            <a:ext cx="2590800" cy="246221"/>
          </a:xfrm>
          <a:prstGeom prst="rect">
            <a:avLst/>
          </a:prstGeom>
        </p:spPr>
        <p:txBody>
          <a:bodyPr wrap="square">
            <a:spAutoFit/>
          </a:bodyPr>
          <a:lstStyle/>
          <a:p>
            <a:pPr>
              <a:spcBef>
                <a:spcPct val="0"/>
              </a:spcBef>
              <a:defRPr/>
            </a:pPr>
            <a:r>
              <a:rPr lang="en-US" altLang="en-US" sz="1000" dirty="0">
                <a:solidFill>
                  <a:schemeClr val="bg1">
                    <a:lumMod val="50000"/>
                  </a:schemeClr>
                </a:solidFill>
                <a:cs typeface="Arial" charset="0"/>
              </a:rPr>
              <a:t>Kelly, JF,. 2010 </a:t>
            </a:r>
            <a:r>
              <a:rPr lang="en-US" altLang="en-US" sz="1000" i="1" dirty="0" err="1">
                <a:solidFill>
                  <a:schemeClr val="bg1">
                    <a:lumMod val="50000"/>
                  </a:schemeClr>
                </a:solidFill>
                <a:cs typeface="Arial" charset="0"/>
              </a:rPr>
              <a:t>Int</a:t>
            </a:r>
            <a:r>
              <a:rPr lang="en-US" altLang="en-US" sz="1000" dirty="0">
                <a:solidFill>
                  <a:schemeClr val="bg1">
                    <a:lumMod val="50000"/>
                  </a:schemeClr>
                </a:solidFill>
                <a:cs typeface="Arial" charset="0"/>
              </a:rPr>
              <a:t> </a:t>
            </a:r>
            <a:r>
              <a:rPr lang="en-US" altLang="en-US" sz="1000" i="1" dirty="0">
                <a:solidFill>
                  <a:schemeClr val="bg1">
                    <a:lumMod val="50000"/>
                  </a:schemeClr>
                </a:solidFill>
                <a:cs typeface="Arial" charset="0"/>
              </a:rPr>
              <a:t>Journal of Drug Policy</a:t>
            </a:r>
          </a:p>
        </p:txBody>
      </p:sp>
      <p:sp>
        <p:nvSpPr>
          <p:cNvPr id="4" name="Slide Number Placeholder 3"/>
          <p:cNvSpPr>
            <a:spLocks noGrp="1"/>
          </p:cNvSpPr>
          <p:nvPr>
            <p:ph type="sldNum" sz="quarter" idx="12"/>
          </p:nvPr>
        </p:nvSpPr>
        <p:spPr/>
        <p:txBody>
          <a:bodyPr/>
          <a:lstStyle/>
          <a:p>
            <a:fld id="{F7B08253-A91D-5948-BDD4-FCE93E92356F}" type="slidenum">
              <a:rPr lang="en-US" smtClean="0"/>
              <a:t>18</a:t>
            </a:fld>
            <a:endParaRPr lang="en-US"/>
          </a:p>
        </p:txBody>
      </p:sp>
    </p:spTree>
    <p:extLst>
      <p:ext uri="{BB962C8B-B14F-4D97-AF65-F5344CB8AC3E}">
        <p14:creationId xmlns:p14="http://schemas.microsoft.com/office/powerpoint/2010/main" val="2486008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latin typeface="Avenir Book"/>
                <a:cs typeface="Avenir Book"/>
              </a:rPr>
              <a:t>Yes…words matter to professionals</a:t>
            </a:r>
          </a:p>
        </p:txBody>
      </p:sp>
      <p:sp>
        <p:nvSpPr>
          <p:cNvPr id="8" name="Content Placeholder 2"/>
          <p:cNvSpPr>
            <a:spLocks noGrp="1"/>
          </p:cNvSpPr>
          <p:nvPr>
            <p:ph idx="1"/>
          </p:nvPr>
        </p:nvSpPr>
        <p:spPr>
          <a:xfrm>
            <a:off x="2062164" y="1600200"/>
            <a:ext cx="8123237" cy="4114800"/>
          </a:xfrm>
        </p:spPr>
        <p:txBody>
          <a:bodyPr>
            <a:normAutofit/>
          </a:bodyPr>
          <a:lstStyle/>
          <a:p>
            <a:pPr>
              <a:lnSpc>
                <a:spcPct val="100000"/>
              </a:lnSpc>
              <a:spcBef>
                <a:spcPts val="0"/>
              </a:spcBef>
              <a:spcAft>
                <a:spcPts val="2400"/>
              </a:spcAft>
            </a:pPr>
            <a:r>
              <a:rPr lang="en-US" dirty="0">
                <a:latin typeface="Avenir Book"/>
                <a:cs typeface="Avenir Book"/>
              </a:rPr>
              <a:t>Mental health professionals who read the vignette of the patient identified as a </a:t>
            </a:r>
            <a:r>
              <a:rPr lang="en-US" dirty="0">
                <a:latin typeface="Avenir Black"/>
                <a:cs typeface="Avenir Black"/>
              </a:rPr>
              <a:t>“</a:t>
            </a:r>
            <a:r>
              <a:rPr lang="en-US" b="1" dirty="0">
                <a:latin typeface="Avenir Black"/>
                <a:cs typeface="Avenir Black"/>
              </a:rPr>
              <a:t>substance abuser”</a:t>
            </a:r>
            <a:r>
              <a:rPr lang="en-US" dirty="0">
                <a:latin typeface="Avenir Book"/>
                <a:cs typeface="Avenir Book"/>
              </a:rPr>
              <a:t> were more likely to agree that:</a:t>
            </a:r>
          </a:p>
          <a:p>
            <a:pPr lvl="1">
              <a:lnSpc>
                <a:spcPct val="100000"/>
              </a:lnSpc>
              <a:spcBef>
                <a:spcPts val="0"/>
              </a:spcBef>
              <a:spcAft>
                <a:spcPts val="2400"/>
              </a:spcAft>
            </a:pPr>
            <a:r>
              <a:rPr lang="en-US" dirty="0">
                <a:latin typeface="Avenir Book"/>
                <a:cs typeface="Avenir Book"/>
              </a:rPr>
              <a:t>The person was culpable</a:t>
            </a:r>
          </a:p>
          <a:p>
            <a:pPr lvl="1">
              <a:lnSpc>
                <a:spcPct val="100000"/>
              </a:lnSpc>
              <a:spcBef>
                <a:spcPts val="0"/>
              </a:spcBef>
              <a:spcAft>
                <a:spcPts val="2400"/>
              </a:spcAft>
            </a:pPr>
            <a:r>
              <a:rPr lang="en-US" dirty="0">
                <a:latin typeface="Avenir Book"/>
                <a:cs typeface="Avenir Book"/>
              </a:rPr>
              <a:t>Punitive measures should be taken</a:t>
            </a:r>
          </a:p>
        </p:txBody>
      </p:sp>
      <p:sp>
        <p:nvSpPr>
          <p:cNvPr id="4" name="Rectangle 3">
            <a:extLst>
              <a:ext uri="{FF2B5EF4-FFF2-40B4-BE49-F238E27FC236}">
                <a16:creationId xmlns:a16="http://schemas.microsoft.com/office/drawing/2014/main" id="{45F5BD52-6972-44B7-A5BF-0CA2997EBB82}"/>
              </a:ext>
            </a:extLst>
          </p:cNvPr>
          <p:cNvSpPr/>
          <p:nvPr/>
        </p:nvSpPr>
        <p:spPr>
          <a:xfrm>
            <a:off x="8077200" y="6248401"/>
            <a:ext cx="2590800" cy="246221"/>
          </a:xfrm>
          <a:prstGeom prst="rect">
            <a:avLst/>
          </a:prstGeom>
        </p:spPr>
        <p:txBody>
          <a:bodyPr wrap="square">
            <a:spAutoFit/>
          </a:bodyPr>
          <a:lstStyle/>
          <a:p>
            <a:pPr>
              <a:spcBef>
                <a:spcPct val="0"/>
              </a:spcBef>
              <a:defRPr/>
            </a:pPr>
            <a:r>
              <a:rPr lang="en-US" altLang="en-US" sz="1000" dirty="0">
                <a:solidFill>
                  <a:schemeClr val="bg1">
                    <a:lumMod val="50000"/>
                  </a:schemeClr>
                </a:solidFill>
                <a:cs typeface="Arial" charset="0"/>
              </a:rPr>
              <a:t>Kelly, JF,. 2010 </a:t>
            </a:r>
            <a:r>
              <a:rPr lang="en-US" altLang="en-US" sz="1000" i="1" dirty="0" err="1">
                <a:solidFill>
                  <a:schemeClr val="bg1">
                    <a:lumMod val="50000"/>
                  </a:schemeClr>
                </a:solidFill>
                <a:cs typeface="Arial" charset="0"/>
              </a:rPr>
              <a:t>Int</a:t>
            </a:r>
            <a:r>
              <a:rPr lang="en-US" altLang="en-US" sz="1000" dirty="0">
                <a:solidFill>
                  <a:schemeClr val="bg1">
                    <a:lumMod val="50000"/>
                  </a:schemeClr>
                </a:solidFill>
                <a:cs typeface="Arial" charset="0"/>
              </a:rPr>
              <a:t> </a:t>
            </a:r>
            <a:r>
              <a:rPr lang="en-US" altLang="en-US" sz="1000" i="1" dirty="0">
                <a:solidFill>
                  <a:schemeClr val="bg1">
                    <a:lumMod val="50000"/>
                  </a:schemeClr>
                </a:solidFill>
                <a:cs typeface="Arial" charset="0"/>
              </a:rPr>
              <a:t>Journal of Drug Policy</a:t>
            </a:r>
          </a:p>
        </p:txBody>
      </p:sp>
      <p:sp>
        <p:nvSpPr>
          <p:cNvPr id="2" name="Slide Number Placeholder 1"/>
          <p:cNvSpPr>
            <a:spLocks noGrp="1"/>
          </p:cNvSpPr>
          <p:nvPr>
            <p:ph type="sldNum" sz="quarter" idx="12"/>
          </p:nvPr>
        </p:nvSpPr>
        <p:spPr/>
        <p:txBody>
          <a:bodyPr/>
          <a:lstStyle/>
          <a:p>
            <a:fld id="{F7B08253-A91D-5948-BDD4-FCE93E92356F}" type="slidenum">
              <a:rPr lang="en-US" smtClean="0"/>
              <a:t>19</a:t>
            </a:fld>
            <a:endParaRPr lang="en-US"/>
          </a:p>
        </p:txBody>
      </p:sp>
    </p:spTree>
    <p:extLst>
      <p:ext uri="{BB962C8B-B14F-4D97-AF65-F5344CB8AC3E}">
        <p14:creationId xmlns:p14="http://schemas.microsoft.com/office/powerpoint/2010/main" val="287586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98115"/>
            <a:ext cx="8229600" cy="1143000"/>
          </a:xfrm>
        </p:spPr>
        <p:txBody>
          <a:bodyPr>
            <a:noAutofit/>
          </a:bodyPr>
          <a:lstStyle/>
          <a:p>
            <a:pPr algn="ctr"/>
            <a:r>
              <a:rPr lang="en-US" sz="3200" dirty="0">
                <a:latin typeface="Avenir Book"/>
                <a:cs typeface="Avenir Book"/>
              </a:rPr>
              <a:t>No conflicts of interest to disclose.</a:t>
            </a:r>
          </a:p>
        </p:txBody>
      </p:sp>
      <p:sp>
        <p:nvSpPr>
          <p:cNvPr id="4" name="Slide Number Placeholder 3"/>
          <p:cNvSpPr>
            <a:spLocks noGrp="1"/>
          </p:cNvSpPr>
          <p:nvPr>
            <p:ph type="sldNum" sz="quarter" idx="12"/>
          </p:nvPr>
        </p:nvSpPr>
        <p:spPr/>
        <p:txBody>
          <a:bodyPr/>
          <a:lstStyle/>
          <a:p>
            <a:fld id="{F7B08253-A91D-5948-BDD4-FCE93E92356F}" type="slidenum">
              <a:rPr lang="en-US" smtClean="0"/>
              <a:t>2</a:t>
            </a:fld>
            <a:endParaRPr lang="en-US"/>
          </a:p>
        </p:txBody>
      </p:sp>
      <p:sp>
        <p:nvSpPr>
          <p:cNvPr id="5" name="Title 1"/>
          <p:cNvSpPr txBox="1">
            <a:spLocks/>
          </p:cNvSpPr>
          <p:nvPr/>
        </p:nvSpPr>
        <p:spPr>
          <a:xfrm>
            <a:off x="1981200" y="28575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latin typeface="Avenir Book"/>
                <a:cs typeface="Avenir Book"/>
              </a:rPr>
              <a:t>But…I’d like to acknowledge Drs. Jeanette </a:t>
            </a:r>
            <a:r>
              <a:rPr lang="en-US" sz="2800" dirty="0" err="1">
                <a:latin typeface="Avenir Book"/>
                <a:cs typeface="Avenir Book"/>
              </a:rPr>
              <a:t>Tetrault</a:t>
            </a:r>
            <a:r>
              <a:rPr lang="en-US" sz="2800" dirty="0">
                <a:latin typeface="Avenir Book"/>
                <a:cs typeface="Avenir Book"/>
              </a:rPr>
              <a:t> and Stephen Holt for helping develop the content for this talk.</a:t>
            </a:r>
          </a:p>
        </p:txBody>
      </p:sp>
    </p:spTree>
    <p:extLst>
      <p:ext uri="{BB962C8B-B14F-4D97-AF65-F5344CB8AC3E}">
        <p14:creationId xmlns:p14="http://schemas.microsoft.com/office/powerpoint/2010/main" val="376916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500"/>
                                        <p:tgtEl>
                                          <p:spTgt spid="2"/>
                                        </p:tgtEl>
                                      </p:cBhvr>
                                    </p:animEffect>
                                    <p:anim calcmode="lin" valueType="num">
                                      <p:cBhvr>
                                        <p:cTn id="7" dur="500"/>
                                        <p:tgtEl>
                                          <p:spTgt spid="2"/>
                                        </p:tgtEl>
                                        <p:attrNameLst>
                                          <p:attrName>ppt_x</p:attrName>
                                        </p:attrNameLst>
                                      </p:cBhvr>
                                      <p:tavLst>
                                        <p:tav tm="0">
                                          <p:val>
                                            <p:strVal val="ppt_x"/>
                                          </p:val>
                                        </p:tav>
                                        <p:tav tm="100000">
                                          <p:val>
                                            <p:strVal val="ppt_x"/>
                                          </p:val>
                                        </p:tav>
                                      </p:tavLst>
                                    </p:anim>
                                    <p:anim calcmode="lin" valueType="num">
                                      <p:cBhvr>
                                        <p:cTn id="8" dur="500"/>
                                        <p:tgtEl>
                                          <p:spTgt spid="2"/>
                                        </p:tgtEl>
                                        <p:attrNameLst>
                                          <p:attrName>ppt_y</p:attrName>
                                        </p:attrNameLst>
                                      </p:cBhvr>
                                      <p:tavLst>
                                        <p:tav tm="0">
                                          <p:val>
                                            <p:strVal val="ppt_y"/>
                                          </p:val>
                                        </p:tav>
                                        <p:tav tm="100000">
                                          <p:val>
                                            <p:strVal val="ppt_y-.1"/>
                                          </p:val>
                                        </p:tav>
                                      </p:tavLst>
                                    </p:anim>
                                    <p:set>
                                      <p:cBhvr>
                                        <p:cTn id="9" dur="1" fill="hold">
                                          <p:stCondLst>
                                            <p:cond delay="499"/>
                                          </p:stCondLst>
                                        </p:cTn>
                                        <p:tgtEl>
                                          <p:spTgt spid="2"/>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venir Book"/>
                <a:cs typeface="Avenir Book"/>
              </a:rPr>
              <a:t>Do words matter to the public?</a:t>
            </a:r>
          </a:p>
        </p:txBody>
      </p:sp>
      <p:sp>
        <p:nvSpPr>
          <p:cNvPr id="3" name="Content Placeholder 2"/>
          <p:cNvSpPr>
            <a:spLocks noGrp="1"/>
          </p:cNvSpPr>
          <p:nvPr>
            <p:ph idx="1"/>
          </p:nvPr>
        </p:nvSpPr>
        <p:spPr>
          <a:xfrm>
            <a:off x="2049464" y="1751911"/>
            <a:ext cx="8123237" cy="4166289"/>
          </a:xfrm>
        </p:spPr>
        <p:txBody>
          <a:bodyPr/>
          <a:lstStyle/>
          <a:p>
            <a:pPr>
              <a:lnSpc>
                <a:spcPct val="100000"/>
              </a:lnSpc>
              <a:spcBef>
                <a:spcPts val="0"/>
              </a:spcBef>
              <a:spcAft>
                <a:spcPts val="2400"/>
              </a:spcAft>
            </a:pPr>
            <a:r>
              <a:rPr lang="en-US" dirty="0">
                <a:latin typeface="Avenir Book"/>
                <a:cs typeface="Avenir Book"/>
              </a:rPr>
              <a:t>314 lay persons were asked to complete a questionnaire comparing recommendations for two individuals. </a:t>
            </a:r>
          </a:p>
          <a:p>
            <a:pPr>
              <a:lnSpc>
                <a:spcPct val="100000"/>
              </a:lnSpc>
              <a:spcBef>
                <a:spcPts val="0"/>
              </a:spcBef>
              <a:spcAft>
                <a:spcPts val="2400"/>
              </a:spcAft>
            </a:pPr>
            <a:r>
              <a:rPr lang="en-US" dirty="0">
                <a:latin typeface="Avenir Book"/>
                <a:cs typeface="Avenir Book"/>
              </a:rPr>
              <a:t>One person in the narrative is identified as a </a:t>
            </a:r>
            <a:r>
              <a:rPr lang="en-US" dirty="0">
                <a:latin typeface="Avenir Black"/>
                <a:cs typeface="Avenir Black"/>
              </a:rPr>
              <a:t>“</a:t>
            </a:r>
            <a:r>
              <a:rPr lang="en-US" b="1" dirty="0">
                <a:latin typeface="Avenir Black"/>
                <a:cs typeface="Avenir Black"/>
              </a:rPr>
              <a:t>substance abuser”</a:t>
            </a:r>
            <a:r>
              <a:rPr lang="en-US" b="1" dirty="0">
                <a:latin typeface="Avenir Book"/>
                <a:cs typeface="Avenir Book"/>
              </a:rPr>
              <a:t> </a:t>
            </a:r>
            <a:r>
              <a:rPr lang="en-US" dirty="0">
                <a:latin typeface="Avenir Book"/>
                <a:cs typeface="Avenir Book"/>
              </a:rPr>
              <a:t>and the other is identified as having a </a:t>
            </a:r>
            <a:r>
              <a:rPr lang="en-US" dirty="0">
                <a:latin typeface="Avenir Black"/>
                <a:cs typeface="Avenir Black"/>
              </a:rPr>
              <a:t>“substance use disorder”</a:t>
            </a:r>
            <a:r>
              <a:rPr lang="en-US" dirty="0">
                <a:latin typeface="Avenir Book"/>
                <a:cs typeface="Avenir Book"/>
              </a:rPr>
              <a:t>.</a:t>
            </a:r>
          </a:p>
          <a:p>
            <a:pPr>
              <a:lnSpc>
                <a:spcPct val="100000"/>
              </a:lnSpc>
              <a:spcBef>
                <a:spcPts val="0"/>
              </a:spcBef>
              <a:spcAft>
                <a:spcPts val="2400"/>
              </a:spcAft>
            </a:pPr>
            <a:endParaRPr lang="en-US" dirty="0">
              <a:latin typeface="Avenir Book"/>
              <a:cs typeface="Avenir Book"/>
            </a:endParaRPr>
          </a:p>
        </p:txBody>
      </p:sp>
      <p:sp>
        <p:nvSpPr>
          <p:cNvPr id="4" name="TextBox 3">
            <a:extLst>
              <a:ext uri="{FF2B5EF4-FFF2-40B4-BE49-F238E27FC236}">
                <a16:creationId xmlns:a16="http://schemas.microsoft.com/office/drawing/2014/main" id="{C4D30DE2-2E33-4BC4-A5C9-FA0C65A727B9}"/>
              </a:ext>
            </a:extLst>
          </p:cNvPr>
          <p:cNvSpPr txBox="1"/>
          <p:nvPr/>
        </p:nvSpPr>
        <p:spPr>
          <a:xfrm>
            <a:off x="8594998" y="6172201"/>
            <a:ext cx="1829347" cy="246221"/>
          </a:xfrm>
          <a:prstGeom prst="rect">
            <a:avLst/>
          </a:prstGeom>
          <a:noFill/>
        </p:spPr>
        <p:txBody>
          <a:bodyPr wrap="none" rtlCol="0">
            <a:spAutoFit/>
          </a:bodyPr>
          <a:lstStyle/>
          <a:p>
            <a:r>
              <a:rPr lang="en-US" altLang="en-US" sz="1000" dirty="0">
                <a:solidFill>
                  <a:schemeClr val="bg1">
                    <a:lumMod val="50000"/>
                  </a:schemeClr>
                </a:solidFill>
              </a:rPr>
              <a:t>Kelly JF et al, </a:t>
            </a:r>
            <a:r>
              <a:rPr lang="en-US" altLang="en-US" sz="1000" i="1" dirty="0">
                <a:solidFill>
                  <a:schemeClr val="bg1">
                    <a:lumMod val="50000"/>
                  </a:schemeClr>
                </a:solidFill>
              </a:rPr>
              <a:t>J Drug Issues</a:t>
            </a:r>
            <a:r>
              <a:rPr lang="en-US" altLang="en-US" sz="1000" dirty="0">
                <a:solidFill>
                  <a:schemeClr val="bg1">
                    <a:lumMod val="50000"/>
                  </a:schemeClr>
                </a:solidFill>
              </a:rPr>
              <a:t> 2010</a:t>
            </a:r>
          </a:p>
        </p:txBody>
      </p:sp>
      <p:sp>
        <p:nvSpPr>
          <p:cNvPr id="5" name="Slide Number Placeholder 4"/>
          <p:cNvSpPr>
            <a:spLocks noGrp="1"/>
          </p:cNvSpPr>
          <p:nvPr>
            <p:ph type="sldNum" sz="quarter" idx="12"/>
          </p:nvPr>
        </p:nvSpPr>
        <p:spPr/>
        <p:txBody>
          <a:bodyPr/>
          <a:lstStyle/>
          <a:p>
            <a:fld id="{F7B08253-A91D-5948-BDD4-FCE93E92356F}" type="slidenum">
              <a:rPr lang="en-US" smtClean="0"/>
              <a:t>20</a:t>
            </a:fld>
            <a:endParaRPr lang="en-US"/>
          </a:p>
        </p:txBody>
      </p:sp>
    </p:spTree>
    <p:extLst>
      <p:ext uri="{BB962C8B-B14F-4D97-AF65-F5344CB8AC3E}">
        <p14:creationId xmlns:p14="http://schemas.microsoft.com/office/powerpoint/2010/main" val="295652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sz="half" idx="4294967295"/>
          </p:nvPr>
        </p:nvSpPr>
        <p:spPr>
          <a:xfrm>
            <a:off x="7279212" y="1520257"/>
            <a:ext cx="4191000" cy="2133600"/>
          </a:xfrm>
        </p:spPr>
        <p:txBody>
          <a:bodyPr>
            <a:normAutofit fontScale="85000" lnSpcReduction="20000"/>
          </a:bodyPr>
          <a:lstStyle/>
          <a:p>
            <a:pPr marL="0" indent="0">
              <a:lnSpc>
                <a:spcPct val="120000"/>
              </a:lnSpc>
              <a:spcBef>
                <a:spcPts val="0"/>
              </a:spcBef>
              <a:spcAft>
                <a:spcPts val="600"/>
              </a:spcAft>
              <a:buNone/>
            </a:pPr>
            <a:r>
              <a:rPr lang="en-US" sz="2600" b="1" dirty="0">
                <a:latin typeface="Avenir Black"/>
                <a:cs typeface="Avenir Black"/>
              </a:rPr>
              <a:t>“Substance Abuser”</a:t>
            </a:r>
            <a:endParaRPr lang="en-US" sz="3000" b="1" dirty="0">
              <a:latin typeface="Avenir Black"/>
              <a:cs typeface="Avenir Black"/>
            </a:endParaRPr>
          </a:p>
          <a:p>
            <a:pPr>
              <a:lnSpc>
                <a:spcPct val="120000"/>
              </a:lnSpc>
              <a:spcBef>
                <a:spcPts val="0"/>
              </a:spcBef>
              <a:spcAft>
                <a:spcPts val="600"/>
              </a:spcAft>
            </a:pPr>
            <a:r>
              <a:rPr lang="en-US" sz="1800" dirty="0">
                <a:latin typeface="Avenir Book"/>
                <a:cs typeface="Avenir Book"/>
              </a:rPr>
              <a:t>Recommended for punishment - benefit from a jail “wake up call”</a:t>
            </a:r>
          </a:p>
          <a:p>
            <a:pPr>
              <a:lnSpc>
                <a:spcPct val="120000"/>
              </a:lnSpc>
              <a:spcBef>
                <a:spcPts val="0"/>
              </a:spcBef>
              <a:spcAft>
                <a:spcPts val="600"/>
              </a:spcAft>
            </a:pPr>
            <a:r>
              <a:rPr lang="en-US" sz="1800" dirty="0">
                <a:latin typeface="Avenir Book"/>
                <a:cs typeface="Avenir Book"/>
              </a:rPr>
              <a:t>Perceived as a greater social threat</a:t>
            </a:r>
          </a:p>
          <a:p>
            <a:pPr>
              <a:lnSpc>
                <a:spcPct val="120000"/>
              </a:lnSpc>
              <a:spcBef>
                <a:spcPts val="0"/>
              </a:spcBef>
              <a:spcAft>
                <a:spcPts val="600"/>
              </a:spcAft>
            </a:pPr>
            <a:r>
              <a:rPr lang="en-US" sz="1800" dirty="0">
                <a:latin typeface="Avenir Book"/>
                <a:cs typeface="Avenir Book"/>
              </a:rPr>
              <a:t>Have a personality problem</a:t>
            </a:r>
          </a:p>
          <a:p>
            <a:pPr>
              <a:lnSpc>
                <a:spcPct val="120000"/>
              </a:lnSpc>
              <a:spcBef>
                <a:spcPts val="0"/>
              </a:spcBef>
              <a:spcAft>
                <a:spcPts val="600"/>
              </a:spcAft>
            </a:pPr>
            <a:r>
              <a:rPr lang="en-US" sz="1800" dirty="0">
                <a:latin typeface="Avenir Book"/>
                <a:cs typeface="Avenir Book"/>
              </a:rPr>
              <a:t>Should overcome problem without professional help</a:t>
            </a:r>
          </a:p>
        </p:txBody>
      </p:sp>
      <p:sp>
        <p:nvSpPr>
          <p:cNvPr id="32770" name="Content Placeholder 3"/>
          <p:cNvSpPr>
            <a:spLocks noGrp="1"/>
          </p:cNvSpPr>
          <p:nvPr>
            <p:ph sz="half" idx="4294967295"/>
          </p:nvPr>
        </p:nvSpPr>
        <p:spPr>
          <a:xfrm>
            <a:off x="7279212" y="3938426"/>
            <a:ext cx="4176712" cy="2438400"/>
          </a:xfrm>
        </p:spPr>
        <p:txBody>
          <a:bodyPr>
            <a:normAutofit/>
          </a:bodyPr>
          <a:lstStyle/>
          <a:p>
            <a:pPr marL="0" indent="0">
              <a:lnSpc>
                <a:spcPct val="100000"/>
              </a:lnSpc>
              <a:spcBef>
                <a:spcPts val="0"/>
              </a:spcBef>
              <a:spcAft>
                <a:spcPts val="600"/>
              </a:spcAft>
              <a:buNone/>
            </a:pPr>
            <a:r>
              <a:rPr lang="en-US" sz="2200" b="1" dirty="0">
                <a:latin typeface="Avenir Black"/>
                <a:cs typeface="Avenir Black"/>
              </a:rPr>
              <a:t>“Person with SUD”</a:t>
            </a:r>
          </a:p>
          <a:p>
            <a:pPr>
              <a:lnSpc>
                <a:spcPct val="100000"/>
              </a:lnSpc>
              <a:spcBef>
                <a:spcPts val="0"/>
              </a:spcBef>
              <a:spcAft>
                <a:spcPts val="600"/>
              </a:spcAft>
            </a:pPr>
            <a:r>
              <a:rPr lang="en-US" sz="1500" dirty="0">
                <a:latin typeface="Avenir Book"/>
                <a:cs typeface="Avenir Book"/>
              </a:rPr>
              <a:t>Recommended for treatment or a psychiatrist</a:t>
            </a:r>
          </a:p>
          <a:p>
            <a:pPr>
              <a:lnSpc>
                <a:spcPct val="100000"/>
              </a:lnSpc>
              <a:spcBef>
                <a:spcPts val="0"/>
              </a:spcBef>
              <a:spcAft>
                <a:spcPts val="600"/>
              </a:spcAft>
            </a:pPr>
            <a:r>
              <a:rPr lang="en-US" sz="1500" dirty="0">
                <a:latin typeface="Avenir Book"/>
                <a:cs typeface="Avenir Book"/>
              </a:rPr>
              <a:t>Have a problem that is related to genetics or chemical imbalance </a:t>
            </a:r>
          </a:p>
          <a:p>
            <a:pPr lvl="1">
              <a:lnSpc>
                <a:spcPct val="100000"/>
              </a:lnSpc>
              <a:spcBef>
                <a:spcPts val="0"/>
              </a:spcBef>
              <a:spcAft>
                <a:spcPts val="600"/>
              </a:spcAft>
            </a:pPr>
            <a:endParaRPr lang="en-US" dirty="0">
              <a:latin typeface="Avenir Book"/>
              <a:cs typeface="Avenir Book"/>
            </a:endParaRPr>
          </a:p>
          <a:p>
            <a:pPr lvl="1">
              <a:lnSpc>
                <a:spcPct val="100000"/>
              </a:lnSpc>
              <a:spcBef>
                <a:spcPts val="0"/>
              </a:spcBef>
              <a:spcAft>
                <a:spcPts val="600"/>
              </a:spcAft>
            </a:pPr>
            <a:endParaRPr lang="en-US" dirty="0">
              <a:latin typeface="Avenir Book"/>
              <a:cs typeface="Avenir Book"/>
            </a:endParaRPr>
          </a:p>
        </p:txBody>
      </p:sp>
      <p:sp>
        <p:nvSpPr>
          <p:cNvPr id="2" name="Title 1"/>
          <p:cNvSpPr>
            <a:spLocks noGrp="1"/>
          </p:cNvSpPr>
          <p:nvPr>
            <p:ph type="title"/>
          </p:nvPr>
        </p:nvSpPr>
        <p:spPr>
          <a:xfrm>
            <a:off x="1981200" y="187044"/>
            <a:ext cx="8229600" cy="1143000"/>
          </a:xfrm>
        </p:spPr>
        <p:txBody>
          <a:bodyPr/>
          <a:lstStyle/>
          <a:p>
            <a:r>
              <a:rPr lang="en-US" sz="3600" dirty="0">
                <a:latin typeface="Avenir Book"/>
                <a:cs typeface="Avenir Book"/>
              </a:rPr>
              <a:t>Yes…words matter to the public</a:t>
            </a:r>
          </a:p>
        </p:txBody>
      </p:sp>
      <p:pic>
        <p:nvPicPr>
          <p:cNvPr id="9" name="Picture 8"/>
          <p:cNvPicPr>
            <a:picLocks noChangeAspect="1"/>
          </p:cNvPicPr>
          <p:nvPr/>
        </p:nvPicPr>
        <p:blipFill>
          <a:blip r:embed="rId2"/>
          <a:stretch>
            <a:fillRect/>
          </a:stretch>
        </p:blipFill>
        <p:spPr>
          <a:xfrm>
            <a:off x="512285" y="1355002"/>
            <a:ext cx="6389540" cy="4421291"/>
          </a:xfrm>
          <a:prstGeom prst="rect">
            <a:avLst/>
          </a:prstGeom>
        </p:spPr>
      </p:pic>
      <p:sp>
        <p:nvSpPr>
          <p:cNvPr id="6" name="TextBox 5">
            <a:extLst>
              <a:ext uri="{FF2B5EF4-FFF2-40B4-BE49-F238E27FC236}">
                <a16:creationId xmlns:a16="http://schemas.microsoft.com/office/drawing/2014/main" id="{FE1E6A90-4736-47A8-B7CE-500DA8865768}"/>
              </a:ext>
            </a:extLst>
          </p:cNvPr>
          <p:cNvSpPr txBox="1"/>
          <p:nvPr/>
        </p:nvSpPr>
        <p:spPr>
          <a:xfrm>
            <a:off x="8623667" y="6228517"/>
            <a:ext cx="1829347" cy="246221"/>
          </a:xfrm>
          <a:prstGeom prst="rect">
            <a:avLst/>
          </a:prstGeom>
          <a:noFill/>
        </p:spPr>
        <p:txBody>
          <a:bodyPr wrap="none" rtlCol="0">
            <a:spAutoFit/>
          </a:bodyPr>
          <a:lstStyle/>
          <a:p>
            <a:r>
              <a:rPr lang="en-US" altLang="en-US" sz="1000" dirty="0">
                <a:solidFill>
                  <a:schemeClr val="bg1">
                    <a:lumMod val="50000"/>
                  </a:schemeClr>
                </a:solidFill>
              </a:rPr>
              <a:t>Kelly JF et al, </a:t>
            </a:r>
            <a:r>
              <a:rPr lang="en-US" altLang="en-US" sz="1000" i="1" dirty="0">
                <a:solidFill>
                  <a:schemeClr val="bg1">
                    <a:lumMod val="50000"/>
                  </a:schemeClr>
                </a:solidFill>
              </a:rPr>
              <a:t>J Drug Issues</a:t>
            </a:r>
            <a:r>
              <a:rPr lang="en-US" altLang="en-US" sz="1000" dirty="0">
                <a:solidFill>
                  <a:schemeClr val="bg1">
                    <a:lumMod val="50000"/>
                  </a:schemeClr>
                </a:solidFill>
              </a:rPr>
              <a:t> 2010</a:t>
            </a:r>
          </a:p>
        </p:txBody>
      </p:sp>
      <p:sp>
        <p:nvSpPr>
          <p:cNvPr id="3" name="Slide Number Placeholder 2"/>
          <p:cNvSpPr>
            <a:spLocks noGrp="1"/>
          </p:cNvSpPr>
          <p:nvPr>
            <p:ph type="sldNum" sz="quarter" idx="12"/>
          </p:nvPr>
        </p:nvSpPr>
        <p:spPr/>
        <p:txBody>
          <a:bodyPr/>
          <a:lstStyle/>
          <a:p>
            <a:fld id="{F7B08253-A91D-5948-BDD4-FCE93E92356F}" type="slidenum">
              <a:rPr lang="en-US" smtClean="0"/>
              <a:t>21</a:t>
            </a:fld>
            <a:endParaRPr lang="en-US"/>
          </a:p>
        </p:txBody>
      </p:sp>
    </p:spTree>
    <p:extLst>
      <p:ext uri="{BB962C8B-B14F-4D97-AF65-F5344CB8AC3E}">
        <p14:creationId xmlns:p14="http://schemas.microsoft.com/office/powerpoint/2010/main" val="252825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venir Book"/>
                <a:cs typeface="Avenir Book"/>
              </a:rPr>
              <a:t>Efforts to Change Language</a:t>
            </a:r>
          </a:p>
        </p:txBody>
      </p:sp>
      <p:pic>
        <p:nvPicPr>
          <p:cNvPr id="4" name="Picture 3"/>
          <p:cNvPicPr>
            <a:picLocks noChangeAspect="1"/>
          </p:cNvPicPr>
          <p:nvPr/>
        </p:nvPicPr>
        <p:blipFill rotWithShape="1">
          <a:blip r:embed="rId3"/>
          <a:srcRect l="12938" t="26456" r="11099" b="8232"/>
          <a:stretch/>
        </p:blipFill>
        <p:spPr>
          <a:xfrm>
            <a:off x="1606550" y="1828800"/>
            <a:ext cx="8985250" cy="4343400"/>
          </a:xfrm>
          <a:prstGeom prst="rect">
            <a:avLst/>
          </a:prstGeom>
        </p:spPr>
      </p:pic>
      <p:sp>
        <p:nvSpPr>
          <p:cNvPr id="5" name="Rectangle 4"/>
          <p:cNvSpPr/>
          <p:nvPr/>
        </p:nvSpPr>
        <p:spPr>
          <a:xfrm>
            <a:off x="3200400" y="2819400"/>
            <a:ext cx="3733800" cy="1752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327900" y="3098800"/>
            <a:ext cx="31115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7004050" y="3302000"/>
            <a:ext cx="3581400" cy="25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985000" y="3505200"/>
            <a:ext cx="3581400" cy="25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010400" y="3733800"/>
            <a:ext cx="228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15426" y="1381126"/>
            <a:ext cx="1476375" cy="10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3" name="Straight Connector 22"/>
          <p:cNvCxnSpPr/>
          <p:nvPr/>
        </p:nvCxnSpPr>
        <p:spPr>
          <a:xfrm>
            <a:off x="1905000" y="3462867"/>
            <a:ext cx="1092200" cy="84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905000" y="3632200"/>
            <a:ext cx="1092200" cy="84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905003" y="3801534"/>
            <a:ext cx="1092200" cy="84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72A2FA22-07E1-41BD-B90E-1F5EAC90E2FB}"/>
              </a:ext>
            </a:extLst>
          </p:cNvPr>
          <p:cNvSpPr/>
          <p:nvPr/>
        </p:nvSpPr>
        <p:spPr>
          <a:xfrm>
            <a:off x="8354546" y="6165334"/>
            <a:ext cx="2182008" cy="369332"/>
          </a:xfrm>
          <a:prstGeom prst="rect">
            <a:avLst/>
          </a:prstGeom>
        </p:spPr>
        <p:txBody>
          <a:bodyPr wrap="none">
            <a:spAutoFit/>
          </a:bodyPr>
          <a:lstStyle/>
          <a:p>
            <a:r>
              <a:rPr lang="sk-SK" altLang="en-US" sz="1000" dirty="0">
                <a:solidFill>
                  <a:schemeClr val="bg1">
                    <a:lumMod val="50000"/>
                  </a:schemeClr>
                </a:solidFill>
              </a:rPr>
              <a:t>JAMA 2016 Oct 4;316(13):1361-1362</a:t>
            </a:r>
            <a:r>
              <a:rPr lang="sk-SK" altLang="en-US" dirty="0">
                <a:solidFill>
                  <a:schemeClr val="tx2"/>
                </a:solidFill>
                <a:latin typeface="Century Gothic" panose="020B0502020202020204" pitchFamily="34" charset="0"/>
              </a:rPr>
              <a:t> </a:t>
            </a:r>
            <a:endParaRPr lang="en-US" altLang="en-US" dirty="0">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fld id="{F7B08253-A91D-5948-BDD4-FCE93E92356F}" type="slidenum">
              <a:rPr lang="en-US" smtClean="0"/>
              <a:t>22</a:t>
            </a:fld>
            <a:endParaRPr lang="en-US"/>
          </a:p>
        </p:txBody>
      </p:sp>
    </p:spTree>
    <p:extLst>
      <p:ext uri="{BB962C8B-B14F-4D97-AF65-F5344CB8AC3E}">
        <p14:creationId xmlns:p14="http://schemas.microsoft.com/office/powerpoint/2010/main" val="143079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venir Book"/>
                <a:cs typeface="Avenir Book"/>
              </a:rPr>
              <a:t>Principles for Language in Addiction</a:t>
            </a:r>
          </a:p>
        </p:txBody>
      </p:sp>
      <p:sp>
        <p:nvSpPr>
          <p:cNvPr id="3" name="Content Placeholder 2"/>
          <p:cNvSpPr>
            <a:spLocks noGrp="1"/>
          </p:cNvSpPr>
          <p:nvPr>
            <p:ph idx="1"/>
          </p:nvPr>
        </p:nvSpPr>
        <p:spPr>
          <a:xfrm>
            <a:off x="2049464" y="1605918"/>
            <a:ext cx="8123237" cy="4312282"/>
          </a:xfrm>
        </p:spPr>
        <p:txBody>
          <a:bodyPr/>
          <a:lstStyle/>
          <a:p>
            <a:pPr>
              <a:spcBef>
                <a:spcPts val="0"/>
              </a:spcBef>
              <a:spcAft>
                <a:spcPts val="1800"/>
              </a:spcAft>
            </a:pPr>
            <a:r>
              <a:rPr lang="en-US" dirty="0">
                <a:latin typeface="Avenir Book"/>
                <a:cs typeface="Avenir Book"/>
              </a:rPr>
              <a:t>Use person-first language</a:t>
            </a:r>
          </a:p>
          <a:p>
            <a:pPr>
              <a:spcBef>
                <a:spcPts val="0"/>
              </a:spcBef>
              <a:spcAft>
                <a:spcPts val="1800"/>
              </a:spcAft>
            </a:pPr>
            <a:r>
              <a:rPr lang="en-US" dirty="0">
                <a:latin typeface="Avenir Book"/>
                <a:cs typeface="Avenir Book"/>
              </a:rPr>
              <a:t>Avoid stigmatizing terminology</a:t>
            </a:r>
          </a:p>
          <a:p>
            <a:pPr>
              <a:spcBef>
                <a:spcPts val="0"/>
              </a:spcBef>
              <a:spcAft>
                <a:spcPts val="1800"/>
              </a:spcAft>
            </a:pPr>
            <a:r>
              <a:rPr lang="en-US" dirty="0">
                <a:latin typeface="Avenir Book"/>
                <a:cs typeface="Avenir Book"/>
              </a:rPr>
              <a:t>Use medically accurate terms for </a:t>
            </a:r>
          </a:p>
          <a:p>
            <a:pPr lvl="1">
              <a:spcBef>
                <a:spcPts val="0"/>
              </a:spcBef>
              <a:spcAft>
                <a:spcPts val="1800"/>
              </a:spcAft>
            </a:pPr>
            <a:r>
              <a:rPr lang="en-US" sz="2600" dirty="0">
                <a:latin typeface="Avenir Book"/>
                <a:cs typeface="Avenir Book"/>
              </a:rPr>
              <a:t>The patient</a:t>
            </a:r>
          </a:p>
          <a:p>
            <a:pPr lvl="1">
              <a:spcBef>
                <a:spcPts val="0"/>
              </a:spcBef>
              <a:spcAft>
                <a:spcPts val="1800"/>
              </a:spcAft>
            </a:pPr>
            <a:r>
              <a:rPr lang="en-US" sz="2600" dirty="0">
                <a:latin typeface="Avenir Book"/>
                <a:cs typeface="Avenir Book"/>
              </a:rPr>
              <a:t>The condition</a:t>
            </a:r>
          </a:p>
          <a:p>
            <a:pPr lvl="1">
              <a:spcBef>
                <a:spcPts val="0"/>
              </a:spcBef>
              <a:spcAft>
                <a:spcPts val="1800"/>
              </a:spcAft>
            </a:pPr>
            <a:r>
              <a:rPr lang="en-US" sz="2800" dirty="0">
                <a:latin typeface="Avenir Book"/>
                <a:cs typeface="Avenir Book"/>
              </a:rPr>
              <a:t>The treatment</a:t>
            </a:r>
          </a:p>
        </p:txBody>
      </p:sp>
      <p:sp>
        <p:nvSpPr>
          <p:cNvPr id="4" name="Slide Number Placeholder 3"/>
          <p:cNvSpPr>
            <a:spLocks noGrp="1"/>
          </p:cNvSpPr>
          <p:nvPr>
            <p:ph type="sldNum" sz="quarter" idx="12"/>
          </p:nvPr>
        </p:nvSpPr>
        <p:spPr/>
        <p:txBody>
          <a:bodyPr/>
          <a:lstStyle/>
          <a:p>
            <a:fld id="{F7B08253-A91D-5948-BDD4-FCE93E92356F}" type="slidenum">
              <a:rPr lang="en-US" smtClean="0"/>
              <a:t>23</a:t>
            </a:fld>
            <a:endParaRPr lang="en-US"/>
          </a:p>
        </p:txBody>
      </p:sp>
    </p:spTree>
    <p:extLst>
      <p:ext uri="{BB962C8B-B14F-4D97-AF65-F5344CB8AC3E}">
        <p14:creationId xmlns:p14="http://schemas.microsoft.com/office/powerpoint/2010/main" val="2541103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592"/>
            <a:ext cx="8229600" cy="1143000"/>
          </a:xfrm>
        </p:spPr>
        <p:txBody>
          <a:bodyPr>
            <a:normAutofit/>
          </a:bodyPr>
          <a:lstStyle/>
          <a:p>
            <a:r>
              <a:rPr lang="en-US" dirty="0">
                <a:latin typeface="Avenir Book"/>
                <a:cs typeface="Avenir Book"/>
              </a:rPr>
              <a:t>Word choices</a:t>
            </a:r>
          </a:p>
        </p:txBody>
      </p:sp>
      <p:graphicFrame>
        <p:nvGraphicFramePr>
          <p:cNvPr id="7" name="Content Placeholder 5">
            <a:extLst>
              <a:ext uri="{FF2B5EF4-FFF2-40B4-BE49-F238E27FC236}">
                <a16:creationId xmlns:a16="http://schemas.microsoft.com/office/drawing/2014/main" id="{9C68AAF2-8116-43C1-919E-BA160F779256}"/>
              </a:ext>
            </a:extLst>
          </p:cNvPr>
          <p:cNvGraphicFramePr>
            <a:graphicFrameLocks/>
          </p:cNvGraphicFramePr>
          <p:nvPr>
            <p:extLst>
              <p:ext uri="{D42A27DB-BD31-4B8C-83A1-F6EECF244321}">
                <p14:modId xmlns:p14="http://schemas.microsoft.com/office/powerpoint/2010/main" val="1951571408"/>
              </p:ext>
            </p:extLst>
          </p:nvPr>
        </p:nvGraphicFramePr>
        <p:xfrm>
          <a:off x="1524000" y="1449585"/>
          <a:ext cx="9144000" cy="46939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843233983"/>
                    </a:ext>
                  </a:extLst>
                </a:gridCol>
                <a:gridCol w="5029200">
                  <a:extLst>
                    <a:ext uri="{9D8B030D-6E8A-4147-A177-3AD203B41FA5}">
                      <a16:colId xmlns:a16="http://schemas.microsoft.com/office/drawing/2014/main" val="3962254728"/>
                    </a:ext>
                  </a:extLst>
                </a:gridCol>
              </a:tblGrid>
              <a:tr h="410005">
                <a:tc>
                  <a:txBody>
                    <a:bodyPr/>
                    <a:lstStyle/>
                    <a:p>
                      <a:r>
                        <a:rPr lang="en-US" dirty="0"/>
                        <a:t>Avoid</a:t>
                      </a:r>
                      <a:r>
                        <a:rPr lang="en-US" baseline="0" dirty="0"/>
                        <a:t> these terms…</a:t>
                      </a:r>
                      <a:endParaRPr lang="en-US" dirty="0"/>
                    </a:p>
                  </a:txBody>
                  <a:tcPr/>
                </a:tc>
                <a:tc>
                  <a:txBody>
                    <a:bodyPr/>
                    <a:lstStyle/>
                    <a:p>
                      <a:r>
                        <a:rPr lang="en-US" dirty="0"/>
                        <a:t>Use these instead…</a:t>
                      </a:r>
                    </a:p>
                  </a:txBody>
                  <a:tcPr/>
                </a:tc>
                <a:extLst>
                  <a:ext uri="{0D108BD9-81ED-4DB2-BD59-A6C34878D82A}">
                    <a16:rowId xmlns:a16="http://schemas.microsoft.com/office/drawing/2014/main" val="84722594"/>
                  </a:ext>
                </a:extLst>
              </a:tr>
              <a:tr h="707679">
                <a:tc>
                  <a:txBody>
                    <a:bodyPr/>
                    <a:lstStyle/>
                    <a:p>
                      <a:r>
                        <a:rPr lang="en-US" sz="1600" dirty="0"/>
                        <a:t>Addict,</a:t>
                      </a:r>
                      <a:r>
                        <a:rPr lang="en-US" sz="1600" baseline="0" dirty="0"/>
                        <a:t> user, drug abuser, junkie, alcoholic</a:t>
                      </a:r>
                      <a:endParaRPr lang="en-US" sz="1600" dirty="0"/>
                    </a:p>
                  </a:txBody>
                  <a:tcPr/>
                </a:tc>
                <a:tc>
                  <a:txBody>
                    <a:bodyPr/>
                    <a:lstStyle/>
                    <a:p>
                      <a:r>
                        <a:rPr lang="en-US" sz="1600" dirty="0"/>
                        <a:t>Person</a:t>
                      </a:r>
                      <a:r>
                        <a:rPr lang="en-US" sz="1600" baseline="0" dirty="0"/>
                        <a:t> with </a:t>
                      </a:r>
                      <a:r>
                        <a:rPr lang="en-US" sz="1600" i="1" baseline="0" dirty="0"/>
                        <a:t>opioid</a:t>
                      </a:r>
                      <a:r>
                        <a:rPr lang="en-US" sz="1600" baseline="0" dirty="0"/>
                        <a:t> use or patient with </a:t>
                      </a:r>
                      <a:r>
                        <a:rPr lang="en-US" sz="1600" i="1" baseline="0" dirty="0"/>
                        <a:t>alcohol</a:t>
                      </a:r>
                      <a:r>
                        <a:rPr lang="en-US" sz="1600" baseline="0" dirty="0"/>
                        <a:t> use disorder</a:t>
                      </a:r>
                      <a:endParaRPr lang="en-US" sz="1600" dirty="0"/>
                    </a:p>
                  </a:txBody>
                  <a:tcPr/>
                </a:tc>
                <a:extLst>
                  <a:ext uri="{0D108BD9-81ED-4DB2-BD59-A6C34878D82A}">
                    <a16:rowId xmlns:a16="http://schemas.microsoft.com/office/drawing/2014/main" val="643385590"/>
                  </a:ext>
                </a:extLst>
              </a:tr>
              <a:tr h="410005">
                <a:tc>
                  <a:txBody>
                    <a:bodyPr/>
                    <a:lstStyle/>
                    <a:p>
                      <a:r>
                        <a:rPr lang="en-US" sz="1600" dirty="0"/>
                        <a:t>Addicted baby</a:t>
                      </a:r>
                    </a:p>
                  </a:txBody>
                  <a:tcPr/>
                </a:tc>
                <a:tc>
                  <a:txBody>
                    <a:bodyPr/>
                    <a:lstStyle/>
                    <a:p>
                      <a:r>
                        <a:rPr lang="en-US" sz="1600" dirty="0"/>
                        <a:t>Baby born</a:t>
                      </a:r>
                      <a:r>
                        <a:rPr lang="en-US" sz="1600" baseline="0" dirty="0"/>
                        <a:t> with neonatal abstinence syndrome</a:t>
                      </a:r>
                      <a:endParaRPr lang="en-US" sz="1600" dirty="0"/>
                    </a:p>
                  </a:txBody>
                  <a:tcPr/>
                </a:tc>
                <a:extLst>
                  <a:ext uri="{0D108BD9-81ED-4DB2-BD59-A6C34878D82A}">
                    <a16:rowId xmlns:a16="http://schemas.microsoft.com/office/drawing/2014/main" val="2194166267"/>
                  </a:ext>
                </a:extLst>
              </a:tr>
              <a:tr h="410005">
                <a:tc>
                  <a:txBody>
                    <a:bodyPr/>
                    <a:lstStyle/>
                    <a:p>
                      <a:r>
                        <a:rPr lang="en-US" sz="1600" dirty="0"/>
                        <a:t>Substance</a:t>
                      </a:r>
                      <a:r>
                        <a:rPr lang="en-US" sz="1600" baseline="0" dirty="0"/>
                        <a:t> </a:t>
                      </a:r>
                      <a:r>
                        <a:rPr lang="en-US" sz="1600" dirty="0"/>
                        <a:t>abuse or dependence</a:t>
                      </a:r>
                    </a:p>
                  </a:txBody>
                  <a:tcPr/>
                </a:tc>
                <a:tc>
                  <a:txBody>
                    <a:bodyPr/>
                    <a:lstStyle/>
                    <a:p>
                      <a:r>
                        <a:rPr lang="en-US" sz="1600" dirty="0"/>
                        <a:t>Substance </a:t>
                      </a:r>
                      <a:r>
                        <a:rPr lang="en-US" sz="1600" baseline="0" dirty="0"/>
                        <a:t>use disorder </a:t>
                      </a:r>
                      <a:endParaRPr lang="en-US" sz="1600" dirty="0"/>
                    </a:p>
                  </a:txBody>
                  <a:tcPr/>
                </a:tc>
                <a:extLst>
                  <a:ext uri="{0D108BD9-81ED-4DB2-BD59-A6C34878D82A}">
                    <a16:rowId xmlns:a16="http://schemas.microsoft.com/office/drawing/2014/main" val="2772857858"/>
                  </a:ext>
                </a:extLst>
              </a:tr>
              <a:tr h="410005">
                <a:tc>
                  <a:txBody>
                    <a:bodyPr/>
                    <a:lstStyle/>
                    <a:p>
                      <a:r>
                        <a:rPr lang="en-US" sz="1600" dirty="0"/>
                        <a:t>Habit</a:t>
                      </a:r>
                    </a:p>
                  </a:txBody>
                  <a:tcPr/>
                </a:tc>
                <a:tc>
                  <a:txBody>
                    <a:bodyPr/>
                    <a:lstStyle/>
                    <a:p>
                      <a:r>
                        <a:rPr lang="en-US" sz="1600" dirty="0"/>
                        <a:t>Drug addiction</a:t>
                      </a:r>
                    </a:p>
                  </a:txBody>
                  <a:tcPr/>
                </a:tc>
                <a:extLst>
                  <a:ext uri="{0D108BD9-81ED-4DB2-BD59-A6C34878D82A}">
                    <a16:rowId xmlns:a16="http://schemas.microsoft.com/office/drawing/2014/main" val="3999066045"/>
                  </a:ext>
                </a:extLst>
              </a:tr>
              <a:tr h="410005">
                <a:tc>
                  <a:txBody>
                    <a:bodyPr/>
                    <a:lstStyle/>
                    <a:p>
                      <a:r>
                        <a:rPr lang="en-US" sz="1600" dirty="0"/>
                        <a:t>Clean or dirty urine</a:t>
                      </a:r>
                      <a:r>
                        <a:rPr lang="en-US" sz="1600" baseline="0" dirty="0"/>
                        <a:t> test</a:t>
                      </a:r>
                      <a:endParaRPr lang="en-US" sz="1600" dirty="0"/>
                    </a:p>
                  </a:txBody>
                  <a:tcPr/>
                </a:tc>
                <a:tc>
                  <a:txBody>
                    <a:bodyPr/>
                    <a:lstStyle/>
                    <a:p>
                      <a:r>
                        <a:rPr lang="en-US" sz="1600" baseline="0" dirty="0"/>
                        <a:t>Negative (appropriate) or positive (inappropriate) urine drug test</a:t>
                      </a:r>
                      <a:endParaRPr lang="en-US" sz="1600" dirty="0"/>
                    </a:p>
                  </a:txBody>
                  <a:tcPr/>
                </a:tc>
                <a:extLst>
                  <a:ext uri="{0D108BD9-81ED-4DB2-BD59-A6C34878D82A}">
                    <a16:rowId xmlns:a16="http://schemas.microsoft.com/office/drawing/2014/main" val="2181873720"/>
                  </a:ext>
                </a:extLst>
              </a:tr>
              <a:tr h="489891">
                <a:tc>
                  <a:txBody>
                    <a:bodyPr/>
                    <a:lstStyle/>
                    <a:p>
                      <a:r>
                        <a:rPr lang="en-US" sz="1600" dirty="0"/>
                        <a:t>Medication Assisted Treatment (MAT)</a:t>
                      </a:r>
                    </a:p>
                  </a:txBody>
                  <a:tcPr/>
                </a:tc>
                <a:tc>
                  <a:txBody>
                    <a:bodyPr/>
                    <a:lstStyle/>
                    <a:p>
                      <a:r>
                        <a:rPr lang="en-US" sz="1600" dirty="0"/>
                        <a:t>Medications</a:t>
                      </a:r>
                      <a:r>
                        <a:rPr lang="en-US" sz="1600" baseline="0" dirty="0"/>
                        <a:t> for Addiction Treatment (MAT)</a:t>
                      </a:r>
                      <a:endParaRPr lang="en-US" sz="1600" dirty="0"/>
                    </a:p>
                  </a:txBody>
                  <a:tcPr/>
                </a:tc>
                <a:extLst>
                  <a:ext uri="{0D108BD9-81ED-4DB2-BD59-A6C34878D82A}">
                    <a16:rowId xmlns:a16="http://schemas.microsoft.com/office/drawing/2014/main" val="3751379110"/>
                  </a:ext>
                </a:extLst>
              </a:tr>
              <a:tr h="457200">
                <a:tc>
                  <a:txBody>
                    <a:bodyPr/>
                    <a:lstStyle/>
                    <a:p>
                      <a:r>
                        <a:rPr lang="en-US" sz="1600" dirty="0"/>
                        <a:t>Opioid substitution</a:t>
                      </a:r>
                      <a:r>
                        <a:rPr lang="en-US" sz="1600" baseline="0" dirty="0"/>
                        <a:t> therapy</a:t>
                      </a:r>
                      <a:endParaRPr lang="en-US" sz="1600" dirty="0"/>
                    </a:p>
                  </a:txBody>
                  <a:tcPr/>
                </a:tc>
                <a:tc>
                  <a:txBody>
                    <a:bodyPr/>
                    <a:lstStyle/>
                    <a:p>
                      <a:r>
                        <a:rPr lang="en-US" sz="1600" dirty="0"/>
                        <a:t>Opioid agonist treatment -&gt; Medications for OUD</a:t>
                      </a:r>
                    </a:p>
                  </a:txBody>
                  <a:tcPr/>
                </a:tc>
                <a:extLst>
                  <a:ext uri="{0D108BD9-81ED-4DB2-BD59-A6C34878D82A}">
                    <a16:rowId xmlns:a16="http://schemas.microsoft.com/office/drawing/2014/main" val="798452705"/>
                  </a:ext>
                </a:extLst>
              </a:tr>
              <a:tr h="410005">
                <a:tc>
                  <a:txBody>
                    <a:bodyPr/>
                    <a:lstStyle/>
                    <a:p>
                      <a:r>
                        <a:rPr lang="en-US" sz="1600" dirty="0"/>
                        <a:t>Treatment failure</a:t>
                      </a:r>
                    </a:p>
                  </a:txBody>
                  <a:tcPr/>
                </a:tc>
                <a:tc>
                  <a:txBody>
                    <a:bodyPr/>
                    <a:lstStyle/>
                    <a:p>
                      <a:r>
                        <a:rPr lang="en-US" sz="1600" dirty="0"/>
                        <a:t>Treatment attempt</a:t>
                      </a:r>
                    </a:p>
                  </a:txBody>
                  <a:tcPr/>
                </a:tc>
                <a:extLst>
                  <a:ext uri="{0D108BD9-81ED-4DB2-BD59-A6C34878D82A}">
                    <a16:rowId xmlns:a16="http://schemas.microsoft.com/office/drawing/2014/main" val="1311201994"/>
                  </a:ext>
                </a:extLst>
              </a:tr>
              <a:tr h="410005">
                <a:tc>
                  <a:txBody>
                    <a:bodyPr/>
                    <a:lstStyle/>
                    <a:p>
                      <a:r>
                        <a:rPr lang="en-US" sz="1600" dirty="0"/>
                        <a:t>Being</a:t>
                      </a:r>
                      <a:r>
                        <a:rPr lang="en-US" sz="1600" baseline="0" dirty="0"/>
                        <a:t> cl</a:t>
                      </a:r>
                      <a:r>
                        <a:rPr lang="en-US" sz="1600" dirty="0"/>
                        <a:t>ean</a:t>
                      </a:r>
                    </a:p>
                  </a:txBody>
                  <a:tcPr/>
                </a:tc>
                <a:tc>
                  <a:txBody>
                    <a:bodyPr/>
                    <a:lstStyle/>
                    <a:p>
                      <a:r>
                        <a:rPr lang="en-US" sz="1600" dirty="0"/>
                        <a:t>Being</a:t>
                      </a:r>
                      <a:r>
                        <a:rPr lang="en-US" sz="1600" baseline="0" dirty="0"/>
                        <a:t> in remission or recovery</a:t>
                      </a:r>
                      <a:endParaRPr lang="en-US" sz="1600" dirty="0"/>
                    </a:p>
                  </a:txBody>
                  <a:tcPr/>
                </a:tc>
                <a:extLst>
                  <a:ext uri="{0D108BD9-81ED-4DB2-BD59-A6C34878D82A}">
                    <a16:rowId xmlns:a16="http://schemas.microsoft.com/office/drawing/2014/main" val="1194645970"/>
                  </a:ext>
                </a:extLst>
              </a:tr>
            </a:tbl>
          </a:graphicData>
        </a:graphic>
      </p:graphicFrame>
      <p:sp>
        <p:nvSpPr>
          <p:cNvPr id="3" name="Slide Number Placeholder 2"/>
          <p:cNvSpPr>
            <a:spLocks noGrp="1"/>
          </p:cNvSpPr>
          <p:nvPr>
            <p:ph type="sldNum" sz="quarter" idx="12"/>
          </p:nvPr>
        </p:nvSpPr>
        <p:spPr/>
        <p:txBody>
          <a:bodyPr/>
          <a:lstStyle/>
          <a:p>
            <a:fld id="{F7B08253-A91D-5948-BDD4-FCE93E92356F}" type="slidenum">
              <a:rPr lang="en-US" smtClean="0"/>
              <a:t>24</a:t>
            </a:fld>
            <a:endParaRPr lang="en-US"/>
          </a:p>
        </p:txBody>
      </p:sp>
    </p:spTree>
    <p:extLst>
      <p:ext uri="{BB962C8B-B14F-4D97-AF65-F5344CB8AC3E}">
        <p14:creationId xmlns:p14="http://schemas.microsoft.com/office/powerpoint/2010/main" val="3391491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Avenir Book"/>
                <a:cs typeface="Avenir Book"/>
              </a:rPr>
              <a:t>Take Home Message</a:t>
            </a:r>
          </a:p>
        </p:txBody>
      </p:sp>
      <p:sp>
        <p:nvSpPr>
          <p:cNvPr id="3" name="Content Placeholder 2"/>
          <p:cNvSpPr>
            <a:spLocks noGrp="1"/>
          </p:cNvSpPr>
          <p:nvPr>
            <p:ph idx="1"/>
          </p:nvPr>
        </p:nvSpPr>
        <p:spPr>
          <a:xfrm>
            <a:off x="1981200" y="2369903"/>
            <a:ext cx="8229600" cy="3756261"/>
          </a:xfrm>
        </p:spPr>
        <p:txBody>
          <a:bodyPr>
            <a:normAutofit/>
          </a:bodyPr>
          <a:lstStyle/>
          <a:p>
            <a:pPr>
              <a:buFont typeface="Wingdings" charset="2"/>
              <a:buChar char="ü"/>
            </a:pPr>
            <a:r>
              <a:rPr lang="en-US" sz="3600" dirty="0">
                <a:latin typeface="Avenir Book"/>
                <a:cs typeface="Avenir Book"/>
              </a:rPr>
              <a:t>Use accurate language to describe patients, conditions, and treatments related to substance use </a:t>
            </a:r>
          </a:p>
        </p:txBody>
      </p:sp>
      <p:sp>
        <p:nvSpPr>
          <p:cNvPr id="4" name="Slide Number Placeholder 3"/>
          <p:cNvSpPr>
            <a:spLocks noGrp="1"/>
          </p:cNvSpPr>
          <p:nvPr>
            <p:ph type="sldNum" sz="quarter" idx="12"/>
          </p:nvPr>
        </p:nvSpPr>
        <p:spPr/>
        <p:txBody>
          <a:bodyPr/>
          <a:lstStyle/>
          <a:p>
            <a:fld id="{F7B08253-A91D-5948-BDD4-FCE93E92356F}" type="slidenum">
              <a:rPr lang="en-US" smtClean="0"/>
              <a:t>25</a:t>
            </a:fld>
            <a:endParaRPr lang="en-US"/>
          </a:p>
        </p:txBody>
      </p:sp>
    </p:spTree>
    <p:extLst>
      <p:ext uri="{BB962C8B-B14F-4D97-AF65-F5344CB8AC3E}">
        <p14:creationId xmlns:p14="http://schemas.microsoft.com/office/powerpoint/2010/main" val="282652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C2EA-0099-0344-A8FD-631F40408EEE}"/>
              </a:ext>
            </a:extLst>
          </p:cNvPr>
          <p:cNvSpPr>
            <a:spLocks noGrp="1"/>
          </p:cNvSpPr>
          <p:nvPr>
            <p:ph type="title"/>
          </p:nvPr>
        </p:nvSpPr>
        <p:spPr>
          <a:xfrm>
            <a:off x="761082" y="2348162"/>
            <a:ext cx="10515600" cy="1325563"/>
          </a:xfrm>
        </p:spPr>
        <p:txBody>
          <a:bodyPr/>
          <a:lstStyle/>
          <a:p>
            <a:pPr algn="ctr"/>
            <a:r>
              <a:rPr lang="en-US" dirty="0">
                <a:latin typeface="Avenir Book" panose="02000503020000020003" pitchFamily="2" charset="0"/>
              </a:rPr>
              <a:t>Questions, Comments and Discussion</a:t>
            </a:r>
          </a:p>
        </p:txBody>
      </p:sp>
    </p:spTree>
    <p:extLst>
      <p:ext uri="{BB962C8B-B14F-4D97-AF65-F5344CB8AC3E}">
        <p14:creationId xmlns:p14="http://schemas.microsoft.com/office/powerpoint/2010/main" val="99640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98115"/>
            <a:ext cx="8229600" cy="1143000"/>
          </a:xfrm>
        </p:spPr>
        <p:txBody>
          <a:bodyPr>
            <a:noAutofit/>
          </a:bodyPr>
          <a:lstStyle/>
          <a:p>
            <a:pPr algn="ctr"/>
            <a:r>
              <a:rPr lang="en-US" sz="4800" dirty="0">
                <a:latin typeface="Avenir Book"/>
                <a:cs typeface="Avenir Book"/>
              </a:rPr>
              <a:t>What is addiction?</a:t>
            </a:r>
          </a:p>
        </p:txBody>
      </p:sp>
      <p:sp>
        <p:nvSpPr>
          <p:cNvPr id="4" name="Slide Number Placeholder 3"/>
          <p:cNvSpPr>
            <a:spLocks noGrp="1"/>
          </p:cNvSpPr>
          <p:nvPr>
            <p:ph type="sldNum" sz="quarter" idx="12"/>
          </p:nvPr>
        </p:nvSpPr>
        <p:spPr/>
        <p:txBody>
          <a:bodyPr/>
          <a:lstStyle/>
          <a:p>
            <a:fld id="{F7B08253-A91D-5948-BDD4-FCE93E92356F}" type="slidenum">
              <a:rPr lang="en-US" smtClean="0"/>
              <a:t>3</a:t>
            </a:fld>
            <a:endParaRPr lang="en-US"/>
          </a:p>
        </p:txBody>
      </p:sp>
    </p:spTree>
    <p:extLst>
      <p:ext uri="{BB962C8B-B14F-4D97-AF65-F5344CB8AC3E}">
        <p14:creationId xmlns:p14="http://schemas.microsoft.com/office/powerpoint/2010/main" val="56880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728968" y="573566"/>
            <a:ext cx="4598959" cy="5504994"/>
          </a:xfrm>
          <a:prstGeom prst="rect">
            <a:avLst/>
          </a:prstGeom>
          <a:noFill/>
          <a:ln>
            <a:noFill/>
          </a:ln>
          <a:effectLst>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7B08253-A91D-5948-BDD4-FCE93E92356F}" type="slidenum">
              <a:rPr lang="en-US" smtClean="0"/>
              <a:t>4</a:t>
            </a:fld>
            <a:endParaRPr lang="en-US"/>
          </a:p>
        </p:txBody>
      </p:sp>
    </p:spTree>
    <p:extLst>
      <p:ext uri="{BB962C8B-B14F-4D97-AF65-F5344CB8AC3E}">
        <p14:creationId xmlns:p14="http://schemas.microsoft.com/office/powerpoint/2010/main" val="192094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1828800" y="304801"/>
            <a:ext cx="4114800" cy="5867315"/>
          </a:xfrm>
          <a:prstGeom prst="rect">
            <a:avLst/>
          </a:prstGeom>
          <a:noFill/>
          <a:ln>
            <a:noFill/>
          </a:ln>
          <a:effectLst>
            <a:softEdge rad="3175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sharpenSoften amount="25000"/>
                    </a14:imgEffect>
                    <a14:imgEffect>
                      <a14:brightnessContrast bright="22000" contrast="-1000"/>
                    </a14:imgEffect>
                  </a14:imgLayer>
                </a14:imgProps>
              </a:ext>
              <a:ext uri="{28A0092B-C50C-407E-A947-70E740481C1C}">
                <a14:useLocalDpi xmlns:a14="http://schemas.microsoft.com/office/drawing/2010/main"/>
              </a:ext>
            </a:extLst>
          </a:blip>
          <a:srcRect/>
          <a:stretch/>
        </p:blipFill>
        <p:spPr bwMode="auto">
          <a:xfrm>
            <a:off x="6082938" y="304800"/>
            <a:ext cx="4282415" cy="5867314"/>
          </a:xfrm>
          <a:prstGeom prst="rect">
            <a:avLst/>
          </a:prstGeom>
          <a:noFill/>
          <a:ln>
            <a:noFill/>
          </a:ln>
          <a:effectLst>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7B08253-A91D-5948-BDD4-FCE93E92356F}" type="slidenum">
              <a:rPr lang="en-US" smtClean="0"/>
              <a:t>5</a:t>
            </a:fld>
            <a:endParaRPr lang="en-US"/>
          </a:p>
        </p:txBody>
      </p:sp>
    </p:spTree>
    <p:extLst>
      <p:ext uri="{BB962C8B-B14F-4D97-AF65-F5344CB8AC3E}">
        <p14:creationId xmlns:p14="http://schemas.microsoft.com/office/powerpoint/2010/main" val="121602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D726-5954-AC47-B617-19DC9867B092}"/>
              </a:ext>
            </a:extLst>
          </p:cNvPr>
          <p:cNvSpPr>
            <a:spLocks noGrp="1"/>
          </p:cNvSpPr>
          <p:nvPr>
            <p:ph type="title"/>
          </p:nvPr>
        </p:nvSpPr>
        <p:spPr/>
        <p:txBody>
          <a:bodyPr/>
          <a:lstStyle/>
          <a:p>
            <a:r>
              <a:rPr lang="en-US" dirty="0"/>
              <a:t>U.S. Prohibition Alcohol Deaths (1920-1933)</a:t>
            </a:r>
          </a:p>
        </p:txBody>
      </p:sp>
      <p:sp>
        <p:nvSpPr>
          <p:cNvPr id="3" name="Content Placeholder 2">
            <a:extLst>
              <a:ext uri="{FF2B5EF4-FFF2-40B4-BE49-F238E27FC236}">
                <a16:creationId xmlns:a16="http://schemas.microsoft.com/office/drawing/2014/main" id="{065FA83D-816A-0F44-822A-15F0794DB16B}"/>
              </a:ext>
            </a:extLst>
          </p:cNvPr>
          <p:cNvSpPr>
            <a:spLocks noGrp="1"/>
          </p:cNvSpPr>
          <p:nvPr>
            <p:ph idx="1"/>
          </p:nvPr>
        </p:nvSpPr>
        <p:spPr>
          <a:xfrm>
            <a:off x="424288" y="1690688"/>
            <a:ext cx="6963484" cy="5073969"/>
          </a:xfrm>
        </p:spPr>
        <p:txBody>
          <a:bodyPr>
            <a:normAutofit fontScale="92500"/>
          </a:bodyPr>
          <a:lstStyle/>
          <a:p>
            <a:pPr>
              <a:lnSpc>
                <a:spcPct val="120000"/>
              </a:lnSpc>
              <a:spcBef>
                <a:spcPts val="0"/>
              </a:spcBef>
              <a:spcAft>
                <a:spcPts val="1200"/>
              </a:spcAft>
            </a:pPr>
            <a:r>
              <a:rPr lang="en-US" sz="2400" dirty="0"/>
              <a:t>In 1927, the US government created a new formula for denaturing industrial alcohol doubling it’s toxicity:</a:t>
            </a:r>
          </a:p>
          <a:p>
            <a:pPr lvl="1">
              <a:lnSpc>
                <a:spcPct val="120000"/>
              </a:lnSpc>
              <a:spcBef>
                <a:spcPts val="0"/>
              </a:spcBef>
              <a:spcAft>
                <a:spcPts val="1200"/>
              </a:spcAft>
            </a:pPr>
            <a:r>
              <a:rPr lang="en-US" sz="1800" dirty="0"/>
              <a:t>“4 parts methanol (wood alcohol), 2.25 parts pyridine bases, 0.5 parts benzene to 100 parts ethyl alcohol”</a:t>
            </a:r>
          </a:p>
          <a:p>
            <a:pPr lvl="1">
              <a:lnSpc>
                <a:spcPct val="120000"/>
              </a:lnSpc>
              <a:spcBef>
                <a:spcPts val="0"/>
              </a:spcBef>
              <a:spcAft>
                <a:spcPts val="1200"/>
              </a:spcAft>
            </a:pPr>
            <a:r>
              <a:rPr lang="en-US" sz="1800" dirty="0"/>
              <a:t>“Three ordinary drinks of this may cause blindness.”</a:t>
            </a:r>
          </a:p>
          <a:p>
            <a:pPr>
              <a:lnSpc>
                <a:spcPct val="120000"/>
              </a:lnSpc>
              <a:spcBef>
                <a:spcPts val="0"/>
              </a:spcBef>
              <a:spcAft>
                <a:spcPts val="1200"/>
              </a:spcAft>
            </a:pPr>
            <a:r>
              <a:rPr lang="en-US" sz="2400" dirty="0"/>
              <a:t>“The person who drinks this industrial alcohol is a deliberate suicide… To root out a bad habit costs many lives and long years of effort…” said Wayne B. Wheeler. </a:t>
            </a:r>
          </a:p>
          <a:p>
            <a:pPr>
              <a:lnSpc>
                <a:spcPct val="120000"/>
              </a:lnSpc>
              <a:spcBef>
                <a:spcPts val="0"/>
              </a:spcBef>
              <a:spcAft>
                <a:spcPts val="1200"/>
              </a:spcAft>
            </a:pPr>
            <a:r>
              <a:rPr lang="en-US" sz="2400" dirty="0"/>
              <a:t>Large-scale fatalities followed. In 1928, 33 died in Manhattan in 3 days from drinking the new formula.</a:t>
            </a:r>
          </a:p>
          <a:p>
            <a:pPr marL="457200" lvl="1" indent="0">
              <a:lnSpc>
                <a:spcPct val="120000"/>
              </a:lnSpc>
              <a:spcBef>
                <a:spcPts val="0"/>
              </a:spcBef>
              <a:spcAft>
                <a:spcPts val="1200"/>
              </a:spcAft>
              <a:buNone/>
            </a:pPr>
            <a:r>
              <a:rPr lang="en-US" sz="1800" dirty="0"/>
              <a:t> </a:t>
            </a:r>
          </a:p>
        </p:txBody>
      </p:sp>
      <p:sp>
        <p:nvSpPr>
          <p:cNvPr id="4" name="TextBox 3">
            <a:extLst>
              <a:ext uri="{FF2B5EF4-FFF2-40B4-BE49-F238E27FC236}">
                <a16:creationId xmlns:a16="http://schemas.microsoft.com/office/drawing/2014/main" id="{F50FE8D2-1AE1-0548-9322-30D57C62F57A}"/>
              </a:ext>
            </a:extLst>
          </p:cNvPr>
          <p:cNvSpPr txBox="1"/>
          <p:nvPr/>
        </p:nvSpPr>
        <p:spPr>
          <a:xfrm>
            <a:off x="8911772" y="6487658"/>
            <a:ext cx="2957541" cy="276999"/>
          </a:xfrm>
          <a:prstGeom prst="rect">
            <a:avLst/>
          </a:prstGeom>
          <a:noFill/>
        </p:spPr>
        <p:txBody>
          <a:bodyPr wrap="none" rtlCol="0">
            <a:spAutoFit/>
          </a:bodyPr>
          <a:lstStyle/>
          <a:p>
            <a:r>
              <a:rPr lang="en-US" sz="1200" dirty="0"/>
              <a:t>https://</a:t>
            </a:r>
            <a:r>
              <a:rPr lang="en-US" sz="1200" dirty="0" err="1"/>
              <a:t>time.com</a:t>
            </a:r>
            <a:r>
              <a:rPr lang="en-US" sz="1200" dirty="0"/>
              <a:t>/3665643/deadly-drinking/</a:t>
            </a:r>
          </a:p>
        </p:txBody>
      </p:sp>
      <p:pic>
        <p:nvPicPr>
          <p:cNvPr id="6" name="Picture 5">
            <a:extLst>
              <a:ext uri="{FF2B5EF4-FFF2-40B4-BE49-F238E27FC236}">
                <a16:creationId xmlns:a16="http://schemas.microsoft.com/office/drawing/2014/main" id="{D96CCF02-DDF3-684C-B435-DD8D88F2689D}"/>
              </a:ext>
            </a:extLst>
          </p:cNvPr>
          <p:cNvPicPr>
            <a:picLocks noChangeAspect="1"/>
          </p:cNvPicPr>
          <p:nvPr/>
        </p:nvPicPr>
        <p:blipFill>
          <a:blip r:embed="rId3"/>
          <a:stretch>
            <a:fillRect/>
          </a:stretch>
        </p:blipFill>
        <p:spPr>
          <a:xfrm>
            <a:off x="7513213" y="2402115"/>
            <a:ext cx="4254500" cy="2895600"/>
          </a:xfrm>
          <a:prstGeom prst="rect">
            <a:avLst/>
          </a:prstGeom>
        </p:spPr>
      </p:pic>
    </p:spTree>
    <p:extLst>
      <p:ext uri="{BB962C8B-B14F-4D97-AF65-F5344CB8AC3E}">
        <p14:creationId xmlns:p14="http://schemas.microsoft.com/office/powerpoint/2010/main" val="268538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venir Book"/>
                <a:cs typeface="Avenir Book"/>
              </a:rPr>
              <a:t>What is addiction?</a:t>
            </a:r>
          </a:p>
        </p:txBody>
      </p:sp>
      <p:pic>
        <p:nvPicPr>
          <p:cNvPr id="8" name="Picture 7"/>
          <p:cNvPicPr>
            <a:picLocks noChangeAspect="1"/>
          </p:cNvPicPr>
          <p:nvPr/>
        </p:nvPicPr>
        <p:blipFill>
          <a:blip r:embed="rId3">
            <a:clrChange>
              <a:clrFrom>
                <a:srgbClr val="1A222F"/>
              </a:clrFrom>
              <a:clrTo>
                <a:srgbClr val="1A222F">
                  <a:alpha val="0"/>
                </a:srgbClr>
              </a:clrTo>
            </a:clrChange>
            <a:lum bright="70000" contrast="-70000"/>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96941" y="1657069"/>
            <a:ext cx="3442415" cy="3565357"/>
          </a:xfrm>
          <a:prstGeom prst="rect">
            <a:avLst/>
          </a:prstGeom>
        </p:spPr>
      </p:pic>
      <p:sp>
        <p:nvSpPr>
          <p:cNvPr id="3" name="Content Placeholder 2"/>
          <p:cNvSpPr>
            <a:spLocks noGrp="1"/>
          </p:cNvSpPr>
          <p:nvPr>
            <p:ph idx="1"/>
          </p:nvPr>
        </p:nvSpPr>
        <p:spPr>
          <a:xfrm>
            <a:off x="1981200" y="1514380"/>
            <a:ext cx="7988300" cy="4525963"/>
          </a:xfrm>
        </p:spPr>
        <p:txBody>
          <a:bodyPr>
            <a:normAutofit lnSpcReduction="10000"/>
          </a:bodyPr>
          <a:lstStyle/>
          <a:p>
            <a:r>
              <a:rPr lang="en-US" sz="2400" dirty="0">
                <a:latin typeface="Avenir Book"/>
                <a:cs typeface="Avenir Book"/>
              </a:rPr>
              <a:t>Chronic disease </a:t>
            </a:r>
          </a:p>
          <a:p>
            <a:endParaRPr lang="en-US" sz="900" dirty="0">
              <a:latin typeface="Avenir Book"/>
              <a:cs typeface="Avenir Book"/>
            </a:endParaRPr>
          </a:p>
          <a:p>
            <a:r>
              <a:rPr lang="en-US" sz="2400" dirty="0">
                <a:latin typeface="Avenir Book"/>
                <a:cs typeface="Avenir Book"/>
              </a:rPr>
              <a:t>Dysfunction in </a:t>
            </a:r>
            <a:r>
              <a:rPr lang="en-US" sz="2400" dirty="0" err="1">
                <a:latin typeface="Avenir Book"/>
                <a:cs typeface="Avenir Book"/>
              </a:rPr>
              <a:t>neurobiogical</a:t>
            </a:r>
            <a:r>
              <a:rPr lang="en-US" sz="2400" dirty="0">
                <a:latin typeface="Avenir Book"/>
                <a:cs typeface="Avenir Book"/>
              </a:rPr>
              <a:t> circuits</a:t>
            </a:r>
          </a:p>
          <a:p>
            <a:endParaRPr lang="en-US" sz="1000" dirty="0">
              <a:latin typeface="Avenir Book"/>
              <a:cs typeface="Avenir Book"/>
            </a:endParaRPr>
          </a:p>
          <a:p>
            <a:r>
              <a:rPr lang="en-US" sz="2400" dirty="0">
                <a:latin typeface="Avenir Book"/>
                <a:cs typeface="Avenir Book"/>
              </a:rPr>
              <a:t>Pathologic pursuit of reward</a:t>
            </a:r>
          </a:p>
          <a:p>
            <a:endParaRPr lang="en-US" sz="900" dirty="0">
              <a:latin typeface="Avenir Book"/>
              <a:cs typeface="Avenir Book"/>
            </a:endParaRPr>
          </a:p>
          <a:p>
            <a:r>
              <a:rPr lang="en-US" sz="2400" dirty="0">
                <a:latin typeface="Avenir Book"/>
                <a:cs typeface="Avenir Book"/>
              </a:rPr>
              <a:t>Impairment in behavioral control</a:t>
            </a:r>
          </a:p>
          <a:p>
            <a:endParaRPr lang="en-US" sz="900" dirty="0">
              <a:latin typeface="Avenir Book"/>
              <a:cs typeface="Avenir Book"/>
            </a:endParaRPr>
          </a:p>
          <a:p>
            <a:r>
              <a:rPr lang="en-US" sz="2400" dirty="0">
                <a:latin typeface="Avenir Book"/>
                <a:cs typeface="Avenir Book"/>
              </a:rPr>
              <a:t>Cycles of return to use and remission </a:t>
            </a:r>
          </a:p>
          <a:p>
            <a:endParaRPr lang="en-US" sz="900" dirty="0">
              <a:latin typeface="Avenir Book"/>
              <a:cs typeface="Avenir Book"/>
            </a:endParaRPr>
          </a:p>
          <a:p>
            <a:r>
              <a:rPr lang="en-US" sz="2400" dirty="0">
                <a:latin typeface="Avenir Book"/>
                <a:cs typeface="Avenir Book"/>
              </a:rPr>
              <a:t>Progressive </a:t>
            </a:r>
          </a:p>
          <a:p>
            <a:endParaRPr lang="en-US" sz="900" dirty="0">
              <a:latin typeface="Avenir Book"/>
              <a:cs typeface="Avenir Book"/>
            </a:endParaRPr>
          </a:p>
          <a:p>
            <a:r>
              <a:rPr lang="en-US" sz="2400" dirty="0">
                <a:latin typeface="Avenir Book"/>
                <a:cs typeface="Avenir Book"/>
              </a:rPr>
              <a:t>Disability or premature death</a:t>
            </a:r>
          </a:p>
          <a:p>
            <a:endParaRPr lang="en-US" sz="2000" dirty="0">
              <a:latin typeface="Avenir Book"/>
              <a:cs typeface="Avenir Book"/>
            </a:endParaRPr>
          </a:p>
        </p:txBody>
      </p:sp>
      <p:sp>
        <p:nvSpPr>
          <p:cNvPr id="4" name="TextBox 3"/>
          <p:cNvSpPr txBox="1"/>
          <p:nvPr/>
        </p:nvSpPr>
        <p:spPr>
          <a:xfrm>
            <a:off x="9350641" y="6230780"/>
            <a:ext cx="979755" cy="246221"/>
          </a:xfrm>
          <a:prstGeom prst="rect">
            <a:avLst/>
          </a:prstGeom>
          <a:noFill/>
        </p:spPr>
        <p:txBody>
          <a:bodyPr wrap="none" rtlCol="0">
            <a:spAutoFit/>
          </a:bodyPr>
          <a:lstStyle/>
          <a:p>
            <a:r>
              <a:rPr lang="en-US" sz="1000" i="1" dirty="0">
                <a:solidFill>
                  <a:schemeClr val="bg1">
                    <a:lumMod val="50000"/>
                  </a:schemeClr>
                </a:solidFill>
              </a:rPr>
              <a:t>www.asam.org</a:t>
            </a:r>
          </a:p>
        </p:txBody>
      </p:sp>
      <p:sp>
        <p:nvSpPr>
          <p:cNvPr id="5" name="Slide Number Placeholder 4"/>
          <p:cNvSpPr>
            <a:spLocks noGrp="1"/>
          </p:cNvSpPr>
          <p:nvPr>
            <p:ph type="sldNum" sz="quarter" idx="12"/>
          </p:nvPr>
        </p:nvSpPr>
        <p:spPr/>
        <p:txBody>
          <a:bodyPr/>
          <a:lstStyle/>
          <a:p>
            <a:fld id="{F7B08253-A91D-5948-BDD4-FCE93E92356F}" type="slidenum">
              <a:rPr lang="en-US" smtClean="0"/>
              <a:t>7</a:t>
            </a:fld>
            <a:endParaRPr lang="en-US" dirty="0"/>
          </a:p>
        </p:txBody>
      </p:sp>
    </p:spTree>
    <p:extLst>
      <p:ext uri="{BB962C8B-B14F-4D97-AF65-F5344CB8AC3E}">
        <p14:creationId xmlns:p14="http://schemas.microsoft.com/office/powerpoint/2010/main" val="22296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Avenir Book"/>
                <a:cs typeface="Avenir Book"/>
              </a:rPr>
              <a:t>Substance use disorder from DSM-5</a:t>
            </a:r>
          </a:p>
        </p:txBody>
      </p:sp>
      <p:graphicFrame>
        <p:nvGraphicFramePr>
          <p:cNvPr id="6" name="Diagram 5"/>
          <p:cNvGraphicFramePr/>
          <p:nvPr/>
        </p:nvGraphicFramePr>
        <p:xfrm>
          <a:off x="372057" y="948291"/>
          <a:ext cx="9223203" cy="6012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1B45B35-111B-4F2A-B7F5-5BD3030CAFE4}"/>
              </a:ext>
            </a:extLst>
          </p:cNvPr>
          <p:cNvSpPr/>
          <p:nvPr/>
        </p:nvSpPr>
        <p:spPr>
          <a:xfrm>
            <a:off x="8015413" y="2368673"/>
            <a:ext cx="2438400" cy="2893100"/>
          </a:xfrm>
          <a:prstGeom prst="rect">
            <a:avLst/>
          </a:prstGeom>
        </p:spPr>
        <p:txBody>
          <a:bodyPr wrap="square">
            <a:spAutoFit/>
          </a:bodyPr>
          <a:lstStyle/>
          <a:p>
            <a:r>
              <a:rPr lang="en-US" altLang="ja-JP" sz="2000" b="1" dirty="0">
                <a:latin typeface="Avenir Book"/>
                <a:cs typeface="Avenir Book"/>
              </a:rPr>
              <a:t>The Three C’s</a:t>
            </a:r>
          </a:p>
          <a:p>
            <a:endParaRPr lang="en-US" altLang="ja-JP" b="1" dirty="0">
              <a:latin typeface="Avenir Book"/>
              <a:cs typeface="Avenir Book"/>
            </a:endParaRPr>
          </a:p>
          <a:p>
            <a:r>
              <a:rPr lang="en-US" altLang="ja-JP" b="1" dirty="0">
                <a:latin typeface="Avenir Book"/>
                <a:cs typeface="Avenir Book"/>
              </a:rPr>
              <a:t>Diagnosis: </a:t>
            </a:r>
          </a:p>
          <a:p>
            <a:pPr marL="285750" indent="-285750">
              <a:buFont typeface="Arial"/>
              <a:buChar char="•"/>
            </a:pPr>
            <a:r>
              <a:rPr lang="en-US" altLang="ja-JP" dirty="0">
                <a:latin typeface="Avenir Book"/>
                <a:cs typeface="Avenir Book"/>
              </a:rPr>
              <a:t>2 or more in the prior 12 months </a:t>
            </a:r>
          </a:p>
          <a:p>
            <a:pPr marL="285750" indent="-285750">
              <a:buFont typeface="Arial"/>
              <a:buChar char="•"/>
            </a:pPr>
            <a:endParaRPr lang="en-US" altLang="ja-JP" b="1" dirty="0">
              <a:latin typeface="Avenir Book"/>
              <a:cs typeface="Avenir Book"/>
            </a:endParaRPr>
          </a:p>
          <a:p>
            <a:r>
              <a:rPr lang="en-US" altLang="ja-JP" b="1" dirty="0">
                <a:latin typeface="Avenir Book"/>
                <a:cs typeface="Avenir Book"/>
              </a:rPr>
              <a:t>Characterization</a:t>
            </a:r>
            <a:r>
              <a:rPr lang="en-US" altLang="ja-JP" dirty="0">
                <a:latin typeface="Avenir Book"/>
                <a:cs typeface="Avenir Book"/>
              </a:rPr>
              <a:t>: </a:t>
            </a:r>
          </a:p>
          <a:p>
            <a:pPr marL="285750" indent="-285750">
              <a:buFont typeface="Arial"/>
              <a:buChar char="•"/>
            </a:pPr>
            <a:r>
              <a:rPr lang="en-US" altLang="ja-JP" dirty="0">
                <a:latin typeface="Avenir Book"/>
                <a:cs typeface="Avenir Book"/>
              </a:rPr>
              <a:t>2-3 = mild</a:t>
            </a:r>
          </a:p>
          <a:p>
            <a:pPr marL="285750" indent="-285750">
              <a:buFont typeface="Arial"/>
              <a:buChar char="•"/>
            </a:pPr>
            <a:r>
              <a:rPr lang="en-US" altLang="ja-JP" dirty="0">
                <a:latin typeface="Avenir Book"/>
                <a:cs typeface="Avenir Book"/>
              </a:rPr>
              <a:t>4-5 = moderate</a:t>
            </a:r>
          </a:p>
          <a:p>
            <a:pPr marL="285750" indent="-285750">
              <a:buFont typeface="Arial"/>
              <a:buChar char="•"/>
            </a:pPr>
            <a:r>
              <a:rPr lang="en-US" altLang="ja-JP" dirty="0">
                <a:latin typeface="Avenir Book"/>
                <a:cs typeface="Avenir Book"/>
              </a:rPr>
              <a:t>6 or more = severe</a:t>
            </a:r>
            <a:endParaRPr lang="en-US" sz="2000" dirty="0">
              <a:latin typeface="Avenir Book"/>
              <a:cs typeface="Avenir Book"/>
            </a:endParaRPr>
          </a:p>
        </p:txBody>
      </p:sp>
      <p:sp>
        <p:nvSpPr>
          <p:cNvPr id="7" name="Slide Number Placeholder 4"/>
          <p:cNvSpPr txBox="1">
            <a:spLocks/>
          </p:cNvSpPr>
          <p:nvPr/>
        </p:nvSpPr>
        <p:spPr>
          <a:xfrm>
            <a:off x="8077200" y="642934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7B08253-A91D-5948-BDD4-FCE93E92356F}" type="slidenum">
              <a:rPr lang="en-US" sz="1200">
                <a:solidFill>
                  <a:schemeClr val="bg1">
                    <a:lumMod val="50000"/>
                  </a:schemeClr>
                </a:solidFill>
              </a:rPr>
              <a:pPr algn="r"/>
              <a:t>8</a:t>
            </a:fld>
            <a:endParaRPr lang="en-US" sz="1200" dirty="0">
              <a:solidFill>
                <a:schemeClr val="bg1">
                  <a:lumMod val="50000"/>
                </a:schemeClr>
              </a:solidFill>
            </a:endParaRPr>
          </a:p>
        </p:txBody>
      </p:sp>
    </p:spTree>
    <p:extLst>
      <p:ext uri="{BB962C8B-B14F-4D97-AF65-F5344CB8AC3E}">
        <p14:creationId xmlns:p14="http://schemas.microsoft.com/office/powerpoint/2010/main" val="118581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7295-8EC1-410C-B926-108B451131B8}"/>
              </a:ext>
            </a:extLst>
          </p:cNvPr>
          <p:cNvSpPr>
            <a:spLocks noGrp="1"/>
          </p:cNvSpPr>
          <p:nvPr>
            <p:ph type="title"/>
          </p:nvPr>
        </p:nvSpPr>
        <p:spPr/>
        <p:txBody>
          <a:bodyPr/>
          <a:lstStyle/>
          <a:p>
            <a:r>
              <a:rPr lang="en-US" dirty="0">
                <a:latin typeface="Avenir Book"/>
                <a:cs typeface="Avenir Book"/>
              </a:rPr>
              <a:t>Definitions</a:t>
            </a:r>
          </a:p>
        </p:txBody>
      </p:sp>
      <p:sp>
        <p:nvSpPr>
          <p:cNvPr id="3" name="Content Placeholder 2">
            <a:extLst>
              <a:ext uri="{FF2B5EF4-FFF2-40B4-BE49-F238E27FC236}">
                <a16:creationId xmlns:a16="http://schemas.microsoft.com/office/drawing/2014/main" id="{5ECD8232-C17D-4E63-B8C3-4B2E4364A49F}"/>
              </a:ext>
            </a:extLst>
          </p:cNvPr>
          <p:cNvSpPr>
            <a:spLocks noGrp="1"/>
          </p:cNvSpPr>
          <p:nvPr>
            <p:ph idx="1"/>
          </p:nvPr>
        </p:nvSpPr>
        <p:spPr>
          <a:xfrm>
            <a:off x="2109102" y="1600200"/>
            <a:ext cx="8101698" cy="4768258"/>
          </a:xfrm>
        </p:spPr>
        <p:txBody>
          <a:bodyPr>
            <a:noAutofit/>
          </a:bodyPr>
          <a:lstStyle/>
          <a:p>
            <a:pPr>
              <a:lnSpc>
                <a:spcPct val="110000"/>
              </a:lnSpc>
              <a:spcBef>
                <a:spcPts val="0"/>
              </a:spcBef>
              <a:spcAft>
                <a:spcPts val="1200"/>
              </a:spcAft>
            </a:pPr>
            <a:r>
              <a:rPr lang="en-US" sz="2400" dirty="0">
                <a:latin typeface="Avenir Book"/>
                <a:cs typeface="Avenir Book"/>
              </a:rPr>
              <a:t>Substance use = any use of a substance for medical or nonmedical purposes</a:t>
            </a:r>
          </a:p>
          <a:p>
            <a:pPr>
              <a:lnSpc>
                <a:spcPct val="110000"/>
              </a:lnSpc>
              <a:spcBef>
                <a:spcPts val="0"/>
              </a:spcBef>
              <a:spcAft>
                <a:spcPts val="1200"/>
              </a:spcAft>
            </a:pPr>
            <a:r>
              <a:rPr lang="en-US" sz="2400" dirty="0">
                <a:latin typeface="Avenir Book"/>
                <a:cs typeface="Avenir Book"/>
              </a:rPr>
              <a:t>Substance misuse = nonmedical use of substances</a:t>
            </a:r>
          </a:p>
          <a:p>
            <a:pPr>
              <a:lnSpc>
                <a:spcPct val="110000"/>
              </a:lnSpc>
              <a:spcBef>
                <a:spcPts val="0"/>
              </a:spcBef>
              <a:spcAft>
                <a:spcPts val="1200"/>
              </a:spcAft>
            </a:pPr>
            <a:r>
              <a:rPr lang="en-US" sz="2400" dirty="0">
                <a:latin typeface="Avenir Book"/>
                <a:cs typeface="Avenir Book"/>
              </a:rPr>
              <a:t>Addiction = Substance Use Disorder (SUD)</a:t>
            </a:r>
          </a:p>
          <a:p>
            <a:pPr>
              <a:lnSpc>
                <a:spcPct val="110000"/>
              </a:lnSpc>
              <a:spcBef>
                <a:spcPts val="0"/>
              </a:spcBef>
              <a:spcAft>
                <a:spcPts val="1200"/>
              </a:spcAft>
            </a:pPr>
            <a:r>
              <a:rPr lang="en-US" sz="2400" dirty="0">
                <a:latin typeface="Avenir Book"/>
                <a:cs typeface="Avenir Book"/>
              </a:rPr>
              <a:t>Person with SUD </a:t>
            </a:r>
            <a:r>
              <a:rPr lang="en-US" sz="2400" dirty="0">
                <a:solidFill>
                  <a:srgbClr val="00B050"/>
                </a:solidFill>
                <a:latin typeface="Avenir Book"/>
                <a:cs typeface="Avenir Book"/>
                <a:sym typeface="Wingdings" panose="05000000000000000000" pitchFamily="2" charset="2"/>
              </a:rPr>
              <a:t></a:t>
            </a:r>
            <a:endParaRPr lang="en-US" sz="2400" dirty="0">
              <a:solidFill>
                <a:srgbClr val="00B050"/>
              </a:solidFill>
              <a:latin typeface="Avenir Book"/>
              <a:cs typeface="Avenir Book"/>
            </a:endParaRPr>
          </a:p>
          <a:p>
            <a:pPr>
              <a:lnSpc>
                <a:spcPct val="110000"/>
              </a:lnSpc>
              <a:spcBef>
                <a:spcPts val="0"/>
              </a:spcBef>
              <a:spcAft>
                <a:spcPts val="1200"/>
              </a:spcAft>
            </a:pPr>
            <a:r>
              <a:rPr lang="en-US" sz="2400" strike="sngStrike" dirty="0">
                <a:latin typeface="Avenir Book"/>
                <a:cs typeface="Avenir Book"/>
              </a:rPr>
              <a:t>Addict, junkie, drug abuser, dope fiend</a:t>
            </a:r>
            <a:endParaRPr lang="en-US" sz="2400" dirty="0">
              <a:solidFill>
                <a:srgbClr val="FF0000"/>
              </a:solidFill>
              <a:latin typeface="Avenir Book"/>
              <a:cs typeface="Avenir Book"/>
            </a:endParaRPr>
          </a:p>
          <a:p>
            <a:pPr>
              <a:lnSpc>
                <a:spcPct val="110000"/>
              </a:lnSpc>
              <a:spcBef>
                <a:spcPts val="0"/>
              </a:spcBef>
              <a:spcAft>
                <a:spcPts val="1200"/>
              </a:spcAft>
            </a:pPr>
            <a:r>
              <a:rPr lang="en-US" sz="2400" strike="sngStrike" dirty="0">
                <a:latin typeface="Avenir Book"/>
                <a:cs typeface="Avenir Book"/>
              </a:rPr>
              <a:t>Alcoholic, drunk</a:t>
            </a:r>
            <a:endParaRPr lang="en-US" sz="2400" strike="sngStrike" dirty="0">
              <a:solidFill>
                <a:srgbClr val="FF0000"/>
              </a:solidFill>
              <a:latin typeface="Avenir Book"/>
              <a:cs typeface="Avenir Book"/>
            </a:endParaRPr>
          </a:p>
          <a:p>
            <a:pPr>
              <a:lnSpc>
                <a:spcPct val="110000"/>
              </a:lnSpc>
              <a:spcBef>
                <a:spcPts val="0"/>
              </a:spcBef>
              <a:spcAft>
                <a:spcPts val="1200"/>
              </a:spcAft>
            </a:pPr>
            <a:endParaRPr lang="en-US" sz="2400" dirty="0">
              <a:latin typeface="Avenir Book"/>
              <a:cs typeface="Avenir Book"/>
            </a:endParaRPr>
          </a:p>
        </p:txBody>
      </p:sp>
      <p:sp>
        <p:nvSpPr>
          <p:cNvPr id="5" name="Slide Number Placeholder 4"/>
          <p:cNvSpPr>
            <a:spLocks noGrp="1"/>
          </p:cNvSpPr>
          <p:nvPr>
            <p:ph type="sldNum" sz="quarter" idx="12"/>
          </p:nvPr>
        </p:nvSpPr>
        <p:spPr/>
        <p:txBody>
          <a:bodyPr/>
          <a:lstStyle/>
          <a:p>
            <a:fld id="{F7B08253-A91D-5948-BDD4-FCE93E92356F}" type="slidenum">
              <a:rPr lang="en-US" smtClean="0"/>
              <a:t>9</a:t>
            </a:fld>
            <a:endParaRPr lang="en-US"/>
          </a:p>
        </p:txBody>
      </p:sp>
    </p:spTree>
    <p:extLst>
      <p:ext uri="{BB962C8B-B14F-4D97-AF65-F5344CB8AC3E}">
        <p14:creationId xmlns:p14="http://schemas.microsoft.com/office/powerpoint/2010/main" val="23626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1851</Words>
  <Application>Microsoft Macintosh PowerPoint</Application>
  <PresentationFormat>Widescreen</PresentationFormat>
  <Paragraphs>211</Paragraphs>
  <Slides>26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Avenir Black</vt:lpstr>
      <vt:lpstr>Avenir Book</vt:lpstr>
      <vt:lpstr>Calibri</vt:lpstr>
      <vt:lpstr>Calibri Light</vt:lpstr>
      <vt:lpstr>Cambria</vt:lpstr>
      <vt:lpstr>Century Gothic</vt:lpstr>
      <vt:lpstr>Wingdings</vt:lpstr>
      <vt:lpstr>Office Theme</vt:lpstr>
      <vt:lpstr>Stigma and the Changing Language of Addiction</vt:lpstr>
      <vt:lpstr>No conflicts of interest to disclose.</vt:lpstr>
      <vt:lpstr>What is addiction?</vt:lpstr>
      <vt:lpstr>PowerPoint Presentation</vt:lpstr>
      <vt:lpstr>PowerPoint Presentation</vt:lpstr>
      <vt:lpstr>U.S. Prohibition Alcohol Deaths (1920-1933)</vt:lpstr>
      <vt:lpstr>What is addiction?</vt:lpstr>
      <vt:lpstr>Substance use disorder from DSM-5</vt:lpstr>
      <vt:lpstr>Definitions</vt:lpstr>
      <vt:lpstr>PowerPoint Presentation</vt:lpstr>
      <vt:lpstr>PowerPoint Presentation</vt:lpstr>
      <vt:lpstr>Stigma</vt:lpstr>
      <vt:lpstr>Process of Producing Stigma</vt:lpstr>
      <vt:lpstr>The Importance of Language</vt:lpstr>
      <vt:lpstr>Not hard to find media sources with stigmatizing language</vt:lpstr>
      <vt:lpstr>Is diabetes sugar abuse?</vt:lpstr>
      <vt:lpstr>Does it really matter?   Are we just being politically correct?</vt:lpstr>
      <vt:lpstr>Do words matter to professionals?</vt:lpstr>
      <vt:lpstr>Yes…words matter to professionals</vt:lpstr>
      <vt:lpstr>Do words matter to the public?</vt:lpstr>
      <vt:lpstr>Yes…words matter to the public</vt:lpstr>
      <vt:lpstr>Efforts to Change Language</vt:lpstr>
      <vt:lpstr>Principles for Language in Addiction</vt:lpstr>
      <vt:lpstr>Word choices</vt:lpstr>
      <vt:lpstr>Take Home Message</vt:lpstr>
      <vt:lpstr>Questions, Comments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Stigma and the Changing Language of Addiction</dc:title>
  <dc:creator>Morford, Kenneth</dc:creator>
  <cp:lastModifiedBy>Biegacki, Emma</cp:lastModifiedBy>
  <cp:revision>7</cp:revision>
  <dcterms:created xsi:type="dcterms:W3CDTF">2019-10-08T19:02:36Z</dcterms:created>
  <dcterms:modified xsi:type="dcterms:W3CDTF">2020-04-22T18:55:52Z</dcterms:modified>
</cp:coreProperties>
</file>