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9" r:id="rId3"/>
    <p:sldId id="283" r:id="rId4"/>
    <p:sldId id="282" r:id="rId5"/>
    <p:sldId id="290" r:id="rId6"/>
    <p:sldId id="291" r:id="rId7"/>
    <p:sldId id="296" r:id="rId8"/>
    <p:sldId id="297" r:id="rId9"/>
    <p:sldId id="266" r:id="rId10"/>
    <p:sldId id="292" r:id="rId11"/>
    <p:sldId id="293" r:id="rId12"/>
    <p:sldId id="285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76341" autoAdjust="0"/>
  </p:normalViewPr>
  <p:slideViewPr>
    <p:cSldViewPr snapToGrid="0" snapToObjects="1">
      <p:cViewPr varScale="1">
        <p:scale>
          <a:sx n="112" d="100"/>
          <a:sy n="112" d="100"/>
        </p:scale>
        <p:origin x="13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76397-3E5C-E34D-890C-A13894ED2DE3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2807C-2679-804D-92A0-DBB2F2BA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0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B1275-B0DD-4905-84D1-1BD298F27C69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6951A-ED86-4048-A754-794633EB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48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6951A-ED86-4048-A754-794633EBC9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6951A-ED86-4048-A754-794633EBC9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363F20-2F83-554A-95C8-86B0DFC37A61}" type="slidenum">
              <a:rPr lang="en-US"/>
              <a:pPr/>
              <a:t>6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57338" y="860425"/>
            <a:ext cx="3933825" cy="2949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75794" y="4094774"/>
            <a:ext cx="4905155" cy="4362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546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89280" indent="-187888">
              <a:lnSpc>
                <a:spcPct val="93000"/>
              </a:lnSpc>
              <a:spcBef>
                <a:spcPct val="0"/>
              </a:spcBef>
            </a:pPr>
            <a:r>
              <a:rPr lang="en-US" sz="1800">
                <a:latin typeface="Arial" charset="0"/>
                <a:cs typeface="Baekmuk Gulim" charset="0"/>
              </a:rPr>
              <a:t>US Counties With Providers With a DEA Waiver to Prescribe Buprenorphine.</a:t>
            </a:r>
          </a:p>
          <a:p>
            <a:pPr marL="189280" indent="-187888">
              <a:lnSpc>
                <a:spcPct val="93000"/>
              </a:lnSpc>
              <a:spcBef>
                <a:spcPct val="0"/>
              </a:spcBef>
            </a:pPr>
            <a:r>
              <a:rPr lang="en-US" sz="1800">
                <a:latin typeface="Arial" charset="0"/>
                <a:cs typeface="Baekmuk Gulim" charset="0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DA48-9591-BB4E-977B-BB14C4CADA11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5B75-1FA3-E141-8320-E3BCB8D46B99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3A2E-4740-1042-BB59-2E12A7ED3993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856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7430-3E34-184B-9792-70E2FC98CB5B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1429-18DA-1349-9F6D-F9B687FE0784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8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1DF5-4AD6-4045-AE10-236A245C2337}" type="datetime1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2EE0-E512-554D-AA43-E8CDE4C00F9E}" type="datetime1">
              <a:rPr lang="en-US" smtClean="0"/>
              <a:t>4/22/20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61D6-624A-A641-A854-D584716708E6}" type="datetime1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730-AA3A-EC49-B8C6-4C49B5E3990D}" type="datetime1">
              <a:rPr lang="en-US" smtClean="0"/>
              <a:t>4/22/20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2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1428-5381-974C-9DEB-6E47F32E65E4}" type="datetime1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6D91-1602-1F47-85D5-BD669F1BC58A}" type="datetime1">
              <a:rPr lang="en-US" smtClean="0"/>
              <a:t>4/22/20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3E147-D5B6-C94E-9F65-0C0148284788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076A-52AC-0C4D-BC8C-CC97D8424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4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erpetu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erpetu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/>
        <a:buChar char="–"/>
        <a:defRPr sz="2800" kern="1200">
          <a:solidFill>
            <a:schemeClr val="tx1"/>
          </a:solidFill>
          <a:latin typeface="Perpetu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2400" kern="1200">
          <a:solidFill>
            <a:schemeClr val="tx1"/>
          </a:solidFill>
          <a:latin typeface="Perpetu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chemeClr val="tx1"/>
          </a:solidFill>
          <a:latin typeface="Perpetu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buFont typeface="Arial"/>
        <a:buChar char="»"/>
        <a:defRPr sz="2000" kern="1200">
          <a:solidFill>
            <a:schemeClr val="tx1"/>
          </a:solidFill>
          <a:latin typeface="Perpetu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1120" y="795535"/>
            <a:ext cx="8771954" cy="2323139"/>
          </a:xfrm>
        </p:spPr>
        <p:txBody>
          <a:bodyPr>
            <a:normAutofit/>
          </a:bodyPr>
          <a:lstStyle/>
          <a:p>
            <a:r>
              <a:rPr lang="en-US" dirty="0"/>
              <a:t>The Role of Advanced Practice Providers in Treating Opioid Use Disorder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8200" y="3742750"/>
            <a:ext cx="7772400" cy="194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erpetua"/>
                <a:ea typeface="+mj-ea"/>
                <a:cs typeface="+mj-cs"/>
              </a:defRPr>
            </a:lvl1pPr>
          </a:lstStyle>
          <a:p>
            <a:r>
              <a:rPr lang="en-US" dirty="0"/>
              <a:t>Katie Clark CHER Solutions, LLC</a:t>
            </a:r>
          </a:p>
          <a:p>
            <a:r>
              <a:rPr lang="en-US" dirty="0"/>
              <a:t>MSPH, CADC</a:t>
            </a:r>
          </a:p>
          <a:p>
            <a:r>
              <a:rPr lang="en-US" dirty="0"/>
              <a:t>The George Washington University</a:t>
            </a:r>
          </a:p>
          <a:p>
            <a:r>
              <a:rPr lang="en-US" dirty="0"/>
              <a:t>Translational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3002378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05"/>
            <a:ext cx="8229600" cy="610473"/>
          </a:xfrm>
        </p:spPr>
        <p:txBody>
          <a:bodyPr>
            <a:normAutofit fontScale="90000"/>
          </a:bodyPr>
          <a:lstStyle/>
          <a:p>
            <a:r>
              <a:rPr lang="en-US" dirty="0"/>
              <a:t>Dissertation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179"/>
            <a:ext cx="8229600" cy="5804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Successful Buprenorphine Implementation: </a:t>
            </a:r>
          </a:p>
          <a:p>
            <a:pPr marL="0" indent="0" algn="ctr">
              <a:buNone/>
            </a:pPr>
            <a:r>
              <a:rPr lang="en-US" b="1" dirty="0"/>
              <a:t>A Qualitative Study of Primary Care Providers in Connecticut</a:t>
            </a:r>
          </a:p>
          <a:p>
            <a:pPr marL="0" indent="0" algn="ctr">
              <a:buNone/>
            </a:pPr>
            <a:endParaRPr lang="en-US" sz="1000" b="1" dirty="0"/>
          </a:p>
          <a:p>
            <a:r>
              <a:rPr lang="en-US" dirty="0"/>
              <a:t>September 2019-March 2020</a:t>
            </a:r>
          </a:p>
          <a:p>
            <a:r>
              <a:rPr lang="en-US" dirty="0"/>
              <a:t>Research Question:</a:t>
            </a:r>
          </a:p>
          <a:p>
            <a:pPr marL="0" indent="0">
              <a:buNone/>
            </a:pPr>
            <a:r>
              <a:rPr lang="en-US" dirty="0"/>
              <a:t>	What is the experience of healthcare providers as 	they prepare for and implement buprenorphine 	prescribing?</a:t>
            </a:r>
          </a:p>
          <a:p>
            <a:r>
              <a:rPr lang="en-US" dirty="0"/>
              <a:t>What other research do you think is needed in this area?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7837B-7184-4526-9AD7-62D9D878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645" y="1600200"/>
            <a:ext cx="3580155" cy="283885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Positive Deviance</a:t>
            </a:r>
          </a:p>
          <a:p>
            <a:r>
              <a:rPr lang="en-US" dirty="0"/>
              <a:t>50% APP</a:t>
            </a:r>
          </a:p>
          <a:p>
            <a:r>
              <a:rPr lang="en-US" dirty="0"/>
              <a:t>Qualitative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468E6-EB26-4AA6-9DD8-5458B315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4651275"/>
            <a:ext cx="7254240" cy="11963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53F1C1-A4F4-4CBB-8726-2BA3BF674537}"/>
              </a:ext>
            </a:extLst>
          </p:cNvPr>
          <p:cNvSpPr/>
          <p:nvPr/>
        </p:nvSpPr>
        <p:spPr>
          <a:xfrm>
            <a:off x="6311937" y="5885189"/>
            <a:ext cx="188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erpetua" panose="02020502060401020303" pitchFamily="18" charset="0"/>
              </a:rPr>
              <a:t>positivedeviance.org</a:t>
            </a:r>
          </a:p>
        </p:txBody>
      </p:sp>
    </p:spTree>
    <p:extLst>
      <p:ext uri="{BB962C8B-B14F-4D97-AF65-F5344CB8AC3E}">
        <p14:creationId xmlns:p14="http://schemas.microsoft.com/office/powerpoint/2010/main" val="14198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 descr="KTA Cycle Im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72" r="-40372"/>
          <a:stretch>
            <a:fillRect/>
          </a:stretch>
        </p:blipFill>
        <p:spPr>
          <a:xfrm>
            <a:off x="-1064778" y="158352"/>
            <a:ext cx="11594614" cy="6376591"/>
          </a:xfrm>
        </p:spPr>
      </p:pic>
      <p:sp>
        <p:nvSpPr>
          <p:cNvPr id="9" name="TextBox 8"/>
          <p:cNvSpPr txBox="1"/>
          <p:nvPr/>
        </p:nvSpPr>
        <p:spPr>
          <a:xfrm>
            <a:off x="-23760" y="-27031"/>
            <a:ext cx="2283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erpetua"/>
                <a:cs typeface="Perpetua"/>
              </a:rPr>
              <a:t>Theoretical</a:t>
            </a:r>
          </a:p>
          <a:p>
            <a:pPr algn="ctr"/>
            <a:r>
              <a:rPr lang="en-US" sz="3200" b="1" dirty="0">
                <a:latin typeface="Perpetua"/>
                <a:cs typeface="Perpetua"/>
              </a:rPr>
              <a:t>Framework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78608" y="5780541"/>
            <a:ext cx="873312" cy="5758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86840" y="4451613"/>
            <a:ext cx="873312" cy="5758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30224" y="2110749"/>
            <a:ext cx="873312" cy="5758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41952" y="822420"/>
            <a:ext cx="873312" cy="5758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A6EF-8FA2-43C6-96EB-1F1DA49D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0"/>
            <a:ext cx="8229600" cy="74791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Questions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D0D5-18E9-4D15-8F96-653569CA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36" y="4928424"/>
            <a:ext cx="8229600" cy="1270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Thank You!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AE877-A604-4ECF-8601-245F5B83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12</a:t>
            </a:fld>
            <a:endParaRPr lang="en-US"/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3A0BEC85-420C-440B-8E17-3CFF494A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49" y="2671513"/>
            <a:ext cx="6353587" cy="3019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8648" y="1098074"/>
            <a:ext cx="6353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erpetua"/>
                <a:cs typeface="Perpetua"/>
              </a:rPr>
              <a:t>Katie’s Contact Information</a:t>
            </a:r>
          </a:p>
          <a:p>
            <a:pPr algn="ctr"/>
            <a:endParaRPr lang="en-US" sz="1200" dirty="0">
              <a:latin typeface="Perpetua"/>
              <a:cs typeface="Perpetua"/>
            </a:endParaRPr>
          </a:p>
          <a:p>
            <a:pPr algn="ctr"/>
            <a:r>
              <a:rPr lang="en-US" sz="3600" dirty="0" err="1">
                <a:latin typeface="Perpetua"/>
                <a:cs typeface="Perpetua"/>
              </a:rPr>
              <a:t>chersolutions@gmail.com</a:t>
            </a:r>
            <a:endParaRPr lang="en-US" sz="3600" dirty="0">
              <a:latin typeface="Perpetua"/>
              <a:cs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47976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0827"/>
          </a:xfrm>
        </p:spPr>
        <p:txBody>
          <a:bodyPr>
            <a:normAutofit fontScale="90000"/>
          </a:bodyPr>
          <a:lstStyle/>
          <a:p>
            <a:r>
              <a:rPr lang="en-US" dirty="0"/>
              <a:t>Brief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Service Provider 1998-2010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Formal Education </a:t>
            </a:r>
          </a:p>
          <a:p>
            <a:endParaRPr lang="en-US" dirty="0"/>
          </a:p>
          <a:p>
            <a:r>
              <a:rPr lang="en-US" dirty="0"/>
              <a:t>Research Consulting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34" y="4607981"/>
            <a:ext cx="2552566" cy="17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292"/>
          </a:xfrm>
        </p:spPr>
        <p:txBody>
          <a:bodyPr>
            <a:normAutofit fontScale="90000"/>
          </a:bodyPr>
          <a:lstStyle/>
          <a:p>
            <a:r>
              <a:rPr lang="en-US" dirty="0"/>
              <a:t>Opioid Epidemic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79490B11-B604-46D8-97D5-6EC17671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98" y="1289824"/>
            <a:ext cx="7145225" cy="50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99"/>
            <a:ext cx="8229600" cy="711138"/>
          </a:xfrm>
        </p:spPr>
        <p:txBody>
          <a:bodyPr>
            <a:normAutofit fontScale="90000"/>
          </a:bodyPr>
          <a:lstStyle/>
          <a:p>
            <a:r>
              <a:rPr lang="en-US" dirty="0"/>
              <a:t>Brief History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11651" y="985776"/>
            <a:ext cx="6137890" cy="57356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DATA 2000</a:t>
            </a:r>
          </a:p>
          <a:p>
            <a:pPr lvl="1"/>
            <a:r>
              <a:rPr lang="en-US" dirty="0"/>
              <a:t>Office-based Opioid Treatment (OBOT)</a:t>
            </a:r>
          </a:p>
          <a:p>
            <a:endParaRPr lang="en-US" dirty="0"/>
          </a:p>
          <a:p>
            <a:r>
              <a:rPr lang="en-US" dirty="0"/>
              <a:t>2002</a:t>
            </a:r>
          </a:p>
          <a:p>
            <a:pPr lvl="1"/>
            <a:r>
              <a:rPr lang="en-US" dirty="0"/>
              <a:t>FDA approval buprenorphine for OBOT</a:t>
            </a:r>
          </a:p>
          <a:p>
            <a:endParaRPr lang="en-US" dirty="0"/>
          </a:p>
          <a:p>
            <a:r>
              <a:rPr lang="en-US" dirty="0"/>
              <a:t>Physician only</a:t>
            </a:r>
          </a:p>
          <a:p>
            <a:pPr lvl="1"/>
            <a:r>
              <a:rPr lang="en-US" dirty="0"/>
              <a:t>Limited uptake</a:t>
            </a:r>
          </a:p>
          <a:p>
            <a:pPr lvl="1"/>
            <a:r>
              <a:rPr lang="en-US" dirty="0"/>
              <a:t>Restricted access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12EB7-3DBF-4CAE-AC15-24333610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C1054-856F-4C6A-A7C6-B455CAD56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923" y="2110310"/>
            <a:ext cx="3058281" cy="30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3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99"/>
            <a:ext cx="8229600" cy="711138"/>
          </a:xfrm>
        </p:spPr>
        <p:txBody>
          <a:bodyPr>
            <a:normAutofit fontScale="90000"/>
          </a:bodyPr>
          <a:lstStyle/>
          <a:p>
            <a:r>
              <a:rPr lang="en-US" dirty="0"/>
              <a:t>Brief History-Cont.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11650" y="985776"/>
            <a:ext cx="8624793" cy="5735699"/>
          </a:xfrm>
        </p:spPr>
        <p:txBody>
          <a:bodyPr>
            <a:normAutofit/>
          </a:bodyPr>
          <a:lstStyle/>
          <a:p>
            <a:r>
              <a:rPr lang="en-US" dirty="0"/>
              <a:t>TREAT Act 2015</a:t>
            </a:r>
          </a:p>
          <a:p>
            <a:pPr lvl="1"/>
            <a:r>
              <a:rPr lang="en-US" dirty="0"/>
              <a:t>NP/PA</a:t>
            </a:r>
          </a:p>
          <a:p>
            <a:pPr lvl="1"/>
            <a:r>
              <a:rPr lang="en-US" dirty="0"/>
              <a:t>“practice under the supervision of a licensed physician who holds an active waiver for opioid addiction therapy”</a:t>
            </a:r>
          </a:p>
          <a:p>
            <a:pPr lvl="1"/>
            <a:r>
              <a:rPr lang="en-US" dirty="0"/>
              <a:t>Prescribe opioid therapy “in collaboration with a physician who holds an active waiver.”</a:t>
            </a:r>
          </a:p>
          <a:p>
            <a:pPr lvl="1"/>
            <a:r>
              <a:rPr lang="en-US" dirty="0"/>
              <a:t>Advocacy for change</a:t>
            </a:r>
          </a:p>
          <a:p>
            <a:pPr lvl="1"/>
            <a:endParaRPr lang="en-US" dirty="0"/>
          </a:p>
          <a:p>
            <a:r>
              <a:rPr lang="en-US" dirty="0"/>
              <a:t>CARA 2016</a:t>
            </a:r>
          </a:p>
          <a:p>
            <a:pPr lvl="1"/>
            <a:r>
              <a:rPr lang="en-US" dirty="0"/>
              <a:t>NP/PA</a:t>
            </a:r>
          </a:p>
          <a:p>
            <a:pPr lvl="1"/>
            <a:r>
              <a:rPr lang="en-US" dirty="0"/>
              <a:t>“supervision if required by state law”</a:t>
            </a:r>
          </a:p>
          <a:p>
            <a:pPr lvl="1"/>
            <a:r>
              <a:rPr lang="en-US" dirty="0"/>
              <a:t>Waiver- 24 hours of training</a:t>
            </a:r>
          </a:p>
          <a:p>
            <a:pPr lvl="1"/>
            <a:r>
              <a:rPr lang="en-US" dirty="0"/>
              <a:t>2021 reevaluation of law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12EB7-3DBF-4CAE-AC15-24333610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FA651-AE2B-4B7F-9306-8AAE5A39A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34" y="3214871"/>
            <a:ext cx="2923433" cy="29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368"/>
          </a:xfrm>
        </p:spPr>
        <p:txBody>
          <a:bodyPr>
            <a:normAutofit fontScale="90000"/>
          </a:bodyPr>
          <a:lstStyle/>
          <a:p>
            <a:r>
              <a:rPr lang="en-US" dirty="0"/>
              <a:t>Opportunities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7142"/>
            <a:ext cx="8229600" cy="4909021"/>
          </a:xfrm>
        </p:spPr>
        <p:txBody>
          <a:bodyPr/>
          <a:lstStyle/>
          <a:p>
            <a:r>
              <a:rPr lang="en-US" dirty="0"/>
              <a:t>Practice Evaluation</a:t>
            </a:r>
          </a:p>
          <a:p>
            <a:pPr lvl="1"/>
            <a:r>
              <a:rPr lang="en-US" dirty="0"/>
              <a:t>Abilities of APP to manage OBOT</a:t>
            </a:r>
          </a:p>
          <a:p>
            <a:pPr lvl="1"/>
            <a:r>
              <a:rPr lang="en-US" dirty="0"/>
              <a:t>Expansion of treatment</a:t>
            </a:r>
          </a:p>
          <a:p>
            <a:pPr lvl="1"/>
            <a:r>
              <a:rPr lang="en-US" dirty="0"/>
              <a:t>Access to treatment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Policy Evaluation</a:t>
            </a:r>
          </a:p>
          <a:p>
            <a:pPr lvl="1"/>
            <a:r>
              <a:rPr lang="en-US" dirty="0"/>
              <a:t>24 hours?</a:t>
            </a:r>
          </a:p>
          <a:p>
            <a:pPr lvl="1"/>
            <a:r>
              <a:rPr lang="en-US" dirty="0"/>
              <a:t>8 hours?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9E99B-084F-4094-AE3A-0B6566A6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2933383"/>
            <a:ext cx="3162300" cy="31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47205" y="90670"/>
            <a:ext cx="881593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Perpetua"/>
                <a:cs typeface="Perpetua"/>
              </a:rPr>
              <a:t>Geographic Distribution of Providers With a DEA Waiver to Prescribe Buprenorphine for the Treatment of Opioid Use Disorder: A 5‐Year Update</a:t>
            </a:r>
          </a:p>
        </p:txBody>
      </p:sp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Perpetua"/>
              <a:cs typeface="Perpetua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646" y="6522536"/>
            <a:ext cx="8998489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Perpetua"/>
                <a:cs typeface="Perpetua"/>
              </a:rPr>
              <a:t>The Journal of Rural Health, Volume: 35, Issue: 1, Pages: 108-112, First published: 20 June 2018, DOI: (10.1111/jrh.12307)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13" y="890470"/>
            <a:ext cx="6283399" cy="480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46" y="5691539"/>
            <a:ext cx="907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erpetua"/>
                <a:cs typeface="Perpetua"/>
              </a:rPr>
              <a:t>“NPs and PAs add otherwise lacking treatment availability in 56 counties (43 rural)”</a:t>
            </a:r>
          </a:p>
        </p:txBody>
      </p:sp>
    </p:spTree>
    <p:extLst>
      <p:ext uri="{BB962C8B-B14F-4D97-AF65-F5344CB8AC3E}">
        <p14:creationId xmlns:p14="http://schemas.microsoft.com/office/powerpoint/2010/main" val="39157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Prescribing Buprenorphine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successes have you had?</a:t>
            </a:r>
          </a:p>
          <a:p>
            <a:r>
              <a:rPr lang="en-US" dirty="0"/>
              <a:t>What challenges have you experienced?</a:t>
            </a:r>
          </a:p>
          <a:p>
            <a:endParaRPr lang="en-US" dirty="0"/>
          </a:p>
          <a:p>
            <a:r>
              <a:rPr lang="en-US" dirty="0"/>
              <a:t>Current projects, next steps, other comments?</a:t>
            </a:r>
          </a:p>
        </p:txBody>
      </p:sp>
    </p:spTree>
    <p:extLst>
      <p:ext uri="{BB962C8B-B14F-4D97-AF65-F5344CB8AC3E}">
        <p14:creationId xmlns:p14="http://schemas.microsoft.com/office/powerpoint/2010/main" val="161372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05BF2-51F3-45B7-9438-4BEBBF45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375728"/>
            <a:ext cx="3093720" cy="331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A9D3A-6A9D-44A6-BE70-9332BC71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040" y="1375728"/>
            <a:ext cx="4975860" cy="3322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9C87E5-F77B-4D06-A72E-EF3C5196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076A-52AC-0C4D-BC8C-CC97D8424CFC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F0B8FF-C7F3-43A1-9A4D-10A11938C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640" y="3746946"/>
            <a:ext cx="4291330" cy="28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 Ant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 Antique.thmx</Template>
  <TotalTime>8764</TotalTime>
  <Words>411</Words>
  <Application>Microsoft Macintosh PowerPoint</Application>
  <PresentationFormat>On-screen Show (4:3)</PresentationFormat>
  <Paragraphs>95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Perpetua</vt:lpstr>
      <vt:lpstr>Book Antique</vt:lpstr>
      <vt:lpstr>The Role of Advanced Practice Providers in Treating Opioid Use Disorder</vt:lpstr>
      <vt:lpstr>Brief Intro</vt:lpstr>
      <vt:lpstr>Opioid Epidemic Background</vt:lpstr>
      <vt:lpstr>Brief History</vt:lpstr>
      <vt:lpstr>Brief History-Cont.</vt:lpstr>
      <vt:lpstr>Opportunities</vt:lpstr>
      <vt:lpstr>PowerPoint Presentation</vt:lpstr>
      <vt:lpstr>APP Prescribing Buprenorphine</vt:lpstr>
      <vt:lpstr>Lit Review</vt:lpstr>
      <vt:lpstr>Dissertation</vt:lpstr>
      <vt:lpstr>Dissertation Approach</vt:lpstr>
      <vt:lpstr>PowerPoint Presentation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</dc:creator>
  <cp:lastModifiedBy>Biegacki, Emma</cp:lastModifiedBy>
  <cp:revision>149</cp:revision>
  <dcterms:created xsi:type="dcterms:W3CDTF">2019-03-09T16:23:24Z</dcterms:created>
  <dcterms:modified xsi:type="dcterms:W3CDTF">2020-04-22T19:50:54Z</dcterms:modified>
</cp:coreProperties>
</file>