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omments/comment1.xml" ContentType="application/vnd.openxmlformats-officedocument.presentationml.comments+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4"/>
  </p:notesMasterIdLst>
  <p:sldIdLst>
    <p:sldId id="256" r:id="rId2"/>
    <p:sldId id="315" r:id="rId3"/>
    <p:sldId id="298" r:id="rId4"/>
    <p:sldId id="258" r:id="rId5"/>
    <p:sldId id="317" r:id="rId6"/>
    <p:sldId id="265" r:id="rId7"/>
    <p:sldId id="268" r:id="rId8"/>
    <p:sldId id="259" r:id="rId9"/>
    <p:sldId id="300" r:id="rId10"/>
    <p:sldId id="299" r:id="rId11"/>
    <p:sldId id="257" r:id="rId12"/>
    <p:sldId id="267" r:id="rId13"/>
    <p:sldId id="269" r:id="rId14"/>
    <p:sldId id="270" r:id="rId15"/>
    <p:sldId id="301" r:id="rId16"/>
    <p:sldId id="302" r:id="rId17"/>
    <p:sldId id="273" r:id="rId18"/>
    <p:sldId id="271" r:id="rId19"/>
    <p:sldId id="272" r:id="rId20"/>
    <p:sldId id="260" r:id="rId21"/>
    <p:sldId id="261" r:id="rId22"/>
    <p:sldId id="293" r:id="rId23"/>
    <p:sldId id="278" r:id="rId24"/>
    <p:sldId id="290" r:id="rId25"/>
    <p:sldId id="274" r:id="rId26"/>
    <p:sldId id="303" r:id="rId27"/>
    <p:sldId id="276" r:id="rId28"/>
    <p:sldId id="305" r:id="rId29"/>
    <p:sldId id="279" r:id="rId30"/>
    <p:sldId id="294" r:id="rId31"/>
    <p:sldId id="289" r:id="rId32"/>
    <p:sldId id="280" r:id="rId33"/>
    <p:sldId id="318" r:id="rId34"/>
    <p:sldId id="288" r:id="rId35"/>
    <p:sldId id="284" r:id="rId36"/>
    <p:sldId id="282" r:id="rId37"/>
    <p:sldId id="292" r:id="rId38"/>
    <p:sldId id="281" r:id="rId39"/>
    <p:sldId id="304" r:id="rId40"/>
    <p:sldId id="286" r:id="rId41"/>
    <p:sldId id="306" r:id="rId42"/>
    <p:sldId id="319" r:id="rId43"/>
    <p:sldId id="295" r:id="rId44"/>
    <p:sldId id="297" r:id="rId45"/>
    <p:sldId id="296" r:id="rId46"/>
    <p:sldId id="310" r:id="rId47"/>
    <p:sldId id="307" r:id="rId48"/>
    <p:sldId id="308" r:id="rId49"/>
    <p:sldId id="311" r:id="rId50"/>
    <p:sldId id="312" r:id="rId51"/>
    <p:sldId id="313" r:id="rId52"/>
    <p:sldId id="314"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elman, E. Jennifer" initials="EEJ" lastIdx="13" clrIdx="0">
    <p:extLst>
      <p:ext uri="{19B8F6BF-5375-455C-9EA6-DF929625EA0E}">
        <p15:presenceInfo xmlns:p15="http://schemas.microsoft.com/office/powerpoint/2012/main" userId="S-1-5-21-505881439-82067924-1220176271-61664" providerId="AD"/>
      </p:ext>
    </p:extLst>
  </p:cmAuthor>
  <p:cmAuthor id="2" name="Morford, Kenneth" initials="MK" lastIdx="4" clrIdx="1">
    <p:extLst>
      <p:ext uri="{19B8F6BF-5375-455C-9EA6-DF929625EA0E}">
        <p15:presenceInfo xmlns:p15="http://schemas.microsoft.com/office/powerpoint/2012/main" userId="S::kenneth.morford@yale.edu::6ab12a8f-c987-4115-97ba-0aaa981674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585" autoAdjust="0"/>
    <p:restoredTop sz="78053"/>
  </p:normalViewPr>
  <p:slideViewPr>
    <p:cSldViewPr snapToGrid="0" snapToObjects="1">
      <p:cViewPr varScale="1">
        <p:scale>
          <a:sx n="86" d="100"/>
          <a:sy n="86" d="100"/>
        </p:scale>
        <p:origin x="96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0-01-07T15:20:59.087" idx="4">
    <p:pos x="260" y="2694"/>
    <p:text>I would add the red box around severe cardiac disease for disulfiram. Also, it's unclear why acamprosate isn't an option so I would maybe do a "?" instead of an "X"</p:text>
    <p:extLst>
      <p:ext uri="{C676402C-5697-4E1C-873F-D02D1690AC5C}">
        <p15:threadingInfo xmlns:p15="http://schemas.microsoft.com/office/powerpoint/2012/main" timeZoneBias="300"/>
      </p:ext>
    </p:extLst>
  </p:cm>
</p:cmLst>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EEA9A1-C346-45D0-A8F4-2671557EA2E5}" type="doc">
      <dgm:prSet loTypeId="urn:microsoft.com/office/officeart/2005/8/layout/cycle8" loCatId="cycle" qsTypeId="urn:microsoft.com/office/officeart/2005/8/quickstyle/3D3" qsCatId="3D" csTypeId="urn:microsoft.com/office/officeart/2005/8/colors/colorful5" csCatId="colorful" phldr="1"/>
      <dgm:spPr/>
    </dgm:pt>
    <dgm:pt modelId="{312268E2-3BD1-4815-ADAC-F3EDBEC50A3A}">
      <dgm:prSet phldrT="[Text]" custT="1"/>
      <dgm:spPr/>
      <dgm:t>
        <a:bodyPr/>
        <a:lstStyle/>
        <a:p>
          <a:pPr algn="ctr">
            <a:lnSpc>
              <a:spcPct val="100000"/>
            </a:lnSpc>
            <a:spcAft>
              <a:spcPts val="0"/>
            </a:spcAft>
          </a:pPr>
          <a:r>
            <a:rPr lang="en-US" sz="2400" b="0" u="sng" dirty="0"/>
            <a:t>Control</a:t>
          </a:r>
        </a:p>
        <a:p>
          <a:pPr algn="r">
            <a:lnSpc>
              <a:spcPct val="100000"/>
            </a:lnSpc>
            <a:spcAft>
              <a:spcPts val="0"/>
            </a:spcAft>
          </a:pPr>
          <a:r>
            <a:rPr lang="en-US" sz="1400" dirty="0"/>
            <a:t>-Larger quantity over     longer period of time  </a:t>
          </a:r>
        </a:p>
        <a:p>
          <a:pPr algn="r">
            <a:lnSpc>
              <a:spcPct val="100000"/>
            </a:lnSpc>
            <a:spcAft>
              <a:spcPts val="0"/>
            </a:spcAft>
          </a:pPr>
          <a:r>
            <a:rPr lang="en-US" sz="1400" dirty="0"/>
            <a:t>-Unsuccessful attempts to cutback or control </a:t>
          </a:r>
        </a:p>
        <a:p>
          <a:pPr algn="r">
            <a:lnSpc>
              <a:spcPct val="100000"/>
            </a:lnSpc>
            <a:spcAft>
              <a:spcPts val="0"/>
            </a:spcAft>
          </a:pPr>
          <a:r>
            <a:rPr lang="en-US" sz="1400" dirty="0"/>
            <a:t>-Increased time spent</a:t>
          </a:r>
        </a:p>
      </dgm:t>
    </dgm:pt>
    <dgm:pt modelId="{7A47CAB9-48D7-4350-8D47-7B234A073162}" type="parTrans" cxnId="{6A02A073-6FF5-43B8-AB7E-701D74FC6913}">
      <dgm:prSet/>
      <dgm:spPr/>
      <dgm:t>
        <a:bodyPr/>
        <a:lstStyle/>
        <a:p>
          <a:endParaRPr lang="en-US"/>
        </a:p>
      </dgm:t>
    </dgm:pt>
    <dgm:pt modelId="{8DE1F5CE-010D-4DB8-B0BB-E7FBCC2FA621}" type="sibTrans" cxnId="{6A02A073-6FF5-43B8-AB7E-701D74FC6913}">
      <dgm:prSet/>
      <dgm:spPr/>
      <dgm:t>
        <a:bodyPr/>
        <a:lstStyle/>
        <a:p>
          <a:endParaRPr lang="en-US"/>
        </a:p>
      </dgm:t>
    </dgm:pt>
    <dgm:pt modelId="{6815FDEB-E687-4F92-89F7-139B4E389312}">
      <dgm:prSet phldrT="[Text]" custT="1"/>
      <dgm:spPr/>
      <dgm:t>
        <a:bodyPr/>
        <a:lstStyle/>
        <a:p>
          <a:pPr algn="ctr">
            <a:lnSpc>
              <a:spcPct val="100000"/>
            </a:lnSpc>
            <a:spcAft>
              <a:spcPts val="0"/>
            </a:spcAft>
          </a:pPr>
          <a:r>
            <a:rPr lang="en-US" sz="2400" u="sng" dirty="0"/>
            <a:t>Consequences</a:t>
          </a:r>
          <a:r>
            <a:rPr lang="en-US" sz="1400" u="none" dirty="0"/>
            <a:t>                                     -Failure</a:t>
          </a:r>
          <a:r>
            <a:rPr lang="en-US" sz="1400" dirty="0"/>
            <a:t> to fulfill major obligations  </a:t>
          </a:r>
        </a:p>
        <a:p>
          <a:pPr algn="ctr">
            <a:lnSpc>
              <a:spcPct val="100000"/>
            </a:lnSpc>
            <a:spcAft>
              <a:spcPts val="0"/>
            </a:spcAft>
          </a:pPr>
          <a:r>
            <a:rPr lang="en-US" sz="1400" dirty="0"/>
            <a:t>-Social/Interpersonal problems</a:t>
          </a:r>
        </a:p>
        <a:p>
          <a:pPr algn="ctr">
            <a:lnSpc>
              <a:spcPct val="100000"/>
            </a:lnSpc>
            <a:spcAft>
              <a:spcPts val="0"/>
            </a:spcAft>
          </a:pPr>
          <a:r>
            <a:rPr lang="en-US" sz="1400" dirty="0"/>
            <a:t>-Activities given up</a:t>
          </a:r>
        </a:p>
        <a:p>
          <a:pPr algn="ctr">
            <a:lnSpc>
              <a:spcPct val="100000"/>
            </a:lnSpc>
            <a:spcAft>
              <a:spcPts val="0"/>
            </a:spcAft>
          </a:pPr>
          <a:r>
            <a:rPr lang="en-US" sz="1400" dirty="0"/>
            <a:t> -Use in hazardous situations</a:t>
          </a:r>
        </a:p>
        <a:p>
          <a:pPr algn="ctr">
            <a:lnSpc>
              <a:spcPct val="100000"/>
            </a:lnSpc>
            <a:spcAft>
              <a:spcPts val="0"/>
            </a:spcAft>
          </a:pPr>
          <a:r>
            <a:rPr lang="en-US" sz="1400" dirty="0"/>
            <a:t>-Physical &amp; psychological consequences</a:t>
          </a:r>
        </a:p>
      </dgm:t>
    </dgm:pt>
    <dgm:pt modelId="{7F5F7B8C-A3D3-495C-8B9D-27FC55E6AE42}" type="parTrans" cxnId="{FF4D535E-F4A4-4ED0-AB57-C00C662B6A35}">
      <dgm:prSet/>
      <dgm:spPr/>
      <dgm:t>
        <a:bodyPr/>
        <a:lstStyle/>
        <a:p>
          <a:endParaRPr lang="en-US"/>
        </a:p>
      </dgm:t>
    </dgm:pt>
    <dgm:pt modelId="{6CBF870F-96DB-4483-A1DB-99761A3A8C77}" type="sibTrans" cxnId="{FF4D535E-F4A4-4ED0-AB57-C00C662B6A35}">
      <dgm:prSet/>
      <dgm:spPr/>
      <dgm:t>
        <a:bodyPr/>
        <a:lstStyle/>
        <a:p>
          <a:endParaRPr lang="en-US"/>
        </a:p>
      </dgm:t>
    </dgm:pt>
    <dgm:pt modelId="{808A741F-A066-4C5D-AC6B-B65693EC6566}">
      <dgm:prSet phldrT="[Text]" custT="1"/>
      <dgm:spPr/>
      <dgm:t>
        <a:bodyPr/>
        <a:lstStyle/>
        <a:p>
          <a:pPr algn="l">
            <a:lnSpc>
              <a:spcPct val="100000"/>
            </a:lnSpc>
            <a:spcAft>
              <a:spcPts val="0"/>
            </a:spcAft>
          </a:pPr>
          <a:r>
            <a:rPr lang="en-US" sz="2400" u="sng" dirty="0">
              <a:latin typeface="+mj-lt"/>
            </a:rPr>
            <a:t>Craving</a:t>
          </a:r>
        </a:p>
        <a:p>
          <a:pPr algn="l">
            <a:lnSpc>
              <a:spcPct val="100000"/>
            </a:lnSpc>
            <a:spcAft>
              <a:spcPts val="0"/>
            </a:spcAft>
          </a:pPr>
          <a:r>
            <a:rPr lang="en-US" sz="1400" u="none" dirty="0">
              <a:latin typeface="+mj-lt"/>
            </a:rPr>
            <a:t>-Craving</a:t>
          </a:r>
        </a:p>
        <a:p>
          <a:pPr algn="l">
            <a:lnSpc>
              <a:spcPct val="100000"/>
            </a:lnSpc>
            <a:spcAft>
              <a:spcPts val="0"/>
            </a:spcAft>
          </a:pPr>
          <a:r>
            <a:rPr lang="en-US" sz="1400" u="none" dirty="0">
              <a:latin typeface="+mj-lt"/>
            </a:rPr>
            <a:t>-Tolerance</a:t>
          </a:r>
        </a:p>
        <a:p>
          <a:pPr algn="l">
            <a:lnSpc>
              <a:spcPct val="100000"/>
            </a:lnSpc>
            <a:spcAft>
              <a:spcPts val="0"/>
            </a:spcAft>
          </a:pPr>
          <a:r>
            <a:rPr lang="en-US" sz="1400" u="none" dirty="0">
              <a:latin typeface="+mj-lt"/>
            </a:rPr>
            <a:t>-Withdrawal</a:t>
          </a:r>
        </a:p>
      </dgm:t>
    </dgm:pt>
    <dgm:pt modelId="{A509BE06-3D9B-4233-BCC5-313846A0D2BE}" type="parTrans" cxnId="{D63AABCB-A70D-4599-AEF4-D8605EDBCC59}">
      <dgm:prSet/>
      <dgm:spPr/>
      <dgm:t>
        <a:bodyPr/>
        <a:lstStyle/>
        <a:p>
          <a:endParaRPr lang="en-US"/>
        </a:p>
      </dgm:t>
    </dgm:pt>
    <dgm:pt modelId="{626D3D7A-F8B7-492D-BCCF-B9016EFD9DCF}" type="sibTrans" cxnId="{D63AABCB-A70D-4599-AEF4-D8605EDBCC59}">
      <dgm:prSet/>
      <dgm:spPr/>
      <dgm:t>
        <a:bodyPr/>
        <a:lstStyle/>
        <a:p>
          <a:endParaRPr lang="en-US"/>
        </a:p>
      </dgm:t>
    </dgm:pt>
    <dgm:pt modelId="{93AB8167-6025-457B-BB11-9EFE4D41F6C9}" type="pres">
      <dgm:prSet presAssocID="{9FEEA9A1-C346-45D0-A8F4-2671557EA2E5}" presName="compositeShape" presStyleCnt="0">
        <dgm:presLayoutVars>
          <dgm:chMax val="7"/>
          <dgm:dir/>
          <dgm:resizeHandles val="exact"/>
        </dgm:presLayoutVars>
      </dgm:prSet>
      <dgm:spPr/>
    </dgm:pt>
    <dgm:pt modelId="{EE359964-7844-4624-8008-936CD4B8DC7D}" type="pres">
      <dgm:prSet presAssocID="{9FEEA9A1-C346-45D0-A8F4-2671557EA2E5}" presName="wedge1" presStyleLbl="node1" presStyleIdx="0" presStyleCnt="3" custScaleX="103328"/>
      <dgm:spPr/>
    </dgm:pt>
    <dgm:pt modelId="{51B8452E-D776-46CC-8523-83726FA37F63}" type="pres">
      <dgm:prSet presAssocID="{9FEEA9A1-C346-45D0-A8F4-2671557EA2E5}" presName="dummy1a" presStyleCnt="0"/>
      <dgm:spPr/>
    </dgm:pt>
    <dgm:pt modelId="{CAE9D633-CE59-405C-BA9B-C8A646EC9379}" type="pres">
      <dgm:prSet presAssocID="{9FEEA9A1-C346-45D0-A8F4-2671557EA2E5}" presName="dummy1b" presStyleCnt="0"/>
      <dgm:spPr/>
    </dgm:pt>
    <dgm:pt modelId="{5CF0FA53-BCE1-4E0D-B9D0-7B895D69E7AF}" type="pres">
      <dgm:prSet presAssocID="{9FEEA9A1-C346-45D0-A8F4-2671557EA2E5}" presName="wedge1Tx" presStyleLbl="node1" presStyleIdx="0" presStyleCnt="3">
        <dgm:presLayoutVars>
          <dgm:chMax val="0"/>
          <dgm:chPref val="0"/>
          <dgm:bulletEnabled val="1"/>
        </dgm:presLayoutVars>
      </dgm:prSet>
      <dgm:spPr/>
    </dgm:pt>
    <dgm:pt modelId="{6C2F0D56-79BE-47A3-942E-8156C6953FEC}" type="pres">
      <dgm:prSet presAssocID="{9FEEA9A1-C346-45D0-A8F4-2671557EA2E5}" presName="wedge2" presStyleLbl="node1" presStyleIdx="1" presStyleCnt="3" custLinFactNeighborX="944" custLinFactNeighborY="1991"/>
      <dgm:spPr/>
    </dgm:pt>
    <dgm:pt modelId="{9EF2C19B-E2C2-445C-93E8-E3F80D8E867D}" type="pres">
      <dgm:prSet presAssocID="{9FEEA9A1-C346-45D0-A8F4-2671557EA2E5}" presName="dummy2a" presStyleCnt="0"/>
      <dgm:spPr/>
    </dgm:pt>
    <dgm:pt modelId="{B6AD26C7-26B7-4355-B41C-43777F31A2F5}" type="pres">
      <dgm:prSet presAssocID="{9FEEA9A1-C346-45D0-A8F4-2671557EA2E5}" presName="dummy2b" presStyleCnt="0"/>
      <dgm:spPr/>
    </dgm:pt>
    <dgm:pt modelId="{119A7BB7-44BF-4137-BE91-1C13FFC334E8}" type="pres">
      <dgm:prSet presAssocID="{9FEEA9A1-C346-45D0-A8F4-2671557EA2E5}" presName="wedge2Tx" presStyleLbl="node1" presStyleIdx="1" presStyleCnt="3">
        <dgm:presLayoutVars>
          <dgm:chMax val="0"/>
          <dgm:chPref val="0"/>
          <dgm:bulletEnabled val="1"/>
        </dgm:presLayoutVars>
      </dgm:prSet>
      <dgm:spPr/>
    </dgm:pt>
    <dgm:pt modelId="{E730E64E-E29D-4E1F-B761-90949605AD49}" type="pres">
      <dgm:prSet presAssocID="{9FEEA9A1-C346-45D0-A8F4-2671557EA2E5}" presName="wedge3" presStyleLbl="node1" presStyleIdx="2" presStyleCnt="3"/>
      <dgm:spPr/>
    </dgm:pt>
    <dgm:pt modelId="{0DE6D224-192B-42CF-B8C8-9AF81C51A9CA}" type="pres">
      <dgm:prSet presAssocID="{9FEEA9A1-C346-45D0-A8F4-2671557EA2E5}" presName="dummy3a" presStyleCnt="0"/>
      <dgm:spPr/>
    </dgm:pt>
    <dgm:pt modelId="{5508FF96-1EFE-4677-B879-186625923860}" type="pres">
      <dgm:prSet presAssocID="{9FEEA9A1-C346-45D0-A8F4-2671557EA2E5}" presName="dummy3b" presStyleCnt="0"/>
      <dgm:spPr/>
    </dgm:pt>
    <dgm:pt modelId="{159C4122-EA77-4112-A853-6418204B11A4}" type="pres">
      <dgm:prSet presAssocID="{9FEEA9A1-C346-45D0-A8F4-2671557EA2E5}" presName="wedge3Tx" presStyleLbl="node1" presStyleIdx="2" presStyleCnt="3">
        <dgm:presLayoutVars>
          <dgm:chMax val="0"/>
          <dgm:chPref val="0"/>
          <dgm:bulletEnabled val="1"/>
        </dgm:presLayoutVars>
      </dgm:prSet>
      <dgm:spPr/>
    </dgm:pt>
    <dgm:pt modelId="{A9F6ADAC-70FB-49AF-A5D7-FB1DA99B4692}" type="pres">
      <dgm:prSet presAssocID="{8DE1F5CE-010D-4DB8-B0BB-E7FBCC2FA621}" presName="arrowWedge1" presStyleLbl="fgSibTrans2D1" presStyleIdx="0" presStyleCnt="3"/>
      <dgm:spPr/>
    </dgm:pt>
    <dgm:pt modelId="{6D7AAC97-0279-4CE2-8EBB-2536D6171F8C}" type="pres">
      <dgm:prSet presAssocID="{6CBF870F-96DB-4483-A1DB-99761A3A8C77}" presName="arrowWedge2" presStyleLbl="fgSibTrans2D1" presStyleIdx="1" presStyleCnt="3"/>
      <dgm:spPr/>
    </dgm:pt>
    <dgm:pt modelId="{87B2BD31-864E-4874-8675-06A32B1CD29D}" type="pres">
      <dgm:prSet presAssocID="{626D3D7A-F8B7-492D-BCCF-B9016EFD9DCF}" presName="arrowWedge3" presStyleLbl="fgSibTrans2D1" presStyleIdx="2" presStyleCnt="3"/>
      <dgm:spPr/>
    </dgm:pt>
  </dgm:ptLst>
  <dgm:cxnLst>
    <dgm:cxn modelId="{FAD91953-0B8F-0144-98D5-8647A443141F}" type="presOf" srcId="{6815FDEB-E687-4F92-89F7-139B4E389312}" destId="{6C2F0D56-79BE-47A3-942E-8156C6953FEC}" srcOrd="0" destOrd="0" presId="urn:microsoft.com/office/officeart/2005/8/layout/cycle8"/>
    <dgm:cxn modelId="{A444F459-D578-4140-B913-BABA66FC6A7F}" type="presOf" srcId="{9FEEA9A1-C346-45D0-A8F4-2671557EA2E5}" destId="{93AB8167-6025-457B-BB11-9EFE4D41F6C9}" srcOrd="0" destOrd="0" presId="urn:microsoft.com/office/officeart/2005/8/layout/cycle8"/>
    <dgm:cxn modelId="{FF4D535E-F4A4-4ED0-AB57-C00C662B6A35}" srcId="{9FEEA9A1-C346-45D0-A8F4-2671557EA2E5}" destId="{6815FDEB-E687-4F92-89F7-139B4E389312}" srcOrd="1" destOrd="0" parTransId="{7F5F7B8C-A3D3-495C-8B9D-27FC55E6AE42}" sibTransId="{6CBF870F-96DB-4483-A1DB-99761A3A8C77}"/>
    <dgm:cxn modelId="{6A02A073-6FF5-43B8-AB7E-701D74FC6913}" srcId="{9FEEA9A1-C346-45D0-A8F4-2671557EA2E5}" destId="{312268E2-3BD1-4815-ADAC-F3EDBEC50A3A}" srcOrd="0" destOrd="0" parTransId="{7A47CAB9-48D7-4350-8D47-7B234A073162}" sibTransId="{8DE1F5CE-010D-4DB8-B0BB-E7FBCC2FA621}"/>
    <dgm:cxn modelId="{A7105794-FF49-E24E-9674-6E887A25B59A}" type="presOf" srcId="{808A741F-A066-4C5D-AC6B-B65693EC6566}" destId="{E730E64E-E29D-4E1F-B761-90949605AD49}" srcOrd="0" destOrd="0" presId="urn:microsoft.com/office/officeart/2005/8/layout/cycle8"/>
    <dgm:cxn modelId="{B47F149D-0DAB-5042-B5E9-846B320BC805}" type="presOf" srcId="{312268E2-3BD1-4815-ADAC-F3EDBEC50A3A}" destId="{EE359964-7844-4624-8008-936CD4B8DC7D}" srcOrd="0" destOrd="0" presId="urn:microsoft.com/office/officeart/2005/8/layout/cycle8"/>
    <dgm:cxn modelId="{729FAEA6-823E-7449-A475-8B59F14219D2}" type="presOf" srcId="{6815FDEB-E687-4F92-89F7-139B4E389312}" destId="{119A7BB7-44BF-4137-BE91-1C13FFC334E8}" srcOrd="1" destOrd="0" presId="urn:microsoft.com/office/officeart/2005/8/layout/cycle8"/>
    <dgm:cxn modelId="{6B1210A7-2A85-8846-8110-D5E4C70B6A12}" type="presOf" srcId="{808A741F-A066-4C5D-AC6B-B65693EC6566}" destId="{159C4122-EA77-4112-A853-6418204B11A4}" srcOrd="1" destOrd="0" presId="urn:microsoft.com/office/officeart/2005/8/layout/cycle8"/>
    <dgm:cxn modelId="{D63AABCB-A70D-4599-AEF4-D8605EDBCC59}" srcId="{9FEEA9A1-C346-45D0-A8F4-2671557EA2E5}" destId="{808A741F-A066-4C5D-AC6B-B65693EC6566}" srcOrd="2" destOrd="0" parTransId="{A509BE06-3D9B-4233-BCC5-313846A0D2BE}" sibTransId="{626D3D7A-F8B7-492D-BCCF-B9016EFD9DCF}"/>
    <dgm:cxn modelId="{38380DDC-5BD5-DC43-898F-329834EF3197}" type="presOf" srcId="{312268E2-3BD1-4815-ADAC-F3EDBEC50A3A}" destId="{5CF0FA53-BCE1-4E0D-B9D0-7B895D69E7AF}" srcOrd="1" destOrd="0" presId="urn:microsoft.com/office/officeart/2005/8/layout/cycle8"/>
    <dgm:cxn modelId="{A3394B48-73F3-2F4C-AA5E-44A4D9448A7B}" type="presParOf" srcId="{93AB8167-6025-457B-BB11-9EFE4D41F6C9}" destId="{EE359964-7844-4624-8008-936CD4B8DC7D}" srcOrd="0" destOrd="0" presId="urn:microsoft.com/office/officeart/2005/8/layout/cycle8"/>
    <dgm:cxn modelId="{D2EDCDD4-D8CD-7E4A-83F8-3A6E3998ECC7}" type="presParOf" srcId="{93AB8167-6025-457B-BB11-9EFE4D41F6C9}" destId="{51B8452E-D776-46CC-8523-83726FA37F63}" srcOrd="1" destOrd="0" presId="urn:microsoft.com/office/officeart/2005/8/layout/cycle8"/>
    <dgm:cxn modelId="{DA72455A-AC5D-BC47-8D54-B5679C1DF7C5}" type="presParOf" srcId="{93AB8167-6025-457B-BB11-9EFE4D41F6C9}" destId="{CAE9D633-CE59-405C-BA9B-C8A646EC9379}" srcOrd="2" destOrd="0" presId="urn:microsoft.com/office/officeart/2005/8/layout/cycle8"/>
    <dgm:cxn modelId="{AE52D69A-44CD-0C44-9A1D-033EA67BBF12}" type="presParOf" srcId="{93AB8167-6025-457B-BB11-9EFE4D41F6C9}" destId="{5CF0FA53-BCE1-4E0D-B9D0-7B895D69E7AF}" srcOrd="3" destOrd="0" presId="urn:microsoft.com/office/officeart/2005/8/layout/cycle8"/>
    <dgm:cxn modelId="{2CA0DB94-97C9-AD49-8FAF-0440A2F06295}" type="presParOf" srcId="{93AB8167-6025-457B-BB11-9EFE4D41F6C9}" destId="{6C2F0D56-79BE-47A3-942E-8156C6953FEC}" srcOrd="4" destOrd="0" presId="urn:microsoft.com/office/officeart/2005/8/layout/cycle8"/>
    <dgm:cxn modelId="{ED749087-C2B2-1449-8690-E56D921D3E2D}" type="presParOf" srcId="{93AB8167-6025-457B-BB11-9EFE4D41F6C9}" destId="{9EF2C19B-E2C2-445C-93E8-E3F80D8E867D}" srcOrd="5" destOrd="0" presId="urn:microsoft.com/office/officeart/2005/8/layout/cycle8"/>
    <dgm:cxn modelId="{D9FE4466-708C-AA4A-96DA-EA0927676447}" type="presParOf" srcId="{93AB8167-6025-457B-BB11-9EFE4D41F6C9}" destId="{B6AD26C7-26B7-4355-B41C-43777F31A2F5}" srcOrd="6" destOrd="0" presId="urn:microsoft.com/office/officeart/2005/8/layout/cycle8"/>
    <dgm:cxn modelId="{8F7CC3F2-88D1-B049-867F-427392AAA272}" type="presParOf" srcId="{93AB8167-6025-457B-BB11-9EFE4D41F6C9}" destId="{119A7BB7-44BF-4137-BE91-1C13FFC334E8}" srcOrd="7" destOrd="0" presId="urn:microsoft.com/office/officeart/2005/8/layout/cycle8"/>
    <dgm:cxn modelId="{C0D55FF8-B1C4-AA4D-BCE1-5968920836A0}" type="presParOf" srcId="{93AB8167-6025-457B-BB11-9EFE4D41F6C9}" destId="{E730E64E-E29D-4E1F-B761-90949605AD49}" srcOrd="8" destOrd="0" presId="urn:microsoft.com/office/officeart/2005/8/layout/cycle8"/>
    <dgm:cxn modelId="{B12E9646-3C93-0D4F-83FB-8AC0403DACC0}" type="presParOf" srcId="{93AB8167-6025-457B-BB11-9EFE4D41F6C9}" destId="{0DE6D224-192B-42CF-B8C8-9AF81C51A9CA}" srcOrd="9" destOrd="0" presId="urn:microsoft.com/office/officeart/2005/8/layout/cycle8"/>
    <dgm:cxn modelId="{73B158DF-1BD8-0D40-9547-69F337BD2247}" type="presParOf" srcId="{93AB8167-6025-457B-BB11-9EFE4D41F6C9}" destId="{5508FF96-1EFE-4677-B879-186625923860}" srcOrd="10" destOrd="0" presId="urn:microsoft.com/office/officeart/2005/8/layout/cycle8"/>
    <dgm:cxn modelId="{85F4B490-9CC2-BA4E-AB43-C9E0655127A7}" type="presParOf" srcId="{93AB8167-6025-457B-BB11-9EFE4D41F6C9}" destId="{159C4122-EA77-4112-A853-6418204B11A4}" srcOrd="11" destOrd="0" presId="urn:microsoft.com/office/officeart/2005/8/layout/cycle8"/>
    <dgm:cxn modelId="{B7D298A2-B5DB-3F4E-AC3B-3016DE3B7CED}" type="presParOf" srcId="{93AB8167-6025-457B-BB11-9EFE4D41F6C9}" destId="{A9F6ADAC-70FB-49AF-A5D7-FB1DA99B4692}" srcOrd="12" destOrd="0" presId="urn:microsoft.com/office/officeart/2005/8/layout/cycle8"/>
    <dgm:cxn modelId="{0809E0F4-5BC6-3F48-AF78-CEBD3CBEAE3D}" type="presParOf" srcId="{93AB8167-6025-457B-BB11-9EFE4D41F6C9}" destId="{6D7AAC97-0279-4CE2-8EBB-2536D6171F8C}" srcOrd="13" destOrd="0" presId="urn:microsoft.com/office/officeart/2005/8/layout/cycle8"/>
    <dgm:cxn modelId="{A56A2345-0F9C-8A40-A5EA-1DFB5E302277}" type="presParOf" srcId="{93AB8167-6025-457B-BB11-9EFE4D41F6C9}" destId="{87B2BD31-864E-4874-8675-06A32B1CD29D}" srcOrd="1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359964-7844-4624-8008-936CD4B8DC7D}">
      <dsp:nvSpPr>
        <dsp:cNvPr id="0" name=""/>
        <dsp:cNvSpPr/>
      </dsp:nvSpPr>
      <dsp:spPr>
        <a:xfrm>
          <a:off x="2064102" y="390843"/>
          <a:ext cx="5218999" cy="5050905"/>
        </a:xfrm>
        <a:prstGeom prst="pie">
          <a:avLst>
            <a:gd name="adj1" fmla="val 16200000"/>
            <a:gd name="adj2" fmla="val 1800000"/>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100000"/>
            </a:lnSpc>
            <a:spcBef>
              <a:spcPct val="0"/>
            </a:spcBef>
            <a:spcAft>
              <a:spcPts val="0"/>
            </a:spcAft>
            <a:buNone/>
          </a:pPr>
          <a:r>
            <a:rPr lang="en-US" sz="2400" b="0" u="sng" kern="1200" dirty="0"/>
            <a:t>Control</a:t>
          </a:r>
        </a:p>
        <a:p>
          <a:pPr marL="0" lvl="0" indent="0" algn="r" defTabSz="1066800">
            <a:lnSpc>
              <a:spcPct val="100000"/>
            </a:lnSpc>
            <a:spcBef>
              <a:spcPct val="0"/>
            </a:spcBef>
            <a:spcAft>
              <a:spcPts val="0"/>
            </a:spcAft>
            <a:buNone/>
          </a:pPr>
          <a:r>
            <a:rPr lang="en-US" sz="1400" kern="1200" dirty="0"/>
            <a:t>-Larger quantity over     longer period of time  </a:t>
          </a:r>
        </a:p>
        <a:p>
          <a:pPr marL="0" lvl="0" indent="0" algn="r" defTabSz="1066800">
            <a:lnSpc>
              <a:spcPct val="100000"/>
            </a:lnSpc>
            <a:spcBef>
              <a:spcPct val="0"/>
            </a:spcBef>
            <a:spcAft>
              <a:spcPts val="0"/>
            </a:spcAft>
            <a:buNone/>
          </a:pPr>
          <a:r>
            <a:rPr lang="en-US" sz="1400" kern="1200" dirty="0"/>
            <a:t>-Unsuccessful attempts to cutback or control </a:t>
          </a:r>
        </a:p>
        <a:p>
          <a:pPr marL="0" lvl="0" indent="0" algn="r" defTabSz="1066800">
            <a:lnSpc>
              <a:spcPct val="100000"/>
            </a:lnSpc>
            <a:spcBef>
              <a:spcPct val="0"/>
            </a:spcBef>
            <a:spcAft>
              <a:spcPts val="0"/>
            </a:spcAft>
            <a:buNone/>
          </a:pPr>
          <a:r>
            <a:rPr lang="en-US" sz="1400" kern="1200" dirty="0"/>
            <a:t>-Increased time spent</a:t>
          </a:r>
        </a:p>
      </dsp:txBody>
      <dsp:txXfrm>
        <a:off x="4814639" y="1461154"/>
        <a:ext cx="1863928" cy="1503245"/>
      </dsp:txXfrm>
    </dsp:sp>
    <dsp:sp modelId="{6C2F0D56-79BE-47A3-942E-8156C6953FEC}">
      <dsp:nvSpPr>
        <dsp:cNvPr id="0" name=""/>
        <dsp:cNvSpPr/>
      </dsp:nvSpPr>
      <dsp:spPr>
        <a:xfrm>
          <a:off x="2091805" y="671796"/>
          <a:ext cx="5050905" cy="5050905"/>
        </a:xfrm>
        <a:prstGeom prst="pie">
          <a:avLst>
            <a:gd name="adj1" fmla="val 1800000"/>
            <a:gd name="adj2" fmla="val 9000000"/>
          </a:avLst>
        </a:prstGeom>
        <a:solidFill>
          <a:schemeClr val="accent5">
            <a:hueOff val="-3379271"/>
            <a:satOff val="-8710"/>
            <a:lumOff val="-5883"/>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100000"/>
            </a:lnSpc>
            <a:spcBef>
              <a:spcPct val="0"/>
            </a:spcBef>
            <a:spcAft>
              <a:spcPts val="0"/>
            </a:spcAft>
            <a:buNone/>
          </a:pPr>
          <a:r>
            <a:rPr lang="en-US" sz="2400" u="sng" kern="1200" dirty="0"/>
            <a:t>Consequences</a:t>
          </a:r>
          <a:r>
            <a:rPr lang="en-US" sz="1400" u="none" kern="1200" dirty="0"/>
            <a:t>                                     -Failure</a:t>
          </a:r>
          <a:r>
            <a:rPr lang="en-US" sz="1400" kern="1200" dirty="0"/>
            <a:t> to fulfill major obligations  </a:t>
          </a:r>
        </a:p>
        <a:p>
          <a:pPr marL="0" lvl="0" indent="0" algn="ctr" defTabSz="1066800">
            <a:lnSpc>
              <a:spcPct val="100000"/>
            </a:lnSpc>
            <a:spcBef>
              <a:spcPct val="0"/>
            </a:spcBef>
            <a:spcAft>
              <a:spcPts val="0"/>
            </a:spcAft>
            <a:buNone/>
          </a:pPr>
          <a:r>
            <a:rPr lang="en-US" sz="1400" kern="1200" dirty="0"/>
            <a:t>-Social/Interpersonal problems</a:t>
          </a:r>
        </a:p>
        <a:p>
          <a:pPr marL="0" lvl="0" indent="0" algn="ctr" defTabSz="1066800">
            <a:lnSpc>
              <a:spcPct val="100000"/>
            </a:lnSpc>
            <a:spcBef>
              <a:spcPct val="0"/>
            </a:spcBef>
            <a:spcAft>
              <a:spcPts val="0"/>
            </a:spcAft>
            <a:buNone/>
          </a:pPr>
          <a:r>
            <a:rPr lang="en-US" sz="1400" kern="1200" dirty="0"/>
            <a:t>-Activities given up</a:t>
          </a:r>
        </a:p>
        <a:p>
          <a:pPr marL="0" lvl="0" indent="0" algn="ctr" defTabSz="1066800">
            <a:lnSpc>
              <a:spcPct val="100000"/>
            </a:lnSpc>
            <a:spcBef>
              <a:spcPct val="0"/>
            </a:spcBef>
            <a:spcAft>
              <a:spcPts val="0"/>
            </a:spcAft>
            <a:buNone/>
          </a:pPr>
          <a:r>
            <a:rPr lang="en-US" sz="1400" kern="1200" dirty="0"/>
            <a:t> -Use in hazardous situations</a:t>
          </a:r>
        </a:p>
        <a:p>
          <a:pPr marL="0" lvl="0" indent="0" algn="ctr" defTabSz="1066800">
            <a:lnSpc>
              <a:spcPct val="100000"/>
            </a:lnSpc>
            <a:spcBef>
              <a:spcPct val="0"/>
            </a:spcBef>
            <a:spcAft>
              <a:spcPts val="0"/>
            </a:spcAft>
            <a:buNone/>
          </a:pPr>
          <a:r>
            <a:rPr lang="en-US" sz="1400" kern="1200" dirty="0"/>
            <a:t>-Physical &amp; psychological consequences</a:t>
          </a:r>
        </a:p>
      </dsp:txBody>
      <dsp:txXfrm>
        <a:off x="3294402" y="3948872"/>
        <a:ext cx="2705842" cy="1322856"/>
      </dsp:txXfrm>
    </dsp:sp>
    <dsp:sp modelId="{E730E64E-E29D-4E1F-B761-90949605AD49}">
      <dsp:nvSpPr>
        <dsp:cNvPr id="0" name=""/>
        <dsp:cNvSpPr/>
      </dsp:nvSpPr>
      <dsp:spPr>
        <a:xfrm>
          <a:off x="1940100" y="390843"/>
          <a:ext cx="5050905" cy="5050905"/>
        </a:xfrm>
        <a:prstGeom prst="pie">
          <a:avLst>
            <a:gd name="adj1" fmla="val 9000000"/>
            <a:gd name="adj2" fmla="val 16200000"/>
          </a:avLst>
        </a:prstGeom>
        <a:solidFill>
          <a:schemeClr val="accent5">
            <a:hueOff val="-6758543"/>
            <a:satOff val="-17419"/>
            <a:lumOff val="-11765"/>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l" defTabSz="1066800">
            <a:lnSpc>
              <a:spcPct val="100000"/>
            </a:lnSpc>
            <a:spcBef>
              <a:spcPct val="0"/>
            </a:spcBef>
            <a:spcAft>
              <a:spcPts val="0"/>
            </a:spcAft>
            <a:buNone/>
          </a:pPr>
          <a:r>
            <a:rPr lang="en-US" sz="2400" u="sng" kern="1200" dirty="0">
              <a:latin typeface="+mj-lt"/>
            </a:rPr>
            <a:t>Craving</a:t>
          </a:r>
        </a:p>
        <a:p>
          <a:pPr marL="0" lvl="0" indent="0" algn="l" defTabSz="1066800">
            <a:lnSpc>
              <a:spcPct val="100000"/>
            </a:lnSpc>
            <a:spcBef>
              <a:spcPct val="0"/>
            </a:spcBef>
            <a:spcAft>
              <a:spcPts val="0"/>
            </a:spcAft>
            <a:buNone/>
          </a:pPr>
          <a:r>
            <a:rPr lang="en-US" sz="1400" u="none" kern="1200" dirty="0">
              <a:latin typeface="+mj-lt"/>
            </a:rPr>
            <a:t>-Craving</a:t>
          </a:r>
        </a:p>
        <a:p>
          <a:pPr marL="0" lvl="0" indent="0" algn="l" defTabSz="1066800">
            <a:lnSpc>
              <a:spcPct val="100000"/>
            </a:lnSpc>
            <a:spcBef>
              <a:spcPct val="0"/>
            </a:spcBef>
            <a:spcAft>
              <a:spcPts val="0"/>
            </a:spcAft>
            <a:buNone/>
          </a:pPr>
          <a:r>
            <a:rPr lang="en-US" sz="1400" u="none" kern="1200" dirty="0">
              <a:latin typeface="+mj-lt"/>
            </a:rPr>
            <a:t>-Tolerance</a:t>
          </a:r>
        </a:p>
        <a:p>
          <a:pPr marL="0" lvl="0" indent="0" algn="l" defTabSz="1066800">
            <a:lnSpc>
              <a:spcPct val="100000"/>
            </a:lnSpc>
            <a:spcBef>
              <a:spcPct val="0"/>
            </a:spcBef>
            <a:spcAft>
              <a:spcPts val="0"/>
            </a:spcAft>
            <a:buNone/>
          </a:pPr>
          <a:r>
            <a:rPr lang="en-US" sz="1400" u="none" kern="1200" dirty="0">
              <a:latin typeface="+mj-lt"/>
            </a:rPr>
            <a:t>-Withdrawal</a:t>
          </a:r>
        </a:p>
      </dsp:txBody>
      <dsp:txXfrm>
        <a:off x="2525163" y="1461154"/>
        <a:ext cx="1803894" cy="1503245"/>
      </dsp:txXfrm>
    </dsp:sp>
    <dsp:sp modelId="{A9F6ADAC-70FB-49AF-A5D7-FB1DA99B4692}">
      <dsp:nvSpPr>
        <dsp:cNvPr id="0" name=""/>
        <dsp:cNvSpPr/>
      </dsp:nvSpPr>
      <dsp:spPr>
        <a:xfrm>
          <a:off x="1835272" y="78168"/>
          <a:ext cx="5676255" cy="5676255"/>
        </a:xfrm>
        <a:prstGeom prst="circularArrow">
          <a:avLst>
            <a:gd name="adj1" fmla="val 5085"/>
            <a:gd name="adj2" fmla="val 327528"/>
            <a:gd name="adj3" fmla="val 1472472"/>
            <a:gd name="adj4" fmla="val 16199432"/>
            <a:gd name="adj5" fmla="val 5932"/>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6D7AAC97-0279-4CE2-8EBB-2536D6171F8C}">
      <dsp:nvSpPr>
        <dsp:cNvPr id="0" name=""/>
        <dsp:cNvSpPr/>
      </dsp:nvSpPr>
      <dsp:spPr>
        <a:xfrm>
          <a:off x="1779130" y="358802"/>
          <a:ext cx="5676255" cy="5676255"/>
        </a:xfrm>
        <a:prstGeom prst="circularArrow">
          <a:avLst>
            <a:gd name="adj1" fmla="val 5085"/>
            <a:gd name="adj2" fmla="val 327528"/>
            <a:gd name="adj3" fmla="val 8671970"/>
            <a:gd name="adj4" fmla="val 1800502"/>
            <a:gd name="adj5" fmla="val 5932"/>
          </a:avLst>
        </a:prstGeom>
        <a:solidFill>
          <a:schemeClr val="accent5">
            <a:hueOff val="-3379271"/>
            <a:satOff val="-8710"/>
            <a:lumOff val="-5883"/>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87B2BD31-864E-4874-8675-06A32B1CD29D}">
      <dsp:nvSpPr>
        <dsp:cNvPr id="0" name=""/>
        <dsp:cNvSpPr/>
      </dsp:nvSpPr>
      <dsp:spPr>
        <a:xfrm>
          <a:off x="1627008" y="78168"/>
          <a:ext cx="5676255" cy="5676255"/>
        </a:xfrm>
        <a:prstGeom prst="circularArrow">
          <a:avLst>
            <a:gd name="adj1" fmla="val 5085"/>
            <a:gd name="adj2" fmla="val 327528"/>
            <a:gd name="adj3" fmla="val 15873039"/>
            <a:gd name="adj4" fmla="val 9000000"/>
            <a:gd name="adj5" fmla="val 5932"/>
          </a:avLst>
        </a:prstGeom>
        <a:solidFill>
          <a:schemeClr val="accent5">
            <a:hueOff val="-6758543"/>
            <a:satOff val="-17419"/>
            <a:lumOff val="-11765"/>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03384C-926E-B745-9E83-D18A3B3546B7}" type="datetimeFigureOut">
              <a:rPr lang="en-US" smtClean="0"/>
              <a:t>4/22/20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CFBC24-69D9-1840-B231-CEE5F09904E5}" type="slidenum">
              <a:rPr lang="en-US" smtClean="0"/>
              <a:t>‹#›</a:t>
            </a:fld>
            <a:endParaRPr lang="en-US"/>
          </a:p>
        </p:txBody>
      </p:sp>
    </p:spTree>
    <p:extLst>
      <p:ext uri="{BB962C8B-B14F-4D97-AF65-F5344CB8AC3E}">
        <p14:creationId xmlns:p14="http://schemas.microsoft.com/office/powerpoint/2010/main" val="3016367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Patient case </a:t>
            </a:r>
          </a:p>
          <a:p>
            <a:r>
              <a:rPr lang="en-US" dirty="0"/>
              <a:t>AUD assessment </a:t>
            </a:r>
          </a:p>
          <a:p>
            <a:r>
              <a:rPr lang="en-US" dirty="0"/>
              <a:t>How meds were used i.e. naltrexone or other </a:t>
            </a:r>
          </a:p>
          <a:p>
            <a:r>
              <a:rPr lang="en-US" dirty="0"/>
              <a:t>Clinical pearls re: choice of meds, monitoring, goals of treatment, how patients did </a:t>
            </a:r>
          </a:p>
          <a:p>
            <a:endParaRPr lang="en-US" dirty="0"/>
          </a:p>
        </p:txBody>
      </p:sp>
      <p:sp>
        <p:nvSpPr>
          <p:cNvPr id="4" name="Slide Number Placeholder 3"/>
          <p:cNvSpPr>
            <a:spLocks noGrp="1"/>
          </p:cNvSpPr>
          <p:nvPr>
            <p:ph type="sldNum" sz="quarter" idx="5"/>
          </p:nvPr>
        </p:nvSpPr>
        <p:spPr/>
        <p:txBody>
          <a:bodyPr/>
          <a:lstStyle/>
          <a:p>
            <a:fld id="{CDCFBC24-69D9-1840-B231-CEE5F09904E5}" type="slidenum">
              <a:rPr lang="en-US" smtClean="0"/>
              <a:t>3</a:t>
            </a:fld>
            <a:endParaRPr lang="en-US"/>
          </a:p>
        </p:txBody>
      </p:sp>
    </p:spTree>
    <p:extLst>
      <p:ext uri="{BB962C8B-B14F-4D97-AF65-F5344CB8AC3E}">
        <p14:creationId xmlns:p14="http://schemas.microsoft.com/office/powerpoint/2010/main" val="13909306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 FDA approved meds: naltrexone, acamprosate, disulfiram</a:t>
            </a:r>
          </a:p>
          <a:p>
            <a:r>
              <a:rPr lang="en-US" dirty="0"/>
              <a:t>Can consider topiramate, gabapentin +/- baclofen in special circumstances </a:t>
            </a:r>
          </a:p>
          <a:p>
            <a:endParaRPr lang="en-US" dirty="0"/>
          </a:p>
          <a:p>
            <a:r>
              <a:rPr lang="en-US" dirty="0"/>
              <a:t>NNT for reduction in heavy drinking days with naltrexone is 12.</a:t>
            </a:r>
          </a:p>
          <a:p>
            <a:endParaRPr lang="en-US" dirty="0"/>
          </a:p>
          <a:p>
            <a:r>
              <a:rPr lang="en-US" dirty="0"/>
              <a:t>Indication/efficacy</a:t>
            </a:r>
          </a:p>
          <a:p>
            <a:r>
              <a:rPr lang="en-US" dirty="0"/>
              <a:t>Naltrexone: reduction in heavy drinking, relapse prevention</a:t>
            </a:r>
          </a:p>
          <a:p>
            <a:r>
              <a:rPr lang="en-US" dirty="0"/>
              <a:t>Acamprosate: relapse prevention</a:t>
            </a:r>
          </a:p>
          <a:p>
            <a:r>
              <a:rPr lang="en-US" dirty="0"/>
              <a:t>Disulfiram: reduction in heavy drinking, relapse prevention</a:t>
            </a:r>
          </a:p>
          <a:p>
            <a:endParaRPr lang="en-US" dirty="0"/>
          </a:p>
          <a:p>
            <a:endParaRPr lang="en-US" dirty="0"/>
          </a:p>
          <a:p>
            <a:r>
              <a:rPr lang="en-US" dirty="0"/>
              <a:t>3 FDA approved meds: naltrexone, acamprosate, disulfiram</a:t>
            </a:r>
          </a:p>
          <a:p>
            <a:r>
              <a:rPr lang="en-US" dirty="0"/>
              <a:t>Relapse prevention = associated with continued abstinence</a:t>
            </a:r>
          </a:p>
          <a:p>
            <a:r>
              <a:rPr lang="en-US" dirty="0"/>
              <a:t>OK to start naltrexone even if patient still drinking alcohol</a:t>
            </a:r>
          </a:p>
          <a:p>
            <a:r>
              <a:rPr lang="en-US" dirty="0"/>
              <a:t>Positive trials for acamprosate when patients were abstinent from alcohol prior to medication initiation (not dangerous to start acamprosate if still drinking alcohol, just that efficacy was seen in patients who had period of abstinence first)</a:t>
            </a:r>
          </a:p>
          <a:p>
            <a:r>
              <a:rPr lang="en-US" dirty="0"/>
              <a:t>Disulfiram associated acute liver failure (DILI) – over 10.5y period in US, 4 cases presumed due to disulfiram</a:t>
            </a:r>
          </a:p>
          <a:p>
            <a:endParaRPr lang="en-US" dirty="0"/>
          </a:p>
          <a:p>
            <a:r>
              <a:rPr lang="en-US" dirty="0"/>
              <a:t>Disulfiram can also lead to dopamine accumulation hence reason to avoid in pts with primary psychotic disorder</a:t>
            </a:r>
          </a:p>
          <a:p>
            <a:endParaRPr lang="en-US" dirty="0"/>
          </a:p>
          <a:p>
            <a:r>
              <a:rPr lang="en-US" dirty="0"/>
              <a:t>Can consider topiramate, gabapentin +/- baclofen in special circumstances </a:t>
            </a:r>
          </a:p>
          <a:p>
            <a:endParaRPr lang="en-US" dirty="0"/>
          </a:p>
          <a:p>
            <a:r>
              <a:rPr lang="en-US" dirty="0"/>
              <a:t>Side effects mentioned above are &gt;10% and notable; obviously many more side effects that occur less frequently </a:t>
            </a:r>
          </a:p>
          <a:p>
            <a:endParaRPr lang="en-US" dirty="0"/>
          </a:p>
          <a:p>
            <a:endParaRPr lang="en-US" dirty="0"/>
          </a:p>
          <a:p>
            <a:r>
              <a:rPr lang="en-US" dirty="0"/>
              <a:t>Mechanisms:</a:t>
            </a:r>
          </a:p>
          <a:p>
            <a:r>
              <a:rPr lang="en-US" dirty="0"/>
              <a:t>Naltrexone: opioid antagonist </a:t>
            </a:r>
          </a:p>
          <a:p>
            <a:r>
              <a:rPr lang="en-US" dirty="0"/>
              <a:t>Acamprosate: similar in structure to GABA. increases GABA, decreases glutamate (GABA-inhibitory/glutamate-excitatory)</a:t>
            </a:r>
          </a:p>
          <a:p>
            <a:r>
              <a:rPr lang="en-US" dirty="0"/>
              <a:t>Disulfiram: blocks acetaldehyde dehydrogenase; leads to accumulation of acetaldehyde </a:t>
            </a:r>
          </a:p>
          <a:p>
            <a:endParaRPr lang="en-US" dirty="0"/>
          </a:p>
          <a:p>
            <a:endParaRPr lang="en-US" dirty="0"/>
          </a:p>
        </p:txBody>
      </p:sp>
      <p:sp>
        <p:nvSpPr>
          <p:cNvPr id="4" name="Slide Number Placeholder 3"/>
          <p:cNvSpPr>
            <a:spLocks noGrp="1"/>
          </p:cNvSpPr>
          <p:nvPr>
            <p:ph type="sldNum" sz="quarter" idx="5"/>
          </p:nvPr>
        </p:nvSpPr>
        <p:spPr/>
        <p:txBody>
          <a:bodyPr/>
          <a:lstStyle/>
          <a:p>
            <a:fld id="{CDCFBC24-69D9-1840-B231-CEE5F09904E5}" type="slidenum">
              <a:rPr lang="en-US" smtClean="0"/>
              <a:t>15</a:t>
            </a:fld>
            <a:endParaRPr lang="en-US"/>
          </a:p>
        </p:txBody>
      </p:sp>
    </p:spTree>
    <p:extLst>
      <p:ext uri="{BB962C8B-B14F-4D97-AF65-F5344CB8AC3E}">
        <p14:creationId xmlns:p14="http://schemas.microsoft.com/office/powerpoint/2010/main" val="37253866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naltrexone – on opioids, no criteria for OUD at the time of this assessment </a:t>
            </a:r>
          </a:p>
          <a:p>
            <a:r>
              <a:rPr lang="en-US" dirty="0"/>
              <a:t>No disulfiram – significant cardiac history, motivation is low, lives alone without social support therefore daily observed disulfiram treatment not feasible currently</a:t>
            </a:r>
          </a:p>
          <a:p>
            <a:r>
              <a:rPr lang="en-US" dirty="0"/>
              <a:t>Start acamprosate – normal dosing </a:t>
            </a:r>
          </a:p>
          <a:p>
            <a:endParaRPr lang="en-US" dirty="0"/>
          </a:p>
        </p:txBody>
      </p:sp>
      <p:sp>
        <p:nvSpPr>
          <p:cNvPr id="4" name="Slide Number Placeholder 3"/>
          <p:cNvSpPr>
            <a:spLocks noGrp="1"/>
          </p:cNvSpPr>
          <p:nvPr>
            <p:ph type="sldNum" sz="quarter" idx="5"/>
          </p:nvPr>
        </p:nvSpPr>
        <p:spPr/>
        <p:txBody>
          <a:bodyPr/>
          <a:lstStyle/>
          <a:p>
            <a:fld id="{CDCFBC24-69D9-1840-B231-CEE5F09904E5}" type="slidenum">
              <a:rPr lang="en-US" smtClean="0"/>
              <a:t>16</a:t>
            </a:fld>
            <a:endParaRPr lang="en-US"/>
          </a:p>
        </p:txBody>
      </p:sp>
    </p:spTree>
    <p:extLst>
      <p:ext uri="{BB962C8B-B14F-4D97-AF65-F5344CB8AC3E}">
        <p14:creationId xmlns:p14="http://schemas.microsoft.com/office/powerpoint/2010/main" val="9430968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 study protocols most patients were abstinent for ~7 days prior to starting acamprosate as it was initiated following acute alcohol detoxification however not a reason to withhold acamprosate if person has not been abstinent and otherwise it seems to be the right medication to try</a:t>
            </a:r>
          </a:p>
        </p:txBody>
      </p:sp>
      <p:sp>
        <p:nvSpPr>
          <p:cNvPr id="4" name="Slide Number Placeholder 3"/>
          <p:cNvSpPr>
            <a:spLocks noGrp="1"/>
          </p:cNvSpPr>
          <p:nvPr>
            <p:ph type="sldNum" sz="quarter" idx="5"/>
          </p:nvPr>
        </p:nvSpPr>
        <p:spPr/>
        <p:txBody>
          <a:bodyPr/>
          <a:lstStyle/>
          <a:p>
            <a:fld id="{CDCFBC24-69D9-1840-B231-CEE5F09904E5}" type="slidenum">
              <a:rPr lang="en-US" smtClean="0"/>
              <a:t>17</a:t>
            </a:fld>
            <a:endParaRPr lang="en-US"/>
          </a:p>
        </p:txBody>
      </p:sp>
    </p:spTree>
    <p:extLst>
      <p:ext uri="{BB962C8B-B14F-4D97-AF65-F5344CB8AC3E}">
        <p14:creationId xmlns:p14="http://schemas.microsoft.com/office/powerpoint/2010/main" val="14179310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patient is meeting treatment goals/moderate improvement in alcohol consumption, minimum time on the medication should be 6-12 months</a:t>
            </a:r>
          </a:p>
        </p:txBody>
      </p:sp>
      <p:sp>
        <p:nvSpPr>
          <p:cNvPr id="4" name="Slide Number Placeholder 3"/>
          <p:cNvSpPr>
            <a:spLocks noGrp="1"/>
          </p:cNvSpPr>
          <p:nvPr>
            <p:ph type="sldNum" sz="quarter" idx="5"/>
          </p:nvPr>
        </p:nvSpPr>
        <p:spPr/>
        <p:txBody>
          <a:bodyPr/>
          <a:lstStyle/>
          <a:p>
            <a:fld id="{CDCFBC24-69D9-1840-B231-CEE5F09904E5}" type="slidenum">
              <a:rPr lang="en-US" smtClean="0"/>
              <a:t>19</a:t>
            </a:fld>
            <a:endParaRPr lang="en-US"/>
          </a:p>
        </p:txBody>
      </p:sp>
    </p:spTree>
    <p:extLst>
      <p:ext uri="{BB962C8B-B14F-4D97-AF65-F5344CB8AC3E}">
        <p14:creationId xmlns:p14="http://schemas.microsoft.com/office/powerpoint/2010/main" val="19953501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Dolutegravir/lamivudine = </a:t>
            </a:r>
            <a:r>
              <a:rPr lang="en-US" dirty="0" err="1"/>
              <a:t>dovato</a:t>
            </a:r>
            <a:r>
              <a:rPr lang="en-US" dirty="0"/>
              <a:t> </a:t>
            </a:r>
          </a:p>
        </p:txBody>
      </p:sp>
      <p:sp>
        <p:nvSpPr>
          <p:cNvPr id="4" name="Slide Number Placeholder 3"/>
          <p:cNvSpPr>
            <a:spLocks noGrp="1"/>
          </p:cNvSpPr>
          <p:nvPr>
            <p:ph type="sldNum" sz="quarter" idx="5"/>
          </p:nvPr>
        </p:nvSpPr>
        <p:spPr/>
        <p:txBody>
          <a:bodyPr/>
          <a:lstStyle/>
          <a:p>
            <a:fld id="{CDCFBC24-69D9-1840-B231-CEE5F09904E5}" type="slidenum">
              <a:rPr lang="en-US" smtClean="0"/>
              <a:t>21</a:t>
            </a:fld>
            <a:endParaRPr lang="en-US"/>
          </a:p>
        </p:txBody>
      </p:sp>
    </p:spTree>
    <p:extLst>
      <p:ext uri="{BB962C8B-B14F-4D97-AF65-F5344CB8AC3E}">
        <p14:creationId xmlns:p14="http://schemas.microsoft.com/office/powerpoint/2010/main" val="12321260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dolutegravir/lamivudine = </a:t>
            </a:r>
            <a:r>
              <a:rPr lang="en-US" dirty="0" err="1"/>
              <a:t>dovato</a:t>
            </a:r>
            <a:endParaRPr lang="en-US" dirty="0"/>
          </a:p>
        </p:txBody>
      </p:sp>
      <p:sp>
        <p:nvSpPr>
          <p:cNvPr id="4" name="Slide Number Placeholder 3"/>
          <p:cNvSpPr>
            <a:spLocks noGrp="1"/>
          </p:cNvSpPr>
          <p:nvPr>
            <p:ph type="sldNum" sz="quarter" idx="5"/>
          </p:nvPr>
        </p:nvSpPr>
        <p:spPr/>
        <p:txBody>
          <a:bodyPr/>
          <a:lstStyle/>
          <a:p>
            <a:fld id="{CDCFBC24-69D9-1840-B231-CEE5F09904E5}" type="slidenum">
              <a:rPr lang="en-US" smtClean="0"/>
              <a:t>22</a:t>
            </a:fld>
            <a:endParaRPr lang="en-US"/>
          </a:p>
        </p:txBody>
      </p:sp>
    </p:spTree>
    <p:extLst>
      <p:ext uri="{BB962C8B-B14F-4D97-AF65-F5344CB8AC3E}">
        <p14:creationId xmlns:p14="http://schemas.microsoft.com/office/powerpoint/2010/main" val="29876472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Child </a:t>
            </a:r>
            <a:r>
              <a:rPr lang="en-US" dirty="0" err="1"/>
              <a:t>pugh</a:t>
            </a:r>
            <a:r>
              <a:rPr lang="en-US" dirty="0"/>
              <a:t> 6 points (child class A); no ascites this admission </a:t>
            </a:r>
          </a:p>
        </p:txBody>
      </p:sp>
      <p:sp>
        <p:nvSpPr>
          <p:cNvPr id="4" name="Slide Number Placeholder 3"/>
          <p:cNvSpPr>
            <a:spLocks noGrp="1"/>
          </p:cNvSpPr>
          <p:nvPr>
            <p:ph type="sldNum" sz="quarter" idx="5"/>
          </p:nvPr>
        </p:nvSpPr>
        <p:spPr/>
        <p:txBody>
          <a:bodyPr/>
          <a:lstStyle/>
          <a:p>
            <a:fld id="{CDCFBC24-69D9-1840-B231-CEE5F09904E5}" type="slidenum">
              <a:rPr lang="en-US" smtClean="0"/>
              <a:t>25</a:t>
            </a:fld>
            <a:endParaRPr lang="en-US"/>
          </a:p>
        </p:txBody>
      </p:sp>
    </p:spTree>
    <p:extLst>
      <p:ext uri="{BB962C8B-B14F-4D97-AF65-F5344CB8AC3E}">
        <p14:creationId xmlns:p14="http://schemas.microsoft.com/office/powerpoint/2010/main" val="31975949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Start naltrexone. He has been on it briefly in past and you know he tolerated it. </a:t>
            </a:r>
          </a:p>
          <a:p>
            <a:endParaRPr lang="en-US" dirty="0"/>
          </a:p>
        </p:txBody>
      </p:sp>
      <p:sp>
        <p:nvSpPr>
          <p:cNvPr id="4" name="Slide Number Placeholder 3"/>
          <p:cNvSpPr>
            <a:spLocks noGrp="1"/>
          </p:cNvSpPr>
          <p:nvPr>
            <p:ph type="sldNum" sz="quarter" idx="5"/>
          </p:nvPr>
        </p:nvSpPr>
        <p:spPr/>
        <p:txBody>
          <a:bodyPr/>
          <a:lstStyle/>
          <a:p>
            <a:fld id="{CDCFBC24-69D9-1840-B231-CEE5F09904E5}" type="slidenum">
              <a:rPr lang="en-US" smtClean="0"/>
              <a:t>26</a:t>
            </a:fld>
            <a:endParaRPr lang="en-US"/>
          </a:p>
        </p:txBody>
      </p:sp>
    </p:spTree>
    <p:extLst>
      <p:ext uri="{BB962C8B-B14F-4D97-AF65-F5344CB8AC3E}">
        <p14:creationId xmlns:p14="http://schemas.microsoft.com/office/powerpoint/2010/main" val="15602879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CFBC24-69D9-1840-B231-CEE5F09904E5}" type="slidenum">
              <a:rPr lang="en-US" smtClean="0"/>
              <a:t>27</a:t>
            </a:fld>
            <a:endParaRPr lang="en-US"/>
          </a:p>
        </p:txBody>
      </p:sp>
    </p:spTree>
    <p:extLst>
      <p:ext uri="{BB962C8B-B14F-4D97-AF65-F5344CB8AC3E}">
        <p14:creationId xmlns:p14="http://schemas.microsoft.com/office/powerpoint/2010/main" val="40344965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CFBC24-69D9-1840-B231-CEE5F09904E5}" type="slidenum">
              <a:rPr lang="en-US" smtClean="0"/>
              <a:t>29</a:t>
            </a:fld>
            <a:endParaRPr lang="en-US"/>
          </a:p>
        </p:txBody>
      </p:sp>
    </p:spTree>
    <p:extLst>
      <p:ext uri="{BB962C8B-B14F-4D97-AF65-F5344CB8AC3E}">
        <p14:creationId xmlns:p14="http://schemas.microsoft.com/office/powerpoint/2010/main" val="2281861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8/11 criteria for AUD</a:t>
            </a:r>
          </a:p>
          <a:p>
            <a:r>
              <a:rPr lang="en-US" dirty="0"/>
              <a:t>Chronic opioids – no naltrexone</a:t>
            </a:r>
          </a:p>
          <a:p>
            <a:r>
              <a:rPr lang="en-US" dirty="0"/>
              <a:t>Not enough info to diagnose OUD </a:t>
            </a:r>
          </a:p>
          <a:p>
            <a:r>
              <a:rPr lang="en-US" dirty="0" err="1"/>
              <a:t>HFrEF</a:t>
            </a:r>
            <a:endParaRPr lang="en-US" dirty="0"/>
          </a:p>
          <a:p>
            <a:r>
              <a:rPr lang="en-US" dirty="0"/>
              <a:t>No disulfiram as </a:t>
            </a:r>
            <a:r>
              <a:rPr lang="en-US" dirty="0" err="1"/>
              <a:t>wasnt</a:t>
            </a:r>
            <a:r>
              <a:rPr lang="en-US" dirty="0"/>
              <a:t> motivated to stop drinking alcohol completely, also no social supports </a:t>
            </a:r>
            <a:r>
              <a:rPr lang="en-US" dirty="0" err="1"/>
              <a:t>etc</a:t>
            </a:r>
            <a:r>
              <a:rPr lang="en-US" dirty="0"/>
              <a:t> </a:t>
            </a:r>
          </a:p>
        </p:txBody>
      </p:sp>
      <p:sp>
        <p:nvSpPr>
          <p:cNvPr id="4" name="Slide Number Placeholder 3"/>
          <p:cNvSpPr>
            <a:spLocks noGrp="1"/>
          </p:cNvSpPr>
          <p:nvPr>
            <p:ph type="sldNum" sz="quarter" idx="5"/>
          </p:nvPr>
        </p:nvSpPr>
        <p:spPr/>
        <p:txBody>
          <a:bodyPr/>
          <a:lstStyle/>
          <a:p>
            <a:fld id="{CDCFBC24-69D9-1840-B231-CEE5F09904E5}" type="slidenum">
              <a:rPr lang="en-US" smtClean="0"/>
              <a:t>4</a:t>
            </a:fld>
            <a:endParaRPr lang="en-US"/>
          </a:p>
        </p:txBody>
      </p:sp>
    </p:spTree>
    <p:extLst>
      <p:ext uri="{BB962C8B-B14F-4D97-AF65-F5344CB8AC3E}">
        <p14:creationId xmlns:p14="http://schemas.microsoft.com/office/powerpoint/2010/main" val="25847354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Could consider adding disulfiram or acamprosate as well. Evidence for combined treatment has not demonstrated added efficacy, but it's safe to combine</a:t>
            </a:r>
          </a:p>
        </p:txBody>
      </p:sp>
      <p:sp>
        <p:nvSpPr>
          <p:cNvPr id="4" name="Slide Number Placeholder 3"/>
          <p:cNvSpPr>
            <a:spLocks noGrp="1"/>
          </p:cNvSpPr>
          <p:nvPr>
            <p:ph type="sldNum" sz="quarter" idx="5"/>
          </p:nvPr>
        </p:nvSpPr>
        <p:spPr/>
        <p:txBody>
          <a:bodyPr/>
          <a:lstStyle/>
          <a:p>
            <a:fld id="{CDCFBC24-69D9-1840-B231-CEE5F09904E5}" type="slidenum">
              <a:rPr lang="en-US" smtClean="0"/>
              <a:t>30</a:t>
            </a:fld>
            <a:endParaRPr lang="en-US"/>
          </a:p>
        </p:txBody>
      </p:sp>
    </p:spTree>
    <p:extLst>
      <p:ext uri="{BB962C8B-B14F-4D97-AF65-F5344CB8AC3E}">
        <p14:creationId xmlns:p14="http://schemas.microsoft.com/office/powerpoint/2010/main" val="15972944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 to IM: theoretically improved adherence and greater consistency of medication levels</a:t>
            </a:r>
          </a:p>
          <a:p>
            <a:r>
              <a:rPr lang="en-US" dirty="0"/>
              <a:t>Important to remember that it is important to have continued follow-up regardless of formulation. Adherence issues can arise with either formulation. IM formulation only lasts 1 month so adherence to subsequent injections is important. </a:t>
            </a:r>
          </a:p>
          <a:p>
            <a:endParaRPr lang="en-US" dirty="0"/>
          </a:p>
          <a:p>
            <a:r>
              <a:rPr lang="en-US" dirty="0"/>
              <a:t>For example, if patient struggling with adherence to HIV medications, or VL detectable and suspect adherence issues, this may be a clue that IM naltrexone would be better than PO</a:t>
            </a:r>
          </a:p>
        </p:txBody>
      </p:sp>
      <p:sp>
        <p:nvSpPr>
          <p:cNvPr id="4" name="Slide Number Placeholder 3"/>
          <p:cNvSpPr>
            <a:spLocks noGrp="1"/>
          </p:cNvSpPr>
          <p:nvPr>
            <p:ph type="sldNum" sz="quarter" idx="5"/>
          </p:nvPr>
        </p:nvSpPr>
        <p:spPr/>
        <p:txBody>
          <a:bodyPr/>
          <a:lstStyle/>
          <a:p>
            <a:fld id="{CDCFBC24-69D9-1840-B231-CEE5F09904E5}" type="slidenum">
              <a:rPr lang="en-US" smtClean="0"/>
              <a:t>31</a:t>
            </a:fld>
            <a:endParaRPr lang="en-US"/>
          </a:p>
        </p:txBody>
      </p:sp>
    </p:spTree>
    <p:extLst>
      <p:ext uri="{BB962C8B-B14F-4D97-AF65-F5344CB8AC3E}">
        <p14:creationId xmlns:p14="http://schemas.microsoft.com/office/powerpoint/2010/main" val="27916460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instead of "medication assistance" we encourage stating "medication treatment" to emphasize that medication is treatment and not just assisting non-pharmacologic interventions.</a:t>
            </a:r>
          </a:p>
        </p:txBody>
      </p:sp>
      <p:sp>
        <p:nvSpPr>
          <p:cNvPr id="4" name="Slide Number Placeholder 3"/>
          <p:cNvSpPr>
            <a:spLocks noGrp="1"/>
          </p:cNvSpPr>
          <p:nvPr>
            <p:ph type="sldNum" sz="quarter" idx="5"/>
          </p:nvPr>
        </p:nvSpPr>
        <p:spPr/>
        <p:txBody>
          <a:bodyPr/>
          <a:lstStyle/>
          <a:p>
            <a:fld id="{CDCFBC24-69D9-1840-B231-CEE5F09904E5}" type="slidenum">
              <a:rPr lang="en-US" smtClean="0"/>
              <a:t>33</a:t>
            </a:fld>
            <a:endParaRPr lang="en-US"/>
          </a:p>
        </p:txBody>
      </p:sp>
    </p:spTree>
    <p:extLst>
      <p:ext uri="{BB962C8B-B14F-4D97-AF65-F5344CB8AC3E}">
        <p14:creationId xmlns:p14="http://schemas.microsoft.com/office/powerpoint/2010/main" val="17198178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CFBC24-69D9-1840-B231-CEE5F09904E5}" type="slidenum">
              <a:rPr lang="en-US" smtClean="0"/>
              <a:t>35</a:t>
            </a:fld>
            <a:endParaRPr lang="en-US"/>
          </a:p>
        </p:txBody>
      </p:sp>
    </p:spTree>
    <p:extLst>
      <p:ext uri="{BB962C8B-B14F-4D97-AF65-F5344CB8AC3E}">
        <p14:creationId xmlns:p14="http://schemas.microsoft.com/office/powerpoint/2010/main" val="39038478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CFBC24-69D9-1840-B231-CEE5F09904E5}" type="slidenum">
              <a:rPr lang="en-US" smtClean="0"/>
              <a:t>38</a:t>
            </a:fld>
            <a:endParaRPr lang="en-US"/>
          </a:p>
        </p:txBody>
      </p:sp>
    </p:spTree>
    <p:extLst>
      <p:ext uri="{BB962C8B-B14F-4D97-AF65-F5344CB8AC3E}">
        <p14:creationId xmlns:p14="http://schemas.microsoft.com/office/powerpoint/2010/main" val="5713768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CFBC24-69D9-1840-B231-CEE5F09904E5}" type="slidenum">
              <a:rPr lang="en-US" smtClean="0"/>
              <a:t>39</a:t>
            </a:fld>
            <a:endParaRPr lang="en-US"/>
          </a:p>
        </p:txBody>
      </p:sp>
    </p:spTree>
    <p:extLst>
      <p:ext uri="{BB962C8B-B14F-4D97-AF65-F5344CB8AC3E}">
        <p14:creationId xmlns:p14="http://schemas.microsoft.com/office/powerpoint/2010/main" val="35782292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 increase by 300mg q2 days </a:t>
            </a:r>
          </a:p>
          <a:p>
            <a:r>
              <a:rPr lang="en-US" dirty="0"/>
              <a:t>Major limitation for </a:t>
            </a:r>
            <a:r>
              <a:rPr lang="en-US" dirty="0" err="1"/>
              <a:t>uptitration</a:t>
            </a:r>
            <a:r>
              <a:rPr lang="en-US" dirty="0"/>
              <a:t> is sedation </a:t>
            </a:r>
          </a:p>
        </p:txBody>
      </p:sp>
      <p:sp>
        <p:nvSpPr>
          <p:cNvPr id="4" name="Slide Number Placeholder 3"/>
          <p:cNvSpPr>
            <a:spLocks noGrp="1"/>
          </p:cNvSpPr>
          <p:nvPr>
            <p:ph type="sldNum" sz="quarter" idx="5"/>
          </p:nvPr>
        </p:nvSpPr>
        <p:spPr/>
        <p:txBody>
          <a:bodyPr/>
          <a:lstStyle/>
          <a:p>
            <a:fld id="{CDCFBC24-69D9-1840-B231-CEE5F09904E5}" type="slidenum">
              <a:rPr lang="en-US" smtClean="0"/>
              <a:t>40</a:t>
            </a:fld>
            <a:endParaRPr lang="en-US"/>
          </a:p>
        </p:txBody>
      </p:sp>
    </p:spTree>
    <p:extLst>
      <p:ext uri="{BB962C8B-B14F-4D97-AF65-F5344CB8AC3E}">
        <p14:creationId xmlns:p14="http://schemas.microsoft.com/office/powerpoint/2010/main" val="33502397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Gabapentin has potential for misuse, have to monitor for that </a:t>
            </a:r>
          </a:p>
          <a:p>
            <a:endParaRPr lang="en-US" dirty="0"/>
          </a:p>
        </p:txBody>
      </p:sp>
      <p:sp>
        <p:nvSpPr>
          <p:cNvPr id="4" name="Slide Number Placeholder 3"/>
          <p:cNvSpPr>
            <a:spLocks noGrp="1"/>
          </p:cNvSpPr>
          <p:nvPr>
            <p:ph type="sldNum" sz="quarter" idx="5"/>
          </p:nvPr>
        </p:nvSpPr>
        <p:spPr/>
        <p:txBody>
          <a:bodyPr/>
          <a:lstStyle/>
          <a:p>
            <a:fld id="{CDCFBC24-69D9-1840-B231-CEE5F09904E5}" type="slidenum">
              <a:rPr lang="en-US" smtClean="0"/>
              <a:t>41</a:t>
            </a:fld>
            <a:endParaRPr lang="en-US"/>
          </a:p>
        </p:txBody>
      </p:sp>
    </p:spTree>
    <p:extLst>
      <p:ext uri="{BB962C8B-B14F-4D97-AF65-F5344CB8AC3E}">
        <p14:creationId xmlns:p14="http://schemas.microsoft.com/office/powerpoint/2010/main" val="28083103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Baclofen dose adjustments: every 3-5 days </a:t>
            </a:r>
          </a:p>
          <a:p>
            <a:r>
              <a:rPr lang="en-US" dirty="0"/>
              <a:t>Target dose as tolerated</a:t>
            </a:r>
          </a:p>
          <a:p>
            <a:endParaRPr lang="en-US" dirty="0"/>
          </a:p>
          <a:p>
            <a:r>
              <a:rPr lang="en-US" dirty="0"/>
              <a:t>Proposed baclofen dose adjustments: initial doses</a:t>
            </a:r>
          </a:p>
          <a:p>
            <a:r>
              <a:rPr lang="en-US" dirty="0" err="1"/>
              <a:t>CrCl</a:t>
            </a:r>
            <a:r>
              <a:rPr lang="en-US" dirty="0"/>
              <a:t> 50-80 mL/min: 5mg q12h </a:t>
            </a:r>
          </a:p>
          <a:p>
            <a:r>
              <a:rPr lang="en-US" dirty="0" err="1"/>
              <a:t>CrCl</a:t>
            </a:r>
            <a:r>
              <a:rPr lang="en-US" dirty="0"/>
              <a:t> 30 – 50 mL/min: 2.5mg q8h </a:t>
            </a:r>
          </a:p>
          <a:p>
            <a:r>
              <a:rPr lang="en-US" dirty="0" err="1"/>
              <a:t>CrCl</a:t>
            </a:r>
            <a:r>
              <a:rPr lang="en-US" dirty="0"/>
              <a:t> &lt; 30 mL/min (not on dialysis): 2.5mg q12h </a:t>
            </a:r>
          </a:p>
          <a:p>
            <a:endParaRPr lang="en-US" dirty="0"/>
          </a:p>
          <a:p>
            <a:r>
              <a:rPr lang="en-US" dirty="0"/>
              <a:t>Gabapentin: as above</a:t>
            </a:r>
          </a:p>
          <a:p>
            <a:endParaRPr lang="en-US" dirty="0"/>
          </a:p>
          <a:p>
            <a:r>
              <a:rPr lang="en-US" dirty="0"/>
              <a:t>Topiramate:</a:t>
            </a:r>
          </a:p>
          <a:p>
            <a:r>
              <a:rPr lang="en-US" dirty="0"/>
              <a:t>If stopping taper over ~2 week period (if also being used for other medical comorbidities such as seizure disorder this should be in conjunction with alternative medication plan for seizure disorder) </a:t>
            </a:r>
          </a:p>
          <a:p>
            <a:endParaRPr lang="en-US" dirty="0"/>
          </a:p>
          <a:p>
            <a:r>
              <a:rPr lang="en-US" dirty="0"/>
              <a:t>***All non-FDA approved medications for AUD listed in chart have &gt;10% relevant CNS side effects (e.g. sedation, confusion </a:t>
            </a:r>
            <a:r>
              <a:rPr lang="en-US" dirty="0" err="1"/>
              <a:t>etc</a:t>
            </a:r>
            <a:r>
              <a:rPr lang="en-US" dirty="0"/>
              <a:t>) therefore combining meds w/alcohol can cause worsening of CNS </a:t>
            </a:r>
            <a:r>
              <a:rPr lang="en-US" dirty="0" err="1"/>
              <a:t>sfx</a:t>
            </a:r>
            <a:r>
              <a:rPr lang="en-US" dirty="0"/>
              <a:t> (as compared to acamprosate and naltrexone where </a:t>
            </a:r>
            <a:r>
              <a:rPr lang="en-US" dirty="0" err="1"/>
              <a:t>etoh</a:t>
            </a:r>
            <a:r>
              <a:rPr lang="en-US" dirty="0"/>
              <a:t> combo shouldn’t make people more drowsy, confused </a:t>
            </a:r>
            <a:r>
              <a:rPr lang="en-US" dirty="0" err="1"/>
              <a:t>etc</a:t>
            </a:r>
            <a:r>
              <a:rPr lang="en-US" dirty="0"/>
              <a:t>) </a:t>
            </a:r>
          </a:p>
        </p:txBody>
      </p:sp>
      <p:sp>
        <p:nvSpPr>
          <p:cNvPr id="4" name="Slide Number Placeholder 3"/>
          <p:cNvSpPr>
            <a:spLocks noGrp="1"/>
          </p:cNvSpPr>
          <p:nvPr>
            <p:ph type="sldNum" sz="quarter" idx="5"/>
          </p:nvPr>
        </p:nvSpPr>
        <p:spPr/>
        <p:txBody>
          <a:bodyPr/>
          <a:lstStyle/>
          <a:p>
            <a:fld id="{CDCFBC24-69D9-1840-B231-CEE5F09904E5}" type="slidenum">
              <a:rPr lang="en-US" smtClean="0"/>
              <a:t>42</a:t>
            </a:fld>
            <a:endParaRPr lang="en-US"/>
          </a:p>
        </p:txBody>
      </p:sp>
    </p:spTree>
    <p:extLst>
      <p:ext uri="{BB962C8B-B14F-4D97-AF65-F5344CB8AC3E}">
        <p14:creationId xmlns:p14="http://schemas.microsoft.com/office/powerpoint/2010/main" val="11720737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CFBC24-69D9-1840-B231-CEE5F09904E5}" type="slidenum">
              <a:rPr lang="en-US" smtClean="0"/>
              <a:t>45</a:t>
            </a:fld>
            <a:endParaRPr lang="en-US"/>
          </a:p>
        </p:txBody>
      </p:sp>
    </p:spTree>
    <p:extLst>
      <p:ext uri="{BB962C8B-B14F-4D97-AF65-F5344CB8AC3E}">
        <p14:creationId xmlns:p14="http://schemas.microsoft.com/office/powerpoint/2010/main" val="7299862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8/11 criteria for AUD</a:t>
            </a:r>
          </a:p>
          <a:p>
            <a:r>
              <a:rPr lang="en-US" dirty="0"/>
              <a:t>Chronic opioids – no naltrexone</a:t>
            </a:r>
          </a:p>
          <a:p>
            <a:r>
              <a:rPr lang="en-US" dirty="0"/>
              <a:t>Not enough info to diagnose OUD </a:t>
            </a:r>
          </a:p>
          <a:p>
            <a:r>
              <a:rPr lang="en-US" dirty="0" err="1"/>
              <a:t>HFrEF</a:t>
            </a:r>
            <a:endParaRPr lang="en-US" dirty="0"/>
          </a:p>
          <a:p>
            <a:r>
              <a:rPr lang="en-US" dirty="0"/>
              <a:t>No disulfiram as </a:t>
            </a:r>
            <a:r>
              <a:rPr lang="en-US" dirty="0" err="1"/>
              <a:t>wasnt</a:t>
            </a:r>
            <a:r>
              <a:rPr lang="en-US" dirty="0"/>
              <a:t> motivated to stop drinking alcohol completely, also no social supports </a:t>
            </a:r>
            <a:r>
              <a:rPr lang="en-US" dirty="0" err="1"/>
              <a:t>etc</a:t>
            </a:r>
            <a:r>
              <a:rPr lang="en-US" dirty="0"/>
              <a:t> </a:t>
            </a:r>
          </a:p>
        </p:txBody>
      </p:sp>
      <p:sp>
        <p:nvSpPr>
          <p:cNvPr id="4" name="Slide Number Placeholder 3"/>
          <p:cNvSpPr>
            <a:spLocks noGrp="1"/>
          </p:cNvSpPr>
          <p:nvPr>
            <p:ph type="sldNum" sz="quarter" idx="5"/>
          </p:nvPr>
        </p:nvSpPr>
        <p:spPr/>
        <p:txBody>
          <a:bodyPr/>
          <a:lstStyle/>
          <a:p>
            <a:fld id="{CDCFBC24-69D9-1840-B231-CEE5F09904E5}" type="slidenum">
              <a:rPr lang="en-US" smtClean="0"/>
              <a:t>5</a:t>
            </a:fld>
            <a:endParaRPr lang="en-US"/>
          </a:p>
        </p:txBody>
      </p:sp>
    </p:spTree>
    <p:extLst>
      <p:ext uri="{BB962C8B-B14F-4D97-AF65-F5344CB8AC3E}">
        <p14:creationId xmlns:p14="http://schemas.microsoft.com/office/powerpoint/2010/main" val="41528466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show these same</a:t>
            </a:r>
            <a:r>
              <a:rPr lang="en-US" baseline="0" dirty="0"/>
              <a:t> numbers now shown graphically. This is a schematic that we will come back to later in the talk. Many individuals abstain or use alcohol and/or other substances rarely. </a:t>
            </a:r>
          </a:p>
          <a:p>
            <a:endParaRPr lang="en-US" baseline="0" dirty="0"/>
          </a:p>
          <a:p>
            <a:r>
              <a:rPr lang="en-US" baseline="0" dirty="0"/>
              <a:t>This middle section represents those individuals with at risk alcohol or other substance use—which we will define later in the talk. </a:t>
            </a:r>
          </a:p>
          <a:p>
            <a:endParaRPr lang="en-US" baseline="0" dirty="0"/>
          </a:p>
          <a:p>
            <a:r>
              <a:rPr lang="en-US" baseline="0" dirty="0"/>
              <a:t>The top two sections of the triangle represent those individuals in the general population who currently or previously have frequently used substances and carry a diagnosis of addiction. </a:t>
            </a:r>
          </a:p>
          <a:p>
            <a:endParaRPr lang="en-US" baseline="0" dirty="0"/>
          </a:p>
          <a:p>
            <a:r>
              <a:rPr lang="en-US" baseline="0" dirty="0"/>
              <a:t>Unhealthy use describes individuals whose substance use falls within the spectrum of at-risk to diagnosed addiction.  We again show that roughly only 10% of people in need of addiction treatment actually receive it. Note how closely the number of patients with an addiction diagnosis in the US matches the number of patients with diabetes. Would we ever treat only 10% of patients with diabetes?</a:t>
            </a:r>
          </a:p>
          <a:p>
            <a:endParaRPr lang="en-US" baseline="0" dirty="0"/>
          </a:p>
          <a:p>
            <a:r>
              <a:rPr lang="en-US" baseline="0" dirty="0"/>
              <a:t>Also notable, is that with implementation of the affordable care act and the mental health parity and addiction equity act, more individuals with unhealthy substance use will be encountered in clinical practice—yet again hitting home the point that internists, who commonly encounter safety net patients, need to be prepared to address these issues.</a:t>
            </a:r>
          </a:p>
          <a:p>
            <a:endParaRPr lang="en-US" baseline="0" dirty="0"/>
          </a:p>
          <a:p>
            <a:r>
              <a:rPr lang="en-US" baseline="0" dirty="0"/>
              <a:t>--ANIMATE—</a:t>
            </a:r>
          </a:p>
          <a:p>
            <a:pPr defTabSz="931677">
              <a:defRPr/>
            </a:pPr>
            <a:r>
              <a:rPr lang="en-US" dirty="0"/>
              <a:t>So what is our role in a case like JV? First and foremost,</a:t>
            </a:r>
            <a:r>
              <a:rPr lang="en-US" baseline="0" dirty="0"/>
              <a:t> we have to ask! When we encounter patients with little or no use, prevention messages are key. </a:t>
            </a:r>
          </a:p>
          <a:p>
            <a:pPr defTabSz="931677">
              <a:defRPr/>
            </a:pPr>
            <a:endParaRPr lang="en-US" baseline="0" dirty="0"/>
          </a:p>
          <a:p>
            <a:pPr defTabSz="931677">
              <a:defRPr/>
            </a:pPr>
            <a:r>
              <a:rPr lang="en-US" baseline="0" dirty="0"/>
              <a:t>For patients with unhealthy use --ranging from at-risk to diagnosed addiction, some form of intervention is indicated. </a:t>
            </a:r>
          </a:p>
          <a:p>
            <a:pPr defTabSz="931677">
              <a:defRPr/>
            </a:pPr>
            <a:endParaRPr lang="en-US" baseline="0" dirty="0"/>
          </a:p>
          <a:p>
            <a:pPr defTabSz="931677">
              <a:defRPr/>
            </a:pPr>
            <a:r>
              <a:rPr lang="en-US" baseline="0" dirty="0"/>
              <a:t>For patients who report at risk </a:t>
            </a:r>
            <a:r>
              <a:rPr lang="en-US" i="1" baseline="0" dirty="0"/>
              <a:t>alcohol</a:t>
            </a:r>
            <a:r>
              <a:rPr lang="en-US" baseline="0" dirty="0"/>
              <a:t> use, which we will define in a moment, performing a brief intervention is indicated and for those patients with an addiction diagnosis, addiction treatment-delivered either within general medicine or referred to specialty addiction treatment settings--  is the most appropriate next step. As we have seen previously, only a small percentage of patients with addiction diagnosis actually receive specialized treatment. </a:t>
            </a:r>
            <a:endParaRPr lang="en-US" dirty="0"/>
          </a:p>
          <a:p>
            <a:endParaRPr lang="en-US" baseline="0" dirty="0"/>
          </a:p>
        </p:txBody>
      </p:sp>
      <p:sp>
        <p:nvSpPr>
          <p:cNvPr id="4" name="Slide Number Placeholder 3"/>
          <p:cNvSpPr>
            <a:spLocks noGrp="1"/>
          </p:cNvSpPr>
          <p:nvPr>
            <p:ph type="sldNum" sz="quarter" idx="10"/>
          </p:nvPr>
        </p:nvSpPr>
        <p:spPr/>
        <p:txBody>
          <a:bodyPr/>
          <a:lstStyle/>
          <a:p>
            <a:fld id="{E60B3B3D-12DB-41B2-AD88-7CA3670A3898}" type="slidenum">
              <a:rPr lang="en-US" smtClean="0"/>
              <a:pPr/>
              <a:t>49</a:t>
            </a:fld>
            <a:endParaRPr lang="en-US"/>
          </a:p>
        </p:txBody>
      </p:sp>
    </p:spTree>
    <p:extLst>
      <p:ext uri="{BB962C8B-B14F-4D97-AF65-F5344CB8AC3E}">
        <p14:creationId xmlns:p14="http://schemas.microsoft.com/office/powerpoint/2010/main" val="342656502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show these same</a:t>
            </a:r>
            <a:r>
              <a:rPr lang="en-US" baseline="0" dirty="0"/>
              <a:t> numbers now shown graphically. This is a schematic that we will come back to later in the talk. Many individuals abstain or use alcohol and/or other substances rarely. </a:t>
            </a:r>
          </a:p>
          <a:p>
            <a:endParaRPr lang="en-US" baseline="0" dirty="0"/>
          </a:p>
          <a:p>
            <a:r>
              <a:rPr lang="en-US" baseline="0" dirty="0"/>
              <a:t>This middle section represents those individuals with at risk alcohol or other substance use—which we will define later in the talk. </a:t>
            </a:r>
          </a:p>
          <a:p>
            <a:endParaRPr lang="en-US" baseline="0" dirty="0"/>
          </a:p>
          <a:p>
            <a:r>
              <a:rPr lang="en-US" baseline="0" dirty="0"/>
              <a:t>The top two sections of the triangle represent those individuals in the general population who currently or previously have frequently used substances and carry a diagnosis of addiction. </a:t>
            </a:r>
          </a:p>
          <a:p>
            <a:endParaRPr lang="en-US" baseline="0" dirty="0"/>
          </a:p>
          <a:p>
            <a:r>
              <a:rPr lang="en-US" baseline="0" dirty="0"/>
              <a:t>Unhealthy use describes individuals whose substance use falls within the spectrum of at-risk to diagnosed addiction.  We again show that roughly only 10% of people in need of addiction treatment actually receive it. Note how closely the number of patients with an addiction diagnosis in the US matches the number of patients with diabetes. Would we ever treat only 10% of patients with diabetes?</a:t>
            </a:r>
          </a:p>
          <a:p>
            <a:endParaRPr lang="en-US" baseline="0" dirty="0"/>
          </a:p>
          <a:p>
            <a:r>
              <a:rPr lang="en-US" baseline="0" dirty="0"/>
              <a:t>Also notable, is that with implementation of the affordable care act and the mental health parity and addiction equity act, more individuals with unhealthy substance use will be encountered in clinical practice—yet again hitting home the point that internists, who commonly encounter safety net patients, need to be prepared to address these issues.</a:t>
            </a:r>
          </a:p>
          <a:p>
            <a:endParaRPr lang="en-US" baseline="0" dirty="0"/>
          </a:p>
          <a:p>
            <a:r>
              <a:rPr lang="en-US" baseline="0" dirty="0"/>
              <a:t>--ANIMATE—</a:t>
            </a:r>
          </a:p>
          <a:p>
            <a:pPr defTabSz="931677">
              <a:defRPr/>
            </a:pPr>
            <a:r>
              <a:rPr lang="en-US" baseline="0" dirty="0"/>
              <a:t>For patients with unhealthy use --ranging from at-risk to diagnosed addiction, some form of intervention is indicated. </a:t>
            </a:r>
          </a:p>
          <a:p>
            <a:pPr defTabSz="931677">
              <a:defRPr/>
            </a:pPr>
            <a:endParaRPr lang="en-US" baseline="0" dirty="0"/>
          </a:p>
          <a:p>
            <a:pPr defTabSz="931677">
              <a:defRPr/>
            </a:pPr>
            <a:r>
              <a:rPr lang="en-US" baseline="0" dirty="0"/>
              <a:t>For patients who report at risk </a:t>
            </a:r>
            <a:r>
              <a:rPr lang="en-US" i="1" baseline="0" dirty="0"/>
              <a:t>alcohol</a:t>
            </a:r>
            <a:r>
              <a:rPr lang="en-US" baseline="0" dirty="0"/>
              <a:t> use, which we will define in a moment, performing a brief intervention is indicated and for those patients with an addiction diagnosis, addiction treatment-delivered either within general medicine or referred to specialty addiction treatment settings--  is the most appropriate next step. As we have seen previously, only a small percentage of patients with addiction diagnosis actually receive specialized treatment. </a:t>
            </a:r>
            <a:endParaRPr lang="en-US" dirty="0"/>
          </a:p>
          <a:p>
            <a:endParaRPr lang="en-US" baseline="0"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E60B3B3D-12DB-41B2-AD88-7CA3670A3898}" type="slidenum">
              <a:rPr lang="en-US" smtClean="0"/>
              <a:pPr/>
              <a:t>52</a:t>
            </a:fld>
            <a:endParaRPr lang="en-US"/>
          </a:p>
        </p:txBody>
      </p:sp>
    </p:spTree>
    <p:extLst>
      <p:ext uri="{BB962C8B-B14F-4D97-AF65-F5344CB8AC3E}">
        <p14:creationId xmlns:p14="http://schemas.microsoft.com/office/powerpoint/2010/main" val="42202236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Biktarvy</a:t>
            </a:r>
            <a:r>
              <a:rPr lang="en-US" dirty="0"/>
              <a:t> = </a:t>
            </a:r>
            <a:r>
              <a:rPr lang="en-US" dirty="0" err="1"/>
              <a:t>bic</a:t>
            </a:r>
            <a:r>
              <a:rPr lang="en-US" dirty="0"/>
              <a:t>/FTC/TAF = </a:t>
            </a:r>
            <a:r>
              <a:rPr lang="en-US" dirty="0" err="1"/>
              <a:t>bictegravir</a:t>
            </a:r>
            <a:r>
              <a:rPr lang="en-US" dirty="0"/>
              <a:t>/emtricitabine/tenofovir alafenamide </a:t>
            </a:r>
          </a:p>
        </p:txBody>
      </p:sp>
      <p:sp>
        <p:nvSpPr>
          <p:cNvPr id="4" name="Slide Number Placeholder 3"/>
          <p:cNvSpPr>
            <a:spLocks noGrp="1"/>
          </p:cNvSpPr>
          <p:nvPr>
            <p:ph type="sldNum" sz="quarter" idx="5"/>
          </p:nvPr>
        </p:nvSpPr>
        <p:spPr/>
        <p:txBody>
          <a:bodyPr/>
          <a:lstStyle/>
          <a:p>
            <a:fld id="{CDCFBC24-69D9-1840-B231-CEE5F09904E5}" type="slidenum">
              <a:rPr lang="en-US" smtClean="0"/>
              <a:t>6</a:t>
            </a:fld>
            <a:endParaRPr lang="en-US"/>
          </a:p>
        </p:txBody>
      </p:sp>
    </p:spTree>
    <p:extLst>
      <p:ext uri="{BB962C8B-B14F-4D97-AF65-F5344CB8AC3E}">
        <p14:creationId xmlns:p14="http://schemas.microsoft.com/office/powerpoint/2010/main" val="986434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Liver biopsy F2</a:t>
            </a:r>
          </a:p>
          <a:p>
            <a:r>
              <a:rPr lang="en-US" dirty="0"/>
              <a:t>HVPG 5</a:t>
            </a:r>
          </a:p>
          <a:p>
            <a:r>
              <a:rPr lang="en-US" dirty="0"/>
              <a:t>Patient did not meet criteria for OUD at the time of this assessment </a:t>
            </a:r>
          </a:p>
          <a:p>
            <a:endParaRPr lang="en-US" dirty="0"/>
          </a:p>
          <a:p>
            <a:r>
              <a:rPr lang="en-US" dirty="0"/>
              <a:t>BIC/FTC/TAF = </a:t>
            </a:r>
            <a:r>
              <a:rPr lang="en-US" dirty="0" err="1"/>
              <a:t>bictegravir</a:t>
            </a:r>
            <a:r>
              <a:rPr lang="en-US" dirty="0"/>
              <a:t>/emtricitabine/tenofovir alafenamide= </a:t>
            </a:r>
            <a:r>
              <a:rPr lang="en-US" dirty="0" err="1"/>
              <a:t>biktarvy</a:t>
            </a:r>
            <a:endParaRPr lang="en-US" dirty="0"/>
          </a:p>
        </p:txBody>
      </p:sp>
      <p:sp>
        <p:nvSpPr>
          <p:cNvPr id="4" name="Slide Number Placeholder 3"/>
          <p:cNvSpPr>
            <a:spLocks noGrp="1"/>
          </p:cNvSpPr>
          <p:nvPr>
            <p:ph type="sldNum" sz="quarter" idx="5"/>
          </p:nvPr>
        </p:nvSpPr>
        <p:spPr/>
        <p:txBody>
          <a:bodyPr/>
          <a:lstStyle/>
          <a:p>
            <a:fld id="{CDCFBC24-69D9-1840-B231-CEE5F09904E5}" type="slidenum">
              <a:rPr lang="en-US" smtClean="0"/>
              <a:t>7</a:t>
            </a:fld>
            <a:endParaRPr lang="en-US"/>
          </a:p>
        </p:txBody>
      </p:sp>
    </p:spTree>
    <p:extLst>
      <p:ext uri="{BB962C8B-B14F-4D97-AF65-F5344CB8AC3E}">
        <p14:creationId xmlns:p14="http://schemas.microsoft.com/office/powerpoint/2010/main" val="36257582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Examples of psychosocial interventions: CBT, 12 step facilitation, motivational interviewing, mutual help groups, contingency management</a:t>
            </a:r>
          </a:p>
        </p:txBody>
      </p:sp>
      <p:sp>
        <p:nvSpPr>
          <p:cNvPr id="4" name="Slide Number Placeholder 3"/>
          <p:cNvSpPr>
            <a:spLocks noGrp="1"/>
          </p:cNvSpPr>
          <p:nvPr>
            <p:ph type="sldNum" sz="quarter" idx="5"/>
          </p:nvPr>
        </p:nvSpPr>
        <p:spPr/>
        <p:txBody>
          <a:bodyPr/>
          <a:lstStyle/>
          <a:p>
            <a:fld id="{CDCFBC24-69D9-1840-B231-CEE5F09904E5}" type="slidenum">
              <a:rPr lang="en-US" smtClean="0"/>
              <a:t>8</a:t>
            </a:fld>
            <a:endParaRPr lang="en-US"/>
          </a:p>
        </p:txBody>
      </p:sp>
    </p:spTree>
    <p:extLst>
      <p:ext uri="{BB962C8B-B14F-4D97-AF65-F5344CB8AC3E}">
        <p14:creationId xmlns:p14="http://schemas.microsoft.com/office/powerpoint/2010/main" val="36319697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SUD on the other hand, is a more technical term defined by the DSM 5. There are 11 criteria which can be thought of as the three C’s—craving or physiologic criteria of tolerance and withdrawal, loss of control, and consequences related to substance use. The disorder is characterized by mild, moderate or severe based on number of criteria a patient meets. </a:t>
            </a:r>
            <a:r>
              <a:rPr lang="en-US" baseline="0" dirty="0"/>
              <a:t> </a:t>
            </a:r>
            <a:endParaRPr lang="en-US" dirty="0"/>
          </a:p>
        </p:txBody>
      </p:sp>
      <p:sp>
        <p:nvSpPr>
          <p:cNvPr id="4" name="Slide Number Placeholder 3"/>
          <p:cNvSpPr>
            <a:spLocks noGrp="1"/>
          </p:cNvSpPr>
          <p:nvPr>
            <p:ph type="sldNum" sz="quarter" idx="10"/>
          </p:nvPr>
        </p:nvSpPr>
        <p:spPr/>
        <p:txBody>
          <a:bodyPr/>
          <a:lstStyle/>
          <a:p>
            <a:fld id="{E60B3B3D-12DB-41B2-AD88-7CA3670A3898}" type="slidenum">
              <a:rPr lang="en-US" smtClean="0"/>
              <a:pPr/>
              <a:t>10</a:t>
            </a:fld>
            <a:endParaRPr lang="en-US"/>
          </a:p>
        </p:txBody>
      </p:sp>
    </p:spTree>
    <p:extLst>
      <p:ext uri="{BB962C8B-B14F-4D97-AF65-F5344CB8AC3E}">
        <p14:creationId xmlns:p14="http://schemas.microsoft.com/office/powerpoint/2010/main" val="390661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CFBC24-69D9-1840-B231-CEE5F09904E5}" type="slidenum">
              <a:rPr lang="en-US" smtClean="0"/>
              <a:t>11</a:t>
            </a:fld>
            <a:endParaRPr lang="en-US"/>
          </a:p>
        </p:txBody>
      </p:sp>
    </p:spTree>
    <p:extLst>
      <p:ext uri="{BB962C8B-B14F-4D97-AF65-F5344CB8AC3E}">
        <p14:creationId xmlns:p14="http://schemas.microsoft.com/office/powerpoint/2010/main" val="2459921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CFBC24-69D9-1840-B231-CEE5F09904E5}" type="slidenum">
              <a:rPr lang="en-US" smtClean="0"/>
              <a:t>14</a:t>
            </a:fld>
            <a:endParaRPr lang="en-US"/>
          </a:p>
        </p:txBody>
      </p:sp>
    </p:spTree>
    <p:extLst>
      <p:ext uri="{BB962C8B-B14F-4D97-AF65-F5344CB8AC3E}">
        <p14:creationId xmlns:p14="http://schemas.microsoft.com/office/powerpoint/2010/main" val="607174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37DA6-8113-8C4D-A45D-4A5497B5411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33C8DBF-5E00-E244-BFF7-25609866B2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17202C4-C37F-5240-879A-B9D779726068}"/>
              </a:ext>
            </a:extLst>
          </p:cNvPr>
          <p:cNvSpPr>
            <a:spLocks noGrp="1"/>
          </p:cNvSpPr>
          <p:nvPr>
            <p:ph type="dt" sz="half" idx="10"/>
          </p:nvPr>
        </p:nvSpPr>
        <p:spPr/>
        <p:txBody>
          <a:bodyPr/>
          <a:lstStyle/>
          <a:p>
            <a:fld id="{33CB6576-A32D-6D4B-9758-423525F4E5C7}" type="datetimeFigureOut">
              <a:rPr lang="en-US" smtClean="0"/>
              <a:t>4/22/20</a:t>
            </a:fld>
            <a:endParaRPr lang="en-US"/>
          </a:p>
        </p:txBody>
      </p:sp>
      <p:sp>
        <p:nvSpPr>
          <p:cNvPr id="5" name="Footer Placeholder 4">
            <a:extLst>
              <a:ext uri="{FF2B5EF4-FFF2-40B4-BE49-F238E27FC236}">
                <a16:creationId xmlns:a16="http://schemas.microsoft.com/office/drawing/2014/main" id="{06C3E593-5019-8441-94A8-6EE377F73E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28591B-CDA6-A64F-B954-72CCF207D177}"/>
              </a:ext>
            </a:extLst>
          </p:cNvPr>
          <p:cNvSpPr>
            <a:spLocks noGrp="1"/>
          </p:cNvSpPr>
          <p:nvPr>
            <p:ph type="sldNum" sz="quarter" idx="12"/>
          </p:nvPr>
        </p:nvSpPr>
        <p:spPr/>
        <p:txBody>
          <a:bodyPr/>
          <a:lstStyle/>
          <a:p>
            <a:fld id="{1482DE7E-642F-4B43-9C1E-2692959F595C}" type="slidenum">
              <a:rPr lang="en-US" smtClean="0"/>
              <a:t>‹#›</a:t>
            </a:fld>
            <a:endParaRPr lang="en-US"/>
          </a:p>
        </p:txBody>
      </p:sp>
    </p:spTree>
    <p:extLst>
      <p:ext uri="{BB962C8B-B14F-4D97-AF65-F5344CB8AC3E}">
        <p14:creationId xmlns:p14="http://schemas.microsoft.com/office/powerpoint/2010/main" val="841025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8E03D-89C7-4D40-985B-0B0396D1706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31D09E-9306-F44B-97F2-850F207ED20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66D503-208A-B34C-99B2-D533446306C2}"/>
              </a:ext>
            </a:extLst>
          </p:cNvPr>
          <p:cNvSpPr>
            <a:spLocks noGrp="1"/>
          </p:cNvSpPr>
          <p:nvPr>
            <p:ph type="dt" sz="half" idx="10"/>
          </p:nvPr>
        </p:nvSpPr>
        <p:spPr/>
        <p:txBody>
          <a:bodyPr/>
          <a:lstStyle/>
          <a:p>
            <a:fld id="{33CB6576-A32D-6D4B-9758-423525F4E5C7}" type="datetimeFigureOut">
              <a:rPr lang="en-US" smtClean="0"/>
              <a:t>4/22/20</a:t>
            </a:fld>
            <a:endParaRPr lang="en-US"/>
          </a:p>
        </p:txBody>
      </p:sp>
      <p:sp>
        <p:nvSpPr>
          <p:cNvPr id="5" name="Footer Placeholder 4">
            <a:extLst>
              <a:ext uri="{FF2B5EF4-FFF2-40B4-BE49-F238E27FC236}">
                <a16:creationId xmlns:a16="http://schemas.microsoft.com/office/drawing/2014/main" id="{F27A9EA7-57C0-F240-985F-67F484ECAD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7FF444-EF69-8046-927D-EFF228CF0198}"/>
              </a:ext>
            </a:extLst>
          </p:cNvPr>
          <p:cNvSpPr>
            <a:spLocks noGrp="1"/>
          </p:cNvSpPr>
          <p:nvPr>
            <p:ph type="sldNum" sz="quarter" idx="12"/>
          </p:nvPr>
        </p:nvSpPr>
        <p:spPr/>
        <p:txBody>
          <a:bodyPr/>
          <a:lstStyle/>
          <a:p>
            <a:fld id="{1482DE7E-642F-4B43-9C1E-2692959F595C}" type="slidenum">
              <a:rPr lang="en-US" smtClean="0"/>
              <a:t>‹#›</a:t>
            </a:fld>
            <a:endParaRPr lang="en-US"/>
          </a:p>
        </p:txBody>
      </p:sp>
    </p:spTree>
    <p:extLst>
      <p:ext uri="{BB962C8B-B14F-4D97-AF65-F5344CB8AC3E}">
        <p14:creationId xmlns:p14="http://schemas.microsoft.com/office/powerpoint/2010/main" val="4259657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1F41FE-2352-E34C-9221-93DB475587F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A4A448F-5993-154F-8B2D-D60D3133C8E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7B906F-5A50-CE4D-B774-89460E589444}"/>
              </a:ext>
            </a:extLst>
          </p:cNvPr>
          <p:cNvSpPr>
            <a:spLocks noGrp="1"/>
          </p:cNvSpPr>
          <p:nvPr>
            <p:ph type="dt" sz="half" idx="10"/>
          </p:nvPr>
        </p:nvSpPr>
        <p:spPr/>
        <p:txBody>
          <a:bodyPr/>
          <a:lstStyle/>
          <a:p>
            <a:fld id="{33CB6576-A32D-6D4B-9758-423525F4E5C7}" type="datetimeFigureOut">
              <a:rPr lang="en-US" smtClean="0"/>
              <a:t>4/22/20</a:t>
            </a:fld>
            <a:endParaRPr lang="en-US"/>
          </a:p>
        </p:txBody>
      </p:sp>
      <p:sp>
        <p:nvSpPr>
          <p:cNvPr id="5" name="Footer Placeholder 4">
            <a:extLst>
              <a:ext uri="{FF2B5EF4-FFF2-40B4-BE49-F238E27FC236}">
                <a16:creationId xmlns:a16="http://schemas.microsoft.com/office/drawing/2014/main" id="{30E8D24A-7764-384E-A7A3-35AD20F6FF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F657ED-5E39-D041-8959-41E4E7EC5CFF}"/>
              </a:ext>
            </a:extLst>
          </p:cNvPr>
          <p:cNvSpPr>
            <a:spLocks noGrp="1"/>
          </p:cNvSpPr>
          <p:nvPr>
            <p:ph type="sldNum" sz="quarter" idx="12"/>
          </p:nvPr>
        </p:nvSpPr>
        <p:spPr/>
        <p:txBody>
          <a:bodyPr/>
          <a:lstStyle/>
          <a:p>
            <a:fld id="{1482DE7E-642F-4B43-9C1E-2692959F595C}" type="slidenum">
              <a:rPr lang="en-US" smtClean="0"/>
              <a:t>‹#›</a:t>
            </a:fld>
            <a:endParaRPr lang="en-US"/>
          </a:p>
        </p:txBody>
      </p:sp>
    </p:spTree>
    <p:extLst>
      <p:ext uri="{BB962C8B-B14F-4D97-AF65-F5344CB8AC3E}">
        <p14:creationId xmlns:p14="http://schemas.microsoft.com/office/powerpoint/2010/main" val="8828690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ontent">
    <p:spTree>
      <p:nvGrpSpPr>
        <p:cNvPr id="1" name=""/>
        <p:cNvGrpSpPr/>
        <p:nvPr/>
      </p:nvGrpSpPr>
      <p:grpSpPr>
        <a:xfrm>
          <a:off x="0" y="0"/>
          <a:ext cx="0" cy="0"/>
          <a:chOff x="0" y="0"/>
          <a:chExt cx="0" cy="0"/>
        </a:xfrm>
      </p:grpSpPr>
      <p:sp>
        <p:nvSpPr>
          <p:cNvPr id="3" name="Title 1"/>
          <p:cNvSpPr>
            <a:spLocks noGrp="1"/>
          </p:cNvSpPr>
          <p:nvPr>
            <p:ph type="title"/>
          </p:nvPr>
        </p:nvSpPr>
        <p:spPr>
          <a:xfrm>
            <a:off x="717551" y="152400"/>
            <a:ext cx="10847916" cy="914400"/>
          </a:xfrm>
        </p:spPr>
        <p:txBody>
          <a:bodyPr/>
          <a:lstStyle/>
          <a:p>
            <a:r>
              <a:rPr lang="en-US"/>
              <a:t>Click to edit Master title style</a:t>
            </a:r>
            <a:endParaRPr lang="en-US" dirty="0"/>
          </a:p>
        </p:txBody>
      </p:sp>
      <p:sp>
        <p:nvSpPr>
          <p:cNvPr id="4" name="Content Placeholder 2"/>
          <p:cNvSpPr>
            <a:spLocks noGrp="1"/>
          </p:cNvSpPr>
          <p:nvPr>
            <p:ph idx="1"/>
          </p:nvPr>
        </p:nvSpPr>
        <p:spPr>
          <a:xfrm>
            <a:off x="717551" y="1447800"/>
            <a:ext cx="10830983" cy="4660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197404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23" name="Shape 23"/>
          <p:cNvSpPr/>
          <p:nvPr/>
        </p:nvSpPr>
        <p:spPr>
          <a:xfrm>
            <a:off x="406401" y="1111250"/>
            <a:ext cx="10968567" cy="31750"/>
          </a:xfrm>
          <a:prstGeom prst="rect">
            <a:avLst/>
          </a:prstGeom>
          <a:gradFill>
            <a:gsLst>
              <a:gs pos="0">
                <a:srgbClr val="FFFFFF"/>
              </a:gs>
              <a:gs pos="100000">
                <a:schemeClr val="accent2"/>
              </a:gs>
            </a:gsLst>
            <a:lin ang="10800000"/>
          </a:gradFill>
          <a:ln w="12700">
            <a:miter lim="400000"/>
          </a:ln>
        </p:spPr>
        <p:txBody>
          <a:bodyPr lIns="45719" rIns="45719" anchor="ctr"/>
          <a:lstStyle/>
          <a:p>
            <a:pPr algn="ctr">
              <a:defRPr sz="1800"/>
            </a:pPr>
            <a:endParaRPr sz="1800"/>
          </a:p>
        </p:txBody>
      </p:sp>
      <p:pic>
        <p:nvPicPr>
          <p:cNvPr id="24" name="ysm logo.png" descr="ysm logo"/>
          <p:cNvPicPr>
            <a:picLocks noChangeAspect="1"/>
          </p:cNvPicPr>
          <p:nvPr/>
        </p:nvPicPr>
        <p:blipFill>
          <a:blip r:embed="rId2"/>
          <a:stretch>
            <a:fillRect/>
          </a:stretch>
        </p:blipFill>
        <p:spPr>
          <a:xfrm>
            <a:off x="355600" y="152401"/>
            <a:ext cx="863600" cy="695325"/>
          </a:xfrm>
          <a:prstGeom prst="rect">
            <a:avLst/>
          </a:prstGeom>
          <a:ln w="12700">
            <a:miter lim="400000"/>
          </a:ln>
        </p:spPr>
      </p:pic>
      <p:sp>
        <p:nvSpPr>
          <p:cNvPr id="25" name="Shape 25"/>
          <p:cNvSpPr/>
          <p:nvPr/>
        </p:nvSpPr>
        <p:spPr>
          <a:xfrm>
            <a:off x="817034" y="6521450"/>
            <a:ext cx="10968567" cy="31750"/>
          </a:xfrm>
          <a:prstGeom prst="rect">
            <a:avLst/>
          </a:prstGeom>
          <a:gradFill>
            <a:gsLst>
              <a:gs pos="0">
                <a:schemeClr val="accent2"/>
              </a:gs>
              <a:gs pos="100000">
                <a:srgbClr val="FFFFFF"/>
              </a:gs>
            </a:gsLst>
            <a:lin ang="10800000"/>
          </a:gradFill>
          <a:ln w="12700">
            <a:miter lim="400000"/>
          </a:ln>
        </p:spPr>
        <p:txBody>
          <a:bodyPr lIns="45719" rIns="45719" anchor="ctr"/>
          <a:lstStyle/>
          <a:p>
            <a:pPr algn="ctr">
              <a:defRPr sz="1800"/>
            </a:pPr>
            <a:endParaRPr sz="1800"/>
          </a:p>
        </p:txBody>
      </p:sp>
      <p:sp>
        <p:nvSpPr>
          <p:cNvPr id="26" name="Shape 26"/>
          <p:cNvSpPr>
            <a:spLocks noGrp="1"/>
          </p:cNvSpPr>
          <p:nvPr>
            <p:ph type="sldNum" sz="quarter" idx="2"/>
          </p:nvPr>
        </p:nvSpPr>
        <p:spPr>
          <a:xfrm>
            <a:off x="11179857" y="6245225"/>
            <a:ext cx="402545" cy="288824"/>
          </a:xfrm>
          <a:prstGeom prst="rect">
            <a:avLst/>
          </a:prstGeom>
        </p:spPr>
        <p:txBody>
          <a:bodyPr anchor="t"/>
          <a:lstStyle>
            <a:lvl1pPr>
              <a:defRPr sz="1400">
                <a:latin typeface="Arial"/>
                <a:ea typeface="Arial"/>
                <a:cs typeface="Arial"/>
                <a:sym typeface="Arial"/>
              </a:defRPr>
            </a:lvl1pPr>
          </a:lstStyle>
          <a:p>
            <a:fld id="{86CB4B4D-7CA3-9044-876B-883B54F8677D}" type="slidenum">
              <a:t>‹#›</a:t>
            </a:fld>
            <a:endParaRPr/>
          </a:p>
        </p:txBody>
      </p:sp>
    </p:spTree>
    <p:extLst>
      <p:ext uri="{BB962C8B-B14F-4D97-AF65-F5344CB8AC3E}">
        <p14:creationId xmlns:p14="http://schemas.microsoft.com/office/powerpoint/2010/main" val="48998106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87B1E-BC27-3947-9344-B7A5F4104F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434658-AEA0-E344-8EE9-0E5D9506DE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54A4D-827F-2E42-89EF-C9C78C1B3ABB}"/>
              </a:ext>
            </a:extLst>
          </p:cNvPr>
          <p:cNvSpPr>
            <a:spLocks noGrp="1"/>
          </p:cNvSpPr>
          <p:nvPr>
            <p:ph type="dt" sz="half" idx="10"/>
          </p:nvPr>
        </p:nvSpPr>
        <p:spPr/>
        <p:txBody>
          <a:bodyPr/>
          <a:lstStyle/>
          <a:p>
            <a:fld id="{33CB6576-A32D-6D4B-9758-423525F4E5C7}" type="datetimeFigureOut">
              <a:rPr lang="en-US" smtClean="0"/>
              <a:t>4/22/20</a:t>
            </a:fld>
            <a:endParaRPr lang="en-US"/>
          </a:p>
        </p:txBody>
      </p:sp>
      <p:sp>
        <p:nvSpPr>
          <p:cNvPr id="5" name="Footer Placeholder 4">
            <a:extLst>
              <a:ext uri="{FF2B5EF4-FFF2-40B4-BE49-F238E27FC236}">
                <a16:creationId xmlns:a16="http://schemas.microsoft.com/office/drawing/2014/main" id="{9A5C8E18-4437-F241-B50B-4944489C38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B80510-D044-3C48-B0E2-39DD9339E4D1}"/>
              </a:ext>
            </a:extLst>
          </p:cNvPr>
          <p:cNvSpPr>
            <a:spLocks noGrp="1"/>
          </p:cNvSpPr>
          <p:nvPr>
            <p:ph type="sldNum" sz="quarter" idx="12"/>
          </p:nvPr>
        </p:nvSpPr>
        <p:spPr/>
        <p:txBody>
          <a:bodyPr/>
          <a:lstStyle/>
          <a:p>
            <a:fld id="{1482DE7E-642F-4B43-9C1E-2692959F595C}" type="slidenum">
              <a:rPr lang="en-US" smtClean="0"/>
              <a:t>‹#›</a:t>
            </a:fld>
            <a:endParaRPr lang="en-US"/>
          </a:p>
        </p:txBody>
      </p:sp>
    </p:spTree>
    <p:extLst>
      <p:ext uri="{BB962C8B-B14F-4D97-AF65-F5344CB8AC3E}">
        <p14:creationId xmlns:p14="http://schemas.microsoft.com/office/powerpoint/2010/main" val="2333769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76B50-FF34-A747-9D63-6373CF15D6D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B5A6AFD-81EE-0446-BA08-D1F057119F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6C2F0C1-5C59-D349-8624-0C6F23BE4CA6}"/>
              </a:ext>
            </a:extLst>
          </p:cNvPr>
          <p:cNvSpPr>
            <a:spLocks noGrp="1"/>
          </p:cNvSpPr>
          <p:nvPr>
            <p:ph type="dt" sz="half" idx="10"/>
          </p:nvPr>
        </p:nvSpPr>
        <p:spPr/>
        <p:txBody>
          <a:bodyPr/>
          <a:lstStyle/>
          <a:p>
            <a:fld id="{33CB6576-A32D-6D4B-9758-423525F4E5C7}" type="datetimeFigureOut">
              <a:rPr lang="en-US" smtClean="0"/>
              <a:t>4/22/20</a:t>
            </a:fld>
            <a:endParaRPr lang="en-US"/>
          </a:p>
        </p:txBody>
      </p:sp>
      <p:sp>
        <p:nvSpPr>
          <p:cNvPr id="5" name="Footer Placeholder 4">
            <a:extLst>
              <a:ext uri="{FF2B5EF4-FFF2-40B4-BE49-F238E27FC236}">
                <a16:creationId xmlns:a16="http://schemas.microsoft.com/office/drawing/2014/main" id="{E455B3FD-B8BF-7145-8C85-E6ACBEF254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F204C2-D2AD-C348-9B7F-6CA803D62FEA}"/>
              </a:ext>
            </a:extLst>
          </p:cNvPr>
          <p:cNvSpPr>
            <a:spLocks noGrp="1"/>
          </p:cNvSpPr>
          <p:nvPr>
            <p:ph type="sldNum" sz="quarter" idx="12"/>
          </p:nvPr>
        </p:nvSpPr>
        <p:spPr/>
        <p:txBody>
          <a:bodyPr/>
          <a:lstStyle/>
          <a:p>
            <a:fld id="{1482DE7E-642F-4B43-9C1E-2692959F595C}" type="slidenum">
              <a:rPr lang="en-US" smtClean="0"/>
              <a:t>‹#›</a:t>
            </a:fld>
            <a:endParaRPr lang="en-US"/>
          </a:p>
        </p:txBody>
      </p:sp>
    </p:spTree>
    <p:extLst>
      <p:ext uri="{BB962C8B-B14F-4D97-AF65-F5344CB8AC3E}">
        <p14:creationId xmlns:p14="http://schemas.microsoft.com/office/powerpoint/2010/main" val="2339988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DA941-7FB3-F140-AFF0-EC35EA25A0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5D8999-3568-EA40-A896-80692ACA787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6EA9017-1204-DC45-AF55-E74BFD7F32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85A77E9-3DC8-034A-BAA3-A5288E2C58F6}"/>
              </a:ext>
            </a:extLst>
          </p:cNvPr>
          <p:cNvSpPr>
            <a:spLocks noGrp="1"/>
          </p:cNvSpPr>
          <p:nvPr>
            <p:ph type="dt" sz="half" idx="10"/>
          </p:nvPr>
        </p:nvSpPr>
        <p:spPr/>
        <p:txBody>
          <a:bodyPr/>
          <a:lstStyle/>
          <a:p>
            <a:fld id="{33CB6576-A32D-6D4B-9758-423525F4E5C7}" type="datetimeFigureOut">
              <a:rPr lang="en-US" smtClean="0"/>
              <a:t>4/22/20</a:t>
            </a:fld>
            <a:endParaRPr lang="en-US"/>
          </a:p>
        </p:txBody>
      </p:sp>
      <p:sp>
        <p:nvSpPr>
          <p:cNvPr id="6" name="Footer Placeholder 5">
            <a:extLst>
              <a:ext uri="{FF2B5EF4-FFF2-40B4-BE49-F238E27FC236}">
                <a16:creationId xmlns:a16="http://schemas.microsoft.com/office/drawing/2014/main" id="{814648E1-1B11-5446-B52F-E360C35575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D3B305-BD90-FC4B-8C84-1471112059C2}"/>
              </a:ext>
            </a:extLst>
          </p:cNvPr>
          <p:cNvSpPr>
            <a:spLocks noGrp="1"/>
          </p:cNvSpPr>
          <p:nvPr>
            <p:ph type="sldNum" sz="quarter" idx="12"/>
          </p:nvPr>
        </p:nvSpPr>
        <p:spPr/>
        <p:txBody>
          <a:bodyPr/>
          <a:lstStyle/>
          <a:p>
            <a:fld id="{1482DE7E-642F-4B43-9C1E-2692959F595C}" type="slidenum">
              <a:rPr lang="en-US" smtClean="0"/>
              <a:t>‹#›</a:t>
            </a:fld>
            <a:endParaRPr lang="en-US"/>
          </a:p>
        </p:txBody>
      </p:sp>
    </p:spTree>
    <p:extLst>
      <p:ext uri="{BB962C8B-B14F-4D97-AF65-F5344CB8AC3E}">
        <p14:creationId xmlns:p14="http://schemas.microsoft.com/office/powerpoint/2010/main" val="2406673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1867B-3AB1-2C48-9FEA-E3B7DEE930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6D27AED-97DA-5643-8DD7-078F451717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F6EA6E6-3F86-8640-9FA8-0F975544BD2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CDB075C-8628-3E40-A352-81E75C4F79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0B6A4AA-7E78-064E-B5E4-5F6B2133C59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C4B4BC1-8C0E-9C4B-97F5-E5191945ED6B}"/>
              </a:ext>
            </a:extLst>
          </p:cNvPr>
          <p:cNvSpPr>
            <a:spLocks noGrp="1"/>
          </p:cNvSpPr>
          <p:nvPr>
            <p:ph type="dt" sz="half" idx="10"/>
          </p:nvPr>
        </p:nvSpPr>
        <p:spPr/>
        <p:txBody>
          <a:bodyPr/>
          <a:lstStyle/>
          <a:p>
            <a:fld id="{33CB6576-A32D-6D4B-9758-423525F4E5C7}" type="datetimeFigureOut">
              <a:rPr lang="en-US" smtClean="0"/>
              <a:t>4/22/20</a:t>
            </a:fld>
            <a:endParaRPr lang="en-US"/>
          </a:p>
        </p:txBody>
      </p:sp>
      <p:sp>
        <p:nvSpPr>
          <p:cNvPr id="8" name="Footer Placeholder 7">
            <a:extLst>
              <a:ext uri="{FF2B5EF4-FFF2-40B4-BE49-F238E27FC236}">
                <a16:creationId xmlns:a16="http://schemas.microsoft.com/office/drawing/2014/main" id="{13060CC7-644C-BA4E-9EA0-356DB9F8E63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25198BF-8B96-A34C-A757-76DAB17B99ED}"/>
              </a:ext>
            </a:extLst>
          </p:cNvPr>
          <p:cNvSpPr>
            <a:spLocks noGrp="1"/>
          </p:cNvSpPr>
          <p:nvPr>
            <p:ph type="sldNum" sz="quarter" idx="12"/>
          </p:nvPr>
        </p:nvSpPr>
        <p:spPr/>
        <p:txBody>
          <a:bodyPr/>
          <a:lstStyle/>
          <a:p>
            <a:fld id="{1482DE7E-642F-4B43-9C1E-2692959F595C}" type="slidenum">
              <a:rPr lang="en-US" smtClean="0"/>
              <a:t>‹#›</a:t>
            </a:fld>
            <a:endParaRPr lang="en-US"/>
          </a:p>
        </p:txBody>
      </p:sp>
    </p:spTree>
    <p:extLst>
      <p:ext uri="{BB962C8B-B14F-4D97-AF65-F5344CB8AC3E}">
        <p14:creationId xmlns:p14="http://schemas.microsoft.com/office/powerpoint/2010/main" val="2919450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CEEAF-A52C-5A4D-867C-AA14D774996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42AC9B5-0E3C-6D46-B1C4-1A973ACD10DB}"/>
              </a:ext>
            </a:extLst>
          </p:cNvPr>
          <p:cNvSpPr>
            <a:spLocks noGrp="1"/>
          </p:cNvSpPr>
          <p:nvPr>
            <p:ph type="dt" sz="half" idx="10"/>
          </p:nvPr>
        </p:nvSpPr>
        <p:spPr/>
        <p:txBody>
          <a:bodyPr/>
          <a:lstStyle/>
          <a:p>
            <a:fld id="{33CB6576-A32D-6D4B-9758-423525F4E5C7}" type="datetimeFigureOut">
              <a:rPr lang="en-US" smtClean="0"/>
              <a:t>4/22/20</a:t>
            </a:fld>
            <a:endParaRPr lang="en-US"/>
          </a:p>
        </p:txBody>
      </p:sp>
      <p:sp>
        <p:nvSpPr>
          <p:cNvPr id="4" name="Footer Placeholder 3">
            <a:extLst>
              <a:ext uri="{FF2B5EF4-FFF2-40B4-BE49-F238E27FC236}">
                <a16:creationId xmlns:a16="http://schemas.microsoft.com/office/drawing/2014/main" id="{084205B3-0DDA-A44A-BB95-1586BEBB996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BB96428-C807-3043-BD37-D7F7BBF6267A}"/>
              </a:ext>
            </a:extLst>
          </p:cNvPr>
          <p:cNvSpPr>
            <a:spLocks noGrp="1"/>
          </p:cNvSpPr>
          <p:nvPr>
            <p:ph type="sldNum" sz="quarter" idx="12"/>
          </p:nvPr>
        </p:nvSpPr>
        <p:spPr/>
        <p:txBody>
          <a:bodyPr/>
          <a:lstStyle/>
          <a:p>
            <a:fld id="{1482DE7E-642F-4B43-9C1E-2692959F595C}" type="slidenum">
              <a:rPr lang="en-US" smtClean="0"/>
              <a:t>‹#›</a:t>
            </a:fld>
            <a:endParaRPr lang="en-US"/>
          </a:p>
        </p:txBody>
      </p:sp>
    </p:spTree>
    <p:extLst>
      <p:ext uri="{BB962C8B-B14F-4D97-AF65-F5344CB8AC3E}">
        <p14:creationId xmlns:p14="http://schemas.microsoft.com/office/powerpoint/2010/main" val="288830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4077E7-38FF-D641-AB8D-48D8B69D547F}"/>
              </a:ext>
            </a:extLst>
          </p:cNvPr>
          <p:cNvSpPr>
            <a:spLocks noGrp="1"/>
          </p:cNvSpPr>
          <p:nvPr>
            <p:ph type="dt" sz="half" idx="10"/>
          </p:nvPr>
        </p:nvSpPr>
        <p:spPr/>
        <p:txBody>
          <a:bodyPr/>
          <a:lstStyle/>
          <a:p>
            <a:fld id="{33CB6576-A32D-6D4B-9758-423525F4E5C7}" type="datetimeFigureOut">
              <a:rPr lang="en-US" smtClean="0"/>
              <a:t>4/22/20</a:t>
            </a:fld>
            <a:endParaRPr lang="en-US"/>
          </a:p>
        </p:txBody>
      </p:sp>
      <p:sp>
        <p:nvSpPr>
          <p:cNvPr id="3" name="Footer Placeholder 2">
            <a:extLst>
              <a:ext uri="{FF2B5EF4-FFF2-40B4-BE49-F238E27FC236}">
                <a16:creationId xmlns:a16="http://schemas.microsoft.com/office/drawing/2014/main" id="{18C0FA55-4F11-D941-874F-7CC9B78FC78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13ED16D-BD57-6A40-BF3B-12CCD92E1CBF}"/>
              </a:ext>
            </a:extLst>
          </p:cNvPr>
          <p:cNvSpPr>
            <a:spLocks noGrp="1"/>
          </p:cNvSpPr>
          <p:nvPr>
            <p:ph type="sldNum" sz="quarter" idx="12"/>
          </p:nvPr>
        </p:nvSpPr>
        <p:spPr/>
        <p:txBody>
          <a:bodyPr/>
          <a:lstStyle/>
          <a:p>
            <a:fld id="{1482DE7E-642F-4B43-9C1E-2692959F595C}" type="slidenum">
              <a:rPr lang="en-US" smtClean="0"/>
              <a:t>‹#›</a:t>
            </a:fld>
            <a:endParaRPr lang="en-US"/>
          </a:p>
        </p:txBody>
      </p:sp>
    </p:spTree>
    <p:extLst>
      <p:ext uri="{BB962C8B-B14F-4D97-AF65-F5344CB8AC3E}">
        <p14:creationId xmlns:p14="http://schemas.microsoft.com/office/powerpoint/2010/main" val="3025269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60F39-A8B8-A048-95C6-B3F419823B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1A167C9-1023-C242-8F0C-EE30686806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0E4D63-0F87-4440-AE78-D98D695D55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608DCF-8189-FC45-9662-5F6274AA48B2}"/>
              </a:ext>
            </a:extLst>
          </p:cNvPr>
          <p:cNvSpPr>
            <a:spLocks noGrp="1"/>
          </p:cNvSpPr>
          <p:nvPr>
            <p:ph type="dt" sz="half" idx="10"/>
          </p:nvPr>
        </p:nvSpPr>
        <p:spPr/>
        <p:txBody>
          <a:bodyPr/>
          <a:lstStyle/>
          <a:p>
            <a:fld id="{33CB6576-A32D-6D4B-9758-423525F4E5C7}" type="datetimeFigureOut">
              <a:rPr lang="en-US" smtClean="0"/>
              <a:t>4/22/20</a:t>
            </a:fld>
            <a:endParaRPr lang="en-US"/>
          </a:p>
        </p:txBody>
      </p:sp>
      <p:sp>
        <p:nvSpPr>
          <p:cNvPr id="6" name="Footer Placeholder 5">
            <a:extLst>
              <a:ext uri="{FF2B5EF4-FFF2-40B4-BE49-F238E27FC236}">
                <a16:creationId xmlns:a16="http://schemas.microsoft.com/office/drawing/2014/main" id="{147BDC13-AEFB-7F44-B1AA-13D6367F7C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7DEA69-4EAD-C644-BEA8-2797F7E97795}"/>
              </a:ext>
            </a:extLst>
          </p:cNvPr>
          <p:cNvSpPr>
            <a:spLocks noGrp="1"/>
          </p:cNvSpPr>
          <p:nvPr>
            <p:ph type="sldNum" sz="quarter" idx="12"/>
          </p:nvPr>
        </p:nvSpPr>
        <p:spPr/>
        <p:txBody>
          <a:bodyPr/>
          <a:lstStyle/>
          <a:p>
            <a:fld id="{1482DE7E-642F-4B43-9C1E-2692959F595C}" type="slidenum">
              <a:rPr lang="en-US" smtClean="0"/>
              <a:t>‹#›</a:t>
            </a:fld>
            <a:endParaRPr lang="en-US"/>
          </a:p>
        </p:txBody>
      </p:sp>
    </p:spTree>
    <p:extLst>
      <p:ext uri="{BB962C8B-B14F-4D97-AF65-F5344CB8AC3E}">
        <p14:creationId xmlns:p14="http://schemas.microsoft.com/office/powerpoint/2010/main" val="2985690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EFB04-A733-5940-A621-CD32EF479F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1B7BF4D-BE0F-4F4F-8756-A857B7C043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658628C-5224-004C-A9FC-BA04CD43EE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E4D843-45F8-D04D-8930-6482B91B7D12}"/>
              </a:ext>
            </a:extLst>
          </p:cNvPr>
          <p:cNvSpPr>
            <a:spLocks noGrp="1"/>
          </p:cNvSpPr>
          <p:nvPr>
            <p:ph type="dt" sz="half" idx="10"/>
          </p:nvPr>
        </p:nvSpPr>
        <p:spPr/>
        <p:txBody>
          <a:bodyPr/>
          <a:lstStyle/>
          <a:p>
            <a:fld id="{33CB6576-A32D-6D4B-9758-423525F4E5C7}" type="datetimeFigureOut">
              <a:rPr lang="en-US" smtClean="0"/>
              <a:t>4/22/20</a:t>
            </a:fld>
            <a:endParaRPr lang="en-US"/>
          </a:p>
        </p:txBody>
      </p:sp>
      <p:sp>
        <p:nvSpPr>
          <p:cNvPr id="6" name="Footer Placeholder 5">
            <a:extLst>
              <a:ext uri="{FF2B5EF4-FFF2-40B4-BE49-F238E27FC236}">
                <a16:creationId xmlns:a16="http://schemas.microsoft.com/office/drawing/2014/main" id="{1486F1E0-54F9-B24D-AB2B-8E4E35029B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7A92D0-3930-D24E-9714-DA96046894D1}"/>
              </a:ext>
            </a:extLst>
          </p:cNvPr>
          <p:cNvSpPr>
            <a:spLocks noGrp="1"/>
          </p:cNvSpPr>
          <p:nvPr>
            <p:ph type="sldNum" sz="quarter" idx="12"/>
          </p:nvPr>
        </p:nvSpPr>
        <p:spPr/>
        <p:txBody>
          <a:bodyPr/>
          <a:lstStyle/>
          <a:p>
            <a:fld id="{1482DE7E-642F-4B43-9C1E-2692959F595C}" type="slidenum">
              <a:rPr lang="en-US" smtClean="0"/>
              <a:t>‹#›</a:t>
            </a:fld>
            <a:endParaRPr lang="en-US"/>
          </a:p>
        </p:txBody>
      </p:sp>
    </p:spTree>
    <p:extLst>
      <p:ext uri="{BB962C8B-B14F-4D97-AF65-F5344CB8AC3E}">
        <p14:creationId xmlns:p14="http://schemas.microsoft.com/office/powerpoint/2010/main" val="2965882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55886C-3FB2-5049-A004-83AC083E59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C38B51E-0FE6-B342-BEB9-A6451D9C5D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A0BB89-B247-894B-9736-A9E5FC0812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CB6576-A32D-6D4B-9758-423525F4E5C7}" type="datetimeFigureOut">
              <a:rPr lang="en-US" smtClean="0"/>
              <a:t>4/22/20</a:t>
            </a:fld>
            <a:endParaRPr lang="en-US"/>
          </a:p>
        </p:txBody>
      </p:sp>
      <p:sp>
        <p:nvSpPr>
          <p:cNvPr id="5" name="Footer Placeholder 4">
            <a:extLst>
              <a:ext uri="{FF2B5EF4-FFF2-40B4-BE49-F238E27FC236}">
                <a16:creationId xmlns:a16="http://schemas.microsoft.com/office/drawing/2014/main" id="{CBEBF021-A002-2842-80E3-73617F479F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825D2DF-3455-3D42-A32F-2B5DD04F37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82DE7E-642F-4B43-9C1E-2692959F595C}" type="slidenum">
              <a:rPr lang="en-US" smtClean="0"/>
              <a:t>‹#›</a:t>
            </a:fld>
            <a:endParaRPr lang="en-US"/>
          </a:p>
        </p:txBody>
      </p:sp>
    </p:spTree>
    <p:extLst>
      <p:ext uri="{BB962C8B-B14F-4D97-AF65-F5344CB8AC3E}">
        <p14:creationId xmlns:p14="http://schemas.microsoft.com/office/powerpoint/2010/main" val="3565331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comments" Target="../comments/comment1.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6.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A1772-3884-2D4C-89A1-05268AEF6D11}"/>
              </a:ext>
            </a:extLst>
          </p:cNvPr>
          <p:cNvSpPr>
            <a:spLocks noGrp="1"/>
          </p:cNvSpPr>
          <p:nvPr>
            <p:ph type="ctrTitle"/>
          </p:nvPr>
        </p:nvSpPr>
        <p:spPr>
          <a:xfrm>
            <a:off x="1205345" y="1122363"/>
            <a:ext cx="9892145" cy="2387600"/>
          </a:xfrm>
        </p:spPr>
        <p:txBody>
          <a:bodyPr>
            <a:normAutofit/>
          </a:bodyPr>
          <a:lstStyle/>
          <a:p>
            <a:r>
              <a:rPr lang="en-US" dirty="0"/>
              <a:t> </a:t>
            </a:r>
            <a:r>
              <a:rPr lang="en-US" sz="4900" dirty="0"/>
              <a:t>Diagnosis and treatment of alcohol use disorder in patients with comorbidities</a:t>
            </a:r>
          </a:p>
        </p:txBody>
      </p:sp>
      <p:sp>
        <p:nvSpPr>
          <p:cNvPr id="3" name="Subtitle 2">
            <a:extLst>
              <a:ext uri="{FF2B5EF4-FFF2-40B4-BE49-F238E27FC236}">
                <a16:creationId xmlns:a16="http://schemas.microsoft.com/office/drawing/2014/main" id="{B6140FA8-4EAC-1C43-9CC1-CE18F9B0A09A}"/>
              </a:ext>
            </a:extLst>
          </p:cNvPr>
          <p:cNvSpPr>
            <a:spLocks noGrp="1"/>
          </p:cNvSpPr>
          <p:nvPr>
            <p:ph type="subTitle" idx="1"/>
          </p:nvPr>
        </p:nvSpPr>
        <p:spPr>
          <a:xfrm>
            <a:off x="1524000" y="3774566"/>
            <a:ext cx="9144000" cy="1655762"/>
          </a:xfrm>
        </p:spPr>
        <p:txBody>
          <a:bodyPr>
            <a:normAutofit/>
          </a:bodyPr>
          <a:lstStyle/>
          <a:p>
            <a:r>
              <a:rPr lang="en-US" sz="2800" dirty="0"/>
              <a:t>Caroline </a:t>
            </a:r>
            <a:r>
              <a:rPr lang="en-US" sz="2800" dirty="0" err="1"/>
              <a:t>Falker</a:t>
            </a:r>
            <a:r>
              <a:rPr lang="en-US" sz="2800" dirty="0"/>
              <a:t>, MD </a:t>
            </a:r>
          </a:p>
          <a:p>
            <a:r>
              <a:rPr lang="en-US" sz="2800" dirty="0"/>
              <a:t>WHAT-IF? Learning Collaborative</a:t>
            </a:r>
          </a:p>
          <a:p>
            <a:r>
              <a:rPr lang="en-US" sz="2800" dirty="0"/>
              <a:t>January 8, 2020</a:t>
            </a:r>
          </a:p>
        </p:txBody>
      </p:sp>
      <p:pic>
        <p:nvPicPr>
          <p:cNvPr id="5" name="Picture 4" descr="A picture containing drawing&#10;&#10;Description automatically generated">
            <a:extLst>
              <a:ext uri="{FF2B5EF4-FFF2-40B4-BE49-F238E27FC236}">
                <a16:creationId xmlns:a16="http://schemas.microsoft.com/office/drawing/2014/main" id="{62514357-90C1-7B41-AECF-A096C9B327A7}"/>
              </a:ext>
            </a:extLst>
          </p:cNvPr>
          <p:cNvPicPr>
            <a:picLocks noChangeAspect="1"/>
          </p:cNvPicPr>
          <p:nvPr/>
        </p:nvPicPr>
        <p:blipFill>
          <a:blip r:embed="rId2"/>
          <a:stretch>
            <a:fillRect/>
          </a:stretch>
        </p:blipFill>
        <p:spPr>
          <a:xfrm>
            <a:off x="422532" y="5317256"/>
            <a:ext cx="1210736" cy="1320803"/>
          </a:xfrm>
          <a:prstGeom prst="rect">
            <a:avLst/>
          </a:prstGeom>
        </p:spPr>
      </p:pic>
    </p:spTree>
    <p:extLst>
      <p:ext uri="{BB962C8B-B14F-4D97-AF65-F5344CB8AC3E}">
        <p14:creationId xmlns:p14="http://schemas.microsoft.com/office/powerpoint/2010/main" val="3439579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latin typeface="Avenir Book"/>
                <a:cs typeface="Avenir Book"/>
              </a:rPr>
              <a:t>Substance use disorder from DSM-5</a:t>
            </a:r>
          </a:p>
        </p:txBody>
      </p:sp>
      <p:graphicFrame>
        <p:nvGraphicFramePr>
          <p:cNvPr id="6" name="Diagram 5"/>
          <p:cNvGraphicFramePr/>
          <p:nvPr/>
        </p:nvGraphicFramePr>
        <p:xfrm>
          <a:off x="372057" y="948291"/>
          <a:ext cx="9223203" cy="60129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a:extLst>
              <a:ext uri="{FF2B5EF4-FFF2-40B4-BE49-F238E27FC236}">
                <a16:creationId xmlns:a16="http://schemas.microsoft.com/office/drawing/2014/main" id="{61B45B35-111B-4F2A-B7F5-5BD3030CAFE4}"/>
              </a:ext>
            </a:extLst>
          </p:cNvPr>
          <p:cNvSpPr/>
          <p:nvPr/>
        </p:nvSpPr>
        <p:spPr>
          <a:xfrm>
            <a:off x="8015413" y="2368673"/>
            <a:ext cx="2438400" cy="2893100"/>
          </a:xfrm>
          <a:prstGeom prst="rect">
            <a:avLst/>
          </a:prstGeom>
        </p:spPr>
        <p:txBody>
          <a:bodyPr wrap="square">
            <a:spAutoFit/>
          </a:bodyPr>
          <a:lstStyle/>
          <a:p>
            <a:r>
              <a:rPr lang="en-US" altLang="ja-JP" sz="2000" b="1" dirty="0">
                <a:latin typeface="Avenir Book"/>
                <a:cs typeface="Avenir Book"/>
              </a:rPr>
              <a:t>The Three C’s</a:t>
            </a:r>
          </a:p>
          <a:p>
            <a:endParaRPr lang="en-US" altLang="ja-JP" b="1" dirty="0">
              <a:latin typeface="Avenir Book"/>
              <a:cs typeface="Avenir Book"/>
            </a:endParaRPr>
          </a:p>
          <a:p>
            <a:r>
              <a:rPr lang="en-US" altLang="ja-JP" b="1" dirty="0">
                <a:latin typeface="Avenir Book"/>
                <a:cs typeface="Avenir Book"/>
              </a:rPr>
              <a:t>Diagnosis: </a:t>
            </a:r>
          </a:p>
          <a:p>
            <a:pPr marL="285750" indent="-285750">
              <a:buFont typeface="Arial"/>
              <a:buChar char="•"/>
            </a:pPr>
            <a:r>
              <a:rPr lang="en-US" altLang="ja-JP" dirty="0">
                <a:latin typeface="Avenir Book"/>
                <a:cs typeface="Avenir Book"/>
              </a:rPr>
              <a:t>2 or more in the prior 12 months </a:t>
            </a:r>
          </a:p>
          <a:p>
            <a:pPr marL="285750" indent="-285750">
              <a:buFont typeface="Arial"/>
              <a:buChar char="•"/>
            </a:pPr>
            <a:endParaRPr lang="en-US" altLang="ja-JP" b="1" dirty="0">
              <a:latin typeface="Avenir Book"/>
              <a:cs typeface="Avenir Book"/>
            </a:endParaRPr>
          </a:p>
          <a:p>
            <a:r>
              <a:rPr lang="en-US" altLang="ja-JP" b="1" dirty="0">
                <a:latin typeface="Avenir Book"/>
                <a:cs typeface="Avenir Book"/>
              </a:rPr>
              <a:t>Characterization</a:t>
            </a:r>
            <a:r>
              <a:rPr lang="en-US" altLang="ja-JP" dirty="0">
                <a:latin typeface="Avenir Book"/>
                <a:cs typeface="Avenir Book"/>
              </a:rPr>
              <a:t>: </a:t>
            </a:r>
          </a:p>
          <a:p>
            <a:pPr marL="285750" indent="-285750">
              <a:buFont typeface="Arial"/>
              <a:buChar char="•"/>
            </a:pPr>
            <a:r>
              <a:rPr lang="en-US" altLang="ja-JP" dirty="0">
                <a:latin typeface="Avenir Book"/>
                <a:cs typeface="Avenir Book"/>
              </a:rPr>
              <a:t>2-3 = mild</a:t>
            </a:r>
          </a:p>
          <a:p>
            <a:pPr marL="285750" indent="-285750">
              <a:buFont typeface="Arial"/>
              <a:buChar char="•"/>
            </a:pPr>
            <a:r>
              <a:rPr lang="en-US" altLang="ja-JP" dirty="0">
                <a:latin typeface="Avenir Book"/>
                <a:cs typeface="Avenir Book"/>
              </a:rPr>
              <a:t>4-5 = moderate</a:t>
            </a:r>
          </a:p>
          <a:p>
            <a:pPr marL="285750" indent="-285750">
              <a:buFont typeface="Arial"/>
              <a:buChar char="•"/>
            </a:pPr>
            <a:r>
              <a:rPr lang="en-US" altLang="ja-JP" dirty="0">
                <a:latin typeface="Avenir Book"/>
                <a:cs typeface="Avenir Book"/>
              </a:rPr>
              <a:t>6 or more = severe</a:t>
            </a:r>
            <a:endParaRPr lang="en-US" sz="2000" dirty="0">
              <a:latin typeface="Avenir Book"/>
              <a:cs typeface="Avenir Book"/>
            </a:endParaRPr>
          </a:p>
        </p:txBody>
      </p:sp>
      <p:sp>
        <p:nvSpPr>
          <p:cNvPr id="7" name="Slide Number Placeholder 4"/>
          <p:cNvSpPr txBox="1">
            <a:spLocks/>
          </p:cNvSpPr>
          <p:nvPr/>
        </p:nvSpPr>
        <p:spPr>
          <a:xfrm>
            <a:off x="8077200" y="6429346"/>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F7B08253-A91D-5948-BDD4-FCE93E92356F}" type="slidenum">
              <a:rPr lang="en-US" sz="1200">
                <a:solidFill>
                  <a:schemeClr val="bg1">
                    <a:lumMod val="50000"/>
                  </a:schemeClr>
                </a:solidFill>
              </a:rPr>
              <a:pPr algn="r"/>
              <a:t>10</a:t>
            </a:fld>
            <a:endParaRPr lang="en-US" sz="1200" dirty="0">
              <a:solidFill>
                <a:schemeClr val="bg1">
                  <a:lumMod val="50000"/>
                </a:schemeClr>
              </a:solidFill>
            </a:endParaRPr>
          </a:p>
        </p:txBody>
      </p:sp>
    </p:spTree>
    <p:extLst>
      <p:ext uri="{BB962C8B-B14F-4D97-AF65-F5344CB8AC3E}">
        <p14:creationId xmlns:p14="http://schemas.microsoft.com/office/powerpoint/2010/main" val="2288637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6E123-3713-C84B-9943-23DE8179C0DA}"/>
              </a:ext>
            </a:extLst>
          </p:cNvPr>
          <p:cNvSpPr>
            <a:spLocks noGrp="1"/>
          </p:cNvSpPr>
          <p:nvPr>
            <p:ph type="title"/>
          </p:nvPr>
        </p:nvSpPr>
        <p:spPr/>
        <p:txBody>
          <a:bodyPr/>
          <a:lstStyle/>
          <a:p>
            <a:r>
              <a:rPr lang="en-US" dirty="0"/>
              <a:t>How to diagnose AUD: DSM-5 </a:t>
            </a:r>
          </a:p>
        </p:txBody>
      </p:sp>
      <p:sp>
        <p:nvSpPr>
          <p:cNvPr id="3" name="Content Placeholder 2">
            <a:extLst>
              <a:ext uri="{FF2B5EF4-FFF2-40B4-BE49-F238E27FC236}">
                <a16:creationId xmlns:a16="http://schemas.microsoft.com/office/drawing/2014/main" id="{B6E01636-82E3-5742-911E-90B2BBF429CB}"/>
              </a:ext>
            </a:extLst>
          </p:cNvPr>
          <p:cNvSpPr>
            <a:spLocks noGrp="1"/>
          </p:cNvSpPr>
          <p:nvPr>
            <p:ph idx="1"/>
          </p:nvPr>
        </p:nvSpPr>
        <p:spPr/>
        <p:txBody>
          <a:bodyPr>
            <a:normAutofit fontScale="70000" lnSpcReduction="20000"/>
          </a:bodyPr>
          <a:lstStyle/>
          <a:p>
            <a:pPr marL="0" indent="0">
              <a:buNone/>
            </a:pPr>
            <a:r>
              <a:rPr lang="en-US" dirty="0"/>
              <a:t>Signs of alcohol use disorder in the last 12 months: yes/no</a:t>
            </a:r>
          </a:p>
          <a:p>
            <a:r>
              <a:rPr lang="en-US" dirty="0"/>
              <a:t>Recurrent use resulting in failure to fulfill major role obligations</a:t>
            </a:r>
          </a:p>
          <a:p>
            <a:r>
              <a:rPr lang="en-US" dirty="0"/>
              <a:t>Recurrent use in hazardous situations</a:t>
            </a:r>
          </a:p>
          <a:p>
            <a:r>
              <a:rPr lang="en-US" dirty="0"/>
              <a:t>Continued use despite recurrent social or interpersonal problems exacerbated by alcohol</a:t>
            </a:r>
          </a:p>
          <a:p>
            <a:r>
              <a:rPr lang="en-US" dirty="0"/>
              <a:t>Tolerance</a:t>
            </a:r>
          </a:p>
          <a:p>
            <a:r>
              <a:rPr lang="en-US" dirty="0"/>
              <a:t>Withdrawal</a:t>
            </a:r>
          </a:p>
          <a:p>
            <a:r>
              <a:rPr lang="en-US" dirty="0"/>
              <a:t>Drinking alcohol in larger amounts or over longer periods than intended</a:t>
            </a:r>
          </a:p>
          <a:p>
            <a:r>
              <a:rPr lang="en-US" dirty="0"/>
              <a:t>Having a persistent desire or unsuccessful effort to cut down or control use</a:t>
            </a:r>
          </a:p>
          <a:p>
            <a:r>
              <a:rPr lang="en-US" dirty="0"/>
              <a:t>Spending a great deal of time obtaining or recovering from alcohol</a:t>
            </a:r>
          </a:p>
          <a:p>
            <a:r>
              <a:rPr lang="en-US" dirty="0"/>
              <a:t>Giving up important social, occupational, or recreational activities</a:t>
            </a:r>
          </a:p>
          <a:p>
            <a:r>
              <a:rPr lang="en-US" dirty="0"/>
              <a:t>Continued alcohol use despite knowledge of persistent physical or psychological problems caused by alcohol</a:t>
            </a:r>
          </a:p>
          <a:p>
            <a:r>
              <a:rPr lang="en-US" dirty="0"/>
              <a:t>Craving </a:t>
            </a:r>
          </a:p>
          <a:p>
            <a:endParaRPr lang="en-US" dirty="0"/>
          </a:p>
          <a:p>
            <a:pPr marL="0" indent="0">
              <a:buNone/>
            </a:pPr>
            <a:endParaRPr lang="en-US" dirty="0"/>
          </a:p>
          <a:p>
            <a:endParaRPr lang="en-US" dirty="0"/>
          </a:p>
          <a:p>
            <a:endParaRPr lang="en-US" dirty="0"/>
          </a:p>
        </p:txBody>
      </p:sp>
      <p:sp>
        <p:nvSpPr>
          <p:cNvPr id="4" name="TextBox 3">
            <a:extLst>
              <a:ext uri="{FF2B5EF4-FFF2-40B4-BE49-F238E27FC236}">
                <a16:creationId xmlns:a16="http://schemas.microsoft.com/office/drawing/2014/main" id="{7773D9CF-7FB8-734A-A03A-846120C6C3A5}"/>
              </a:ext>
            </a:extLst>
          </p:cNvPr>
          <p:cNvSpPr txBox="1"/>
          <p:nvPr/>
        </p:nvSpPr>
        <p:spPr>
          <a:xfrm>
            <a:off x="9134061" y="6492875"/>
            <a:ext cx="4439478" cy="276999"/>
          </a:xfrm>
          <a:prstGeom prst="rect">
            <a:avLst/>
          </a:prstGeom>
          <a:noFill/>
        </p:spPr>
        <p:txBody>
          <a:bodyPr wrap="square" rtlCol="0">
            <a:spAutoFit/>
          </a:bodyPr>
          <a:lstStyle/>
          <a:p>
            <a:r>
              <a:rPr lang="en-US" sz="1200" i="1" dirty="0"/>
              <a:t>Adapted from DSM-5 and Dr. Melissa Weimer </a:t>
            </a:r>
          </a:p>
        </p:txBody>
      </p:sp>
    </p:spTree>
    <p:extLst>
      <p:ext uri="{BB962C8B-B14F-4D97-AF65-F5344CB8AC3E}">
        <p14:creationId xmlns:p14="http://schemas.microsoft.com/office/powerpoint/2010/main" val="653922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2F083-CC86-0348-9656-3EE6C9AAFF03}"/>
              </a:ext>
            </a:extLst>
          </p:cNvPr>
          <p:cNvSpPr>
            <a:spLocks noGrp="1"/>
          </p:cNvSpPr>
          <p:nvPr>
            <p:ph type="title"/>
          </p:nvPr>
        </p:nvSpPr>
        <p:spPr/>
        <p:txBody>
          <a:bodyPr/>
          <a:lstStyle/>
          <a:p>
            <a:r>
              <a:rPr lang="en-US" dirty="0"/>
              <a:t>Does this patient have AUD?</a:t>
            </a:r>
          </a:p>
        </p:txBody>
      </p:sp>
      <p:sp>
        <p:nvSpPr>
          <p:cNvPr id="3" name="Content Placeholder 2">
            <a:extLst>
              <a:ext uri="{FF2B5EF4-FFF2-40B4-BE49-F238E27FC236}">
                <a16:creationId xmlns:a16="http://schemas.microsoft.com/office/drawing/2014/main" id="{57C7DEFE-2B1D-F647-9D17-859DDD3084AC}"/>
              </a:ext>
            </a:extLst>
          </p:cNvPr>
          <p:cNvSpPr>
            <a:spLocks noGrp="1"/>
          </p:cNvSpPr>
          <p:nvPr>
            <p:ph idx="1"/>
          </p:nvPr>
        </p:nvSpPr>
        <p:spPr/>
        <p:txBody>
          <a:bodyPr>
            <a:normAutofit fontScale="70000" lnSpcReduction="20000"/>
          </a:bodyPr>
          <a:lstStyle/>
          <a:p>
            <a:pPr marL="0" indent="0">
              <a:buNone/>
            </a:pPr>
            <a:r>
              <a:rPr lang="en-US" dirty="0"/>
              <a:t>Signs of alcohol use disorder in the last 12 months: yes/no</a:t>
            </a:r>
          </a:p>
          <a:p>
            <a:r>
              <a:rPr lang="en-US" dirty="0"/>
              <a:t>Recurrent use resulting in failure to fulfill major role obligations </a:t>
            </a:r>
            <a:r>
              <a:rPr lang="en-US" dirty="0">
                <a:solidFill>
                  <a:srgbClr val="FF0000"/>
                </a:solidFill>
              </a:rPr>
              <a:t>yes</a:t>
            </a:r>
          </a:p>
          <a:p>
            <a:r>
              <a:rPr lang="en-US" dirty="0"/>
              <a:t>Recurrent use in hazardous situations </a:t>
            </a:r>
            <a:r>
              <a:rPr lang="en-US" dirty="0">
                <a:solidFill>
                  <a:srgbClr val="FF0000"/>
                </a:solidFill>
              </a:rPr>
              <a:t>no</a:t>
            </a:r>
          </a:p>
          <a:p>
            <a:r>
              <a:rPr lang="en-US" dirty="0"/>
              <a:t>Continued use despite recurrent social or interpersonal problems exacerbated by alcohol </a:t>
            </a:r>
            <a:r>
              <a:rPr lang="en-US" dirty="0">
                <a:solidFill>
                  <a:srgbClr val="FF0000"/>
                </a:solidFill>
              </a:rPr>
              <a:t>no</a:t>
            </a:r>
          </a:p>
          <a:p>
            <a:r>
              <a:rPr lang="en-US" dirty="0"/>
              <a:t>Tolerance </a:t>
            </a:r>
            <a:r>
              <a:rPr lang="en-US" dirty="0">
                <a:solidFill>
                  <a:srgbClr val="FF0000"/>
                </a:solidFill>
              </a:rPr>
              <a:t>yes</a:t>
            </a:r>
          </a:p>
          <a:p>
            <a:r>
              <a:rPr lang="en-US" dirty="0"/>
              <a:t>Withdrawal </a:t>
            </a:r>
            <a:r>
              <a:rPr lang="en-US" dirty="0">
                <a:solidFill>
                  <a:srgbClr val="FF0000"/>
                </a:solidFill>
              </a:rPr>
              <a:t>yes</a:t>
            </a:r>
          </a:p>
          <a:p>
            <a:r>
              <a:rPr lang="en-US" dirty="0"/>
              <a:t>Drinking alcohol in larger amounts or over longer periods than intended </a:t>
            </a:r>
            <a:r>
              <a:rPr lang="en-US" dirty="0">
                <a:solidFill>
                  <a:srgbClr val="FF0000"/>
                </a:solidFill>
              </a:rPr>
              <a:t>yes</a:t>
            </a:r>
          </a:p>
          <a:p>
            <a:r>
              <a:rPr lang="en-US" dirty="0"/>
              <a:t>Having a persistent desire or unsuccessful effort to cut down or control use </a:t>
            </a:r>
            <a:r>
              <a:rPr lang="en-US" dirty="0">
                <a:solidFill>
                  <a:srgbClr val="FF0000"/>
                </a:solidFill>
              </a:rPr>
              <a:t>yes</a:t>
            </a:r>
          </a:p>
          <a:p>
            <a:r>
              <a:rPr lang="en-US" dirty="0"/>
              <a:t>Spending a great deal of time obtaining or recovering from alcohol </a:t>
            </a:r>
            <a:r>
              <a:rPr lang="en-US" dirty="0">
                <a:solidFill>
                  <a:srgbClr val="FF0000"/>
                </a:solidFill>
              </a:rPr>
              <a:t>no</a:t>
            </a:r>
          </a:p>
          <a:p>
            <a:r>
              <a:rPr lang="en-US" dirty="0"/>
              <a:t>Giving up important social, occupational, or recreational activities </a:t>
            </a:r>
            <a:r>
              <a:rPr lang="en-US" dirty="0">
                <a:solidFill>
                  <a:srgbClr val="FF0000"/>
                </a:solidFill>
              </a:rPr>
              <a:t>yes</a:t>
            </a:r>
          </a:p>
          <a:p>
            <a:r>
              <a:rPr lang="en-US" dirty="0"/>
              <a:t>Continued alcohol use despite knowledge of persistent physical or psychological problems caused by alcohol </a:t>
            </a:r>
            <a:r>
              <a:rPr lang="en-US" dirty="0">
                <a:solidFill>
                  <a:srgbClr val="FF0000"/>
                </a:solidFill>
              </a:rPr>
              <a:t>yes</a:t>
            </a:r>
          </a:p>
          <a:p>
            <a:r>
              <a:rPr lang="en-US" dirty="0"/>
              <a:t>Craving </a:t>
            </a:r>
            <a:r>
              <a:rPr lang="en-US" dirty="0">
                <a:solidFill>
                  <a:srgbClr val="FF0000"/>
                </a:solidFill>
              </a:rPr>
              <a:t>yes</a:t>
            </a:r>
          </a:p>
          <a:p>
            <a:pPr marL="0" indent="0">
              <a:buNone/>
            </a:pPr>
            <a:endParaRPr lang="en-US" dirty="0">
              <a:solidFill>
                <a:srgbClr val="FF0000"/>
              </a:solidFill>
            </a:endParaRPr>
          </a:p>
          <a:p>
            <a:pPr marL="0" indent="0">
              <a:buNone/>
            </a:pPr>
            <a:endParaRPr lang="en-US" dirty="0"/>
          </a:p>
        </p:txBody>
      </p:sp>
      <p:sp>
        <p:nvSpPr>
          <p:cNvPr id="5" name="TextBox 4">
            <a:extLst>
              <a:ext uri="{FF2B5EF4-FFF2-40B4-BE49-F238E27FC236}">
                <a16:creationId xmlns:a16="http://schemas.microsoft.com/office/drawing/2014/main" id="{08424226-E1AB-EF45-B3EB-D9876E501AC8}"/>
              </a:ext>
            </a:extLst>
          </p:cNvPr>
          <p:cNvSpPr txBox="1"/>
          <p:nvPr/>
        </p:nvSpPr>
        <p:spPr>
          <a:xfrm>
            <a:off x="4543424" y="5800725"/>
            <a:ext cx="5829301" cy="461665"/>
          </a:xfrm>
          <a:prstGeom prst="rect">
            <a:avLst/>
          </a:prstGeom>
          <a:noFill/>
        </p:spPr>
        <p:txBody>
          <a:bodyPr wrap="square" rtlCol="0">
            <a:spAutoFit/>
          </a:bodyPr>
          <a:lstStyle/>
          <a:p>
            <a:r>
              <a:rPr lang="en-US" sz="2400" dirty="0">
                <a:solidFill>
                  <a:srgbClr val="FF0000"/>
                </a:solidFill>
              </a:rPr>
              <a:t>Total criteria = 8 (severe alcohol use disorder)</a:t>
            </a:r>
          </a:p>
        </p:txBody>
      </p:sp>
    </p:spTree>
    <p:extLst>
      <p:ext uri="{BB962C8B-B14F-4D97-AF65-F5344CB8AC3E}">
        <p14:creationId xmlns:p14="http://schemas.microsoft.com/office/powerpoint/2010/main" val="3041235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20509-F0D7-8F49-A4F4-25CBF17C5C26}"/>
              </a:ext>
            </a:extLst>
          </p:cNvPr>
          <p:cNvSpPr>
            <a:spLocks noGrp="1"/>
          </p:cNvSpPr>
          <p:nvPr>
            <p:ph type="title"/>
          </p:nvPr>
        </p:nvSpPr>
        <p:spPr/>
        <p:txBody>
          <a:bodyPr/>
          <a:lstStyle/>
          <a:p>
            <a:r>
              <a:rPr lang="en-US" dirty="0"/>
              <a:t>Case 1: diagnostics </a:t>
            </a:r>
          </a:p>
        </p:txBody>
      </p:sp>
      <p:sp>
        <p:nvSpPr>
          <p:cNvPr id="3" name="Content Placeholder 2">
            <a:extLst>
              <a:ext uri="{FF2B5EF4-FFF2-40B4-BE49-F238E27FC236}">
                <a16:creationId xmlns:a16="http://schemas.microsoft.com/office/drawing/2014/main" id="{8B56B705-7BAF-AA4B-B037-F79100EAD0BB}"/>
              </a:ext>
            </a:extLst>
          </p:cNvPr>
          <p:cNvSpPr>
            <a:spLocks noGrp="1"/>
          </p:cNvSpPr>
          <p:nvPr>
            <p:ph idx="1"/>
          </p:nvPr>
        </p:nvSpPr>
        <p:spPr/>
        <p:txBody>
          <a:bodyPr>
            <a:normAutofit lnSpcReduction="10000"/>
          </a:bodyPr>
          <a:lstStyle/>
          <a:p>
            <a:r>
              <a:rPr lang="en-US" dirty="0" err="1"/>
              <a:t>Utox</a:t>
            </a:r>
            <a:r>
              <a:rPr lang="en-US" dirty="0"/>
              <a:t>: none on file</a:t>
            </a:r>
          </a:p>
          <a:p>
            <a:r>
              <a:rPr lang="en-US" dirty="0"/>
              <a:t>Alcohol panel: none on file</a:t>
            </a:r>
          </a:p>
          <a:p>
            <a:r>
              <a:rPr lang="en-US" dirty="0"/>
              <a:t>Labs: </a:t>
            </a:r>
          </a:p>
          <a:p>
            <a:pPr marL="457200" lvl="1" indent="0">
              <a:buNone/>
            </a:pPr>
            <a:r>
              <a:rPr lang="en-US" dirty="0"/>
              <a:t>AST 41, ALT 33, </a:t>
            </a:r>
            <a:r>
              <a:rPr lang="en-US" dirty="0" err="1"/>
              <a:t>alk</a:t>
            </a:r>
            <a:r>
              <a:rPr lang="en-US" dirty="0"/>
              <a:t> </a:t>
            </a:r>
            <a:r>
              <a:rPr lang="en-US" dirty="0" err="1"/>
              <a:t>phos</a:t>
            </a:r>
            <a:r>
              <a:rPr lang="en-US" dirty="0"/>
              <a:t> 101, </a:t>
            </a:r>
            <a:r>
              <a:rPr lang="en-US" dirty="0" err="1"/>
              <a:t>tbili</a:t>
            </a:r>
            <a:r>
              <a:rPr lang="en-US" dirty="0"/>
              <a:t> 0.4, </a:t>
            </a:r>
            <a:r>
              <a:rPr lang="en-US" dirty="0" err="1"/>
              <a:t>dbili</a:t>
            </a:r>
            <a:r>
              <a:rPr lang="en-US" dirty="0"/>
              <a:t> &lt;0.2</a:t>
            </a:r>
          </a:p>
          <a:p>
            <a:pPr marL="457200" lvl="1" indent="0">
              <a:buNone/>
            </a:pPr>
            <a:r>
              <a:rPr lang="en-US" dirty="0"/>
              <a:t>Albumin 4.3, INR 0.98, </a:t>
            </a:r>
            <a:r>
              <a:rPr lang="en-US" dirty="0" err="1"/>
              <a:t>plt</a:t>
            </a:r>
            <a:r>
              <a:rPr lang="en-US" dirty="0"/>
              <a:t> 264</a:t>
            </a:r>
          </a:p>
          <a:p>
            <a:pPr marL="457200" lvl="1" indent="0">
              <a:buNone/>
            </a:pPr>
            <a:r>
              <a:rPr lang="en-US" dirty="0"/>
              <a:t>BUN 20, Cr 1.1, </a:t>
            </a:r>
            <a:r>
              <a:rPr lang="en-US" dirty="0" err="1"/>
              <a:t>CrCl</a:t>
            </a:r>
            <a:r>
              <a:rPr lang="en-US" dirty="0"/>
              <a:t> 110 mL/min</a:t>
            </a:r>
          </a:p>
          <a:p>
            <a:pPr marL="457200" lvl="1" indent="0">
              <a:buNone/>
            </a:pPr>
            <a:r>
              <a:rPr lang="en-US" dirty="0"/>
              <a:t>CD4 897, HIV VL undetectable  </a:t>
            </a:r>
          </a:p>
          <a:p>
            <a:r>
              <a:rPr lang="en-US" dirty="0"/>
              <a:t>Imaging:</a:t>
            </a:r>
          </a:p>
          <a:p>
            <a:pPr marL="457200" lvl="1" indent="0">
              <a:buNone/>
            </a:pPr>
            <a:r>
              <a:rPr lang="en-US" dirty="0"/>
              <a:t>RUQ U/S: Heterogenous liver parenchyma. No large masses. No intrahepatic biliary ductal dilatation. Multiple gallstones noted. No gallbladder wall hyperemia or pericholecystic fluid. No intraabdominal ascites.</a:t>
            </a:r>
          </a:p>
          <a:p>
            <a:endParaRPr lang="en-US" dirty="0"/>
          </a:p>
          <a:p>
            <a:endParaRPr lang="en-US" dirty="0"/>
          </a:p>
        </p:txBody>
      </p:sp>
    </p:spTree>
    <p:extLst>
      <p:ext uri="{BB962C8B-B14F-4D97-AF65-F5344CB8AC3E}">
        <p14:creationId xmlns:p14="http://schemas.microsoft.com/office/powerpoint/2010/main" val="1603871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1415F-98D2-1B45-8218-EB18A67F6840}"/>
              </a:ext>
            </a:extLst>
          </p:cNvPr>
          <p:cNvSpPr>
            <a:spLocks noGrp="1"/>
          </p:cNvSpPr>
          <p:nvPr>
            <p:ph type="title"/>
          </p:nvPr>
        </p:nvSpPr>
        <p:spPr/>
        <p:txBody>
          <a:bodyPr/>
          <a:lstStyle/>
          <a:p>
            <a:r>
              <a:rPr lang="en-US" dirty="0"/>
              <a:t>Starting a medication for AUD…</a:t>
            </a:r>
          </a:p>
        </p:txBody>
      </p:sp>
    </p:spTree>
    <p:extLst>
      <p:ext uri="{BB962C8B-B14F-4D97-AF65-F5344CB8AC3E}">
        <p14:creationId xmlns:p14="http://schemas.microsoft.com/office/powerpoint/2010/main" val="12740010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1429C-B5A2-F64C-BB85-D394366DB969}"/>
              </a:ext>
            </a:extLst>
          </p:cNvPr>
          <p:cNvSpPr>
            <a:spLocks noGrp="1"/>
          </p:cNvSpPr>
          <p:nvPr>
            <p:ph type="title"/>
          </p:nvPr>
        </p:nvSpPr>
        <p:spPr>
          <a:xfrm>
            <a:off x="380997" y="-78235"/>
            <a:ext cx="10515600" cy="1325563"/>
          </a:xfrm>
        </p:spPr>
        <p:txBody>
          <a:bodyPr>
            <a:normAutofit/>
          </a:bodyPr>
          <a:lstStyle/>
          <a:p>
            <a:r>
              <a:rPr lang="en-US" sz="3600" dirty="0"/>
              <a:t>FDA-approved medications for AUD</a:t>
            </a:r>
          </a:p>
        </p:txBody>
      </p:sp>
      <p:graphicFrame>
        <p:nvGraphicFramePr>
          <p:cNvPr id="4" name="Content Placeholder 3">
            <a:extLst>
              <a:ext uri="{FF2B5EF4-FFF2-40B4-BE49-F238E27FC236}">
                <a16:creationId xmlns:a16="http://schemas.microsoft.com/office/drawing/2014/main" id="{F9988C1D-0DBC-8047-BCBA-84A286FB113C}"/>
              </a:ext>
            </a:extLst>
          </p:cNvPr>
          <p:cNvGraphicFramePr>
            <a:graphicFrameLocks noGrp="1"/>
          </p:cNvGraphicFramePr>
          <p:nvPr>
            <p:ph idx="1"/>
            <p:extLst>
              <p:ext uri="{D42A27DB-BD31-4B8C-83A1-F6EECF244321}">
                <p14:modId xmlns:p14="http://schemas.microsoft.com/office/powerpoint/2010/main" val="1399505364"/>
              </p:ext>
            </p:extLst>
          </p:nvPr>
        </p:nvGraphicFramePr>
        <p:xfrm>
          <a:off x="962591" y="1158880"/>
          <a:ext cx="9640956" cy="5486400"/>
        </p:xfrm>
        <a:graphic>
          <a:graphicData uri="http://schemas.openxmlformats.org/drawingml/2006/table">
            <a:tbl>
              <a:tblPr firstRow="1" bandRow="1">
                <a:tableStyleId>{5C22544A-7EE6-4342-B048-85BDC9FD1C3A}</a:tableStyleId>
              </a:tblPr>
              <a:tblGrid>
                <a:gridCol w="1606826">
                  <a:extLst>
                    <a:ext uri="{9D8B030D-6E8A-4147-A177-3AD203B41FA5}">
                      <a16:colId xmlns:a16="http://schemas.microsoft.com/office/drawing/2014/main" val="4274464167"/>
                    </a:ext>
                  </a:extLst>
                </a:gridCol>
                <a:gridCol w="1606826">
                  <a:extLst>
                    <a:ext uri="{9D8B030D-6E8A-4147-A177-3AD203B41FA5}">
                      <a16:colId xmlns:a16="http://schemas.microsoft.com/office/drawing/2014/main" val="1990770539"/>
                    </a:ext>
                  </a:extLst>
                </a:gridCol>
                <a:gridCol w="1606826">
                  <a:extLst>
                    <a:ext uri="{9D8B030D-6E8A-4147-A177-3AD203B41FA5}">
                      <a16:colId xmlns:a16="http://schemas.microsoft.com/office/drawing/2014/main" val="1232792770"/>
                    </a:ext>
                  </a:extLst>
                </a:gridCol>
                <a:gridCol w="1606826">
                  <a:extLst>
                    <a:ext uri="{9D8B030D-6E8A-4147-A177-3AD203B41FA5}">
                      <a16:colId xmlns:a16="http://schemas.microsoft.com/office/drawing/2014/main" val="3789405090"/>
                    </a:ext>
                  </a:extLst>
                </a:gridCol>
                <a:gridCol w="1606826">
                  <a:extLst>
                    <a:ext uri="{9D8B030D-6E8A-4147-A177-3AD203B41FA5}">
                      <a16:colId xmlns:a16="http://schemas.microsoft.com/office/drawing/2014/main" val="138526182"/>
                    </a:ext>
                  </a:extLst>
                </a:gridCol>
                <a:gridCol w="1606826">
                  <a:extLst>
                    <a:ext uri="{9D8B030D-6E8A-4147-A177-3AD203B41FA5}">
                      <a16:colId xmlns:a16="http://schemas.microsoft.com/office/drawing/2014/main" val="1359940439"/>
                    </a:ext>
                  </a:extLst>
                </a:gridCol>
              </a:tblGrid>
              <a:tr h="370840">
                <a:tc>
                  <a:txBody>
                    <a:bodyPr/>
                    <a:lstStyle/>
                    <a:p>
                      <a:r>
                        <a:rPr lang="en-US" sz="1200" dirty="0"/>
                        <a:t>Medication </a:t>
                      </a:r>
                    </a:p>
                    <a:p>
                      <a:r>
                        <a:rPr lang="en-US" sz="1200" dirty="0"/>
                        <a:t>(typical dose)</a:t>
                      </a:r>
                    </a:p>
                  </a:txBody>
                  <a:tcPr/>
                </a:tc>
                <a:tc>
                  <a:txBody>
                    <a:bodyPr/>
                    <a:lstStyle/>
                    <a:p>
                      <a:r>
                        <a:rPr lang="en-US" sz="1200" dirty="0"/>
                        <a:t>Mechanism of action</a:t>
                      </a:r>
                    </a:p>
                  </a:txBody>
                  <a:tcPr/>
                </a:tc>
                <a:tc>
                  <a:txBody>
                    <a:bodyPr/>
                    <a:lstStyle/>
                    <a:p>
                      <a:r>
                        <a:rPr lang="en-US" sz="1200" dirty="0"/>
                        <a:t>Adverse effects</a:t>
                      </a:r>
                    </a:p>
                  </a:txBody>
                  <a:tcPr/>
                </a:tc>
                <a:tc>
                  <a:txBody>
                    <a:bodyPr/>
                    <a:lstStyle/>
                    <a:p>
                      <a:r>
                        <a:rPr lang="en-US" sz="1200" dirty="0"/>
                        <a:t>Cautions</a:t>
                      </a:r>
                    </a:p>
                  </a:txBody>
                  <a:tcPr/>
                </a:tc>
                <a:tc>
                  <a:txBody>
                    <a:bodyPr/>
                    <a:lstStyle/>
                    <a:p>
                      <a:r>
                        <a:rPr lang="en-US" sz="1200" dirty="0"/>
                        <a:t>Lab monitoring</a:t>
                      </a:r>
                    </a:p>
                  </a:txBody>
                  <a:tcPr/>
                </a:tc>
                <a:tc>
                  <a:txBody>
                    <a:bodyPr/>
                    <a:lstStyle/>
                    <a:p>
                      <a:r>
                        <a:rPr lang="en-US" sz="1200" dirty="0"/>
                        <a:t>Other</a:t>
                      </a:r>
                    </a:p>
                  </a:txBody>
                  <a:tcPr/>
                </a:tc>
                <a:extLst>
                  <a:ext uri="{0D108BD9-81ED-4DB2-BD59-A6C34878D82A}">
                    <a16:rowId xmlns:a16="http://schemas.microsoft.com/office/drawing/2014/main" val="2192215180"/>
                  </a:ext>
                </a:extLst>
              </a:tr>
              <a:tr h="370840">
                <a:tc>
                  <a:txBody>
                    <a:bodyPr/>
                    <a:lstStyle/>
                    <a:p>
                      <a:r>
                        <a:rPr lang="en-US" sz="1200" dirty="0"/>
                        <a:t>*Naltrexone</a:t>
                      </a:r>
                    </a:p>
                    <a:p>
                      <a:r>
                        <a:rPr lang="en-US" sz="1200" dirty="0"/>
                        <a:t>(50-100mg PO daily or 380mg IM monthly)</a:t>
                      </a:r>
                    </a:p>
                  </a:txBody>
                  <a:tcPr/>
                </a:tc>
                <a:tc>
                  <a:txBody>
                    <a:bodyPr/>
                    <a:lstStyle/>
                    <a:p>
                      <a:pPr marL="0" indent="0">
                        <a:buFont typeface="Arial" panose="020B0604020202020204" pitchFamily="34" charset="0"/>
                        <a:buNone/>
                      </a:pPr>
                      <a:r>
                        <a:rPr lang="en-US" sz="1200" dirty="0"/>
                        <a:t>Blocks opioid receptors</a:t>
                      </a:r>
                    </a:p>
                    <a:p>
                      <a:pPr marL="0" indent="0">
                        <a:buFont typeface="Arial" panose="020B0604020202020204" pitchFamily="34" charset="0"/>
                        <a:buNone/>
                      </a:pPr>
                      <a:endParaRPr lang="en-US" sz="1200" dirty="0"/>
                    </a:p>
                    <a:p>
                      <a:r>
                        <a:rPr lang="en-US" sz="1200" dirty="0"/>
                        <a:t>May reduce rewarding effects of alcohol </a:t>
                      </a:r>
                    </a:p>
                  </a:txBody>
                  <a:tcPr/>
                </a:tc>
                <a:tc>
                  <a:txBody>
                    <a:bodyPr/>
                    <a:lstStyle/>
                    <a:p>
                      <a:r>
                        <a:rPr lang="en-US" sz="1200" dirty="0"/>
                        <a:t>Nausea</a:t>
                      </a:r>
                    </a:p>
                    <a:p>
                      <a:r>
                        <a:rPr lang="en-US" sz="1200" dirty="0"/>
                        <a:t>Headache, dizziness, insomnia</a:t>
                      </a:r>
                    </a:p>
                    <a:p>
                      <a:r>
                        <a:rPr lang="en-US" sz="1200" dirty="0"/>
                        <a:t>Anxiety</a:t>
                      </a:r>
                    </a:p>
                    <a:p>
                      <a:endParaRPr lang="en-US" sz="1200" dirty="0"/>
                    </a:p>
                    <a:p>
                      <a:r>
                        <a:rPr lang="en-US" sz="1200" dirty="0"/>
                        <a:t>*Injection site reaction</a:t>
                      </a:r>
                    </a:p>
                  </a:txBody>
                  <a:tcPr/>
                </a:tc>
                <a:tc>
                  <a:txBody>
                    <a:bodyPr/>
                    <a:lstStyle/>
                    <a:p>
                      <a:r>
                        <a:rPr lang="en-US" sz="1200" dirty="0"/>
                        <a:t>Need 7-10 days “opioid free” if patient previously receiving chronic opioids</a:t>
                      </a:r>
                    </a:p>
                    <a:p>
                      <a:endParaRPr lang="en-US" sz="1200" dirty="0"/>
                    </a:p>
                    <a:p>
                      <a:r>
                        <a:rPr lang="en-US" sz="1200" dirty="0"/>
                        <a:t>Do not use if:</a:t>
                      </a:r>
                    </a:p>
                    <a:p>
                      <a:r>
                        <a:rPr lang="en-US" sz="1200" dirty="0"/>
                        <a:t>Current opioid use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LFTs ≥ 5x upper limit of normal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LFTs prior and during treatment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Number needed to treat to reduce heavy drinking days is 12</a:t>
                      </a:r>
                    </a:p>
                  </a:txBody>
                  <a:tcPr/>
                </a:tc>
                <a:extLst>
                  <a:ext uri="{0D108BD9-81ED-4DB2-BD59-A6C34878D82A}">
                    <a16:rowId xmlns:a16="http://schemas.microsoft.com/office/drawing/2014/main" val="1074091643"/>
                  </a:ext>
                </a:extLst>
              </a:tr>
              <a:tr h="370840">
                <a:tc>
                  <a:txBody>
                    <a:bodyPr/>
                    <a:lstStyle/>
                    <a:p>
                      <a:r>
                        <a:rPr lang="en-US" sz="1200" dirty="0"/>
                        <a:t>*Acamprosate</a:t>
                      </a:r>
                    </a:p>
                    <a:p>
                      <a:r>
                        <a:rPr lang="en-US" sz="1200" dirty="0"/>
                        <a:t>(666mg PO three times daily) </a:t>
                      </a:r>
                    </a:p>
                  </a:txBody>
                  <a:tcPr/>
                </a:tc>
                <a:tc>
                  <a:txBody>
                    <a:bodyPr/>
                    <a:lstStyle/>
                    <a:p>
                      <a:r>
                        <a:rPr lang="en-US" sz="1200" dirty="0"/>
                        <a:t>Levels out GABA + glutamate activity </a:t>
                      </a:r>
                    </a:p>
                  </a:txBody>
                  <a:tcPr/>
                </a:tc>
                <a:tc>
                  <a:txBody>
                    <a:bodyPr/>
                    <a:lstStyle/>
                    <a:p>
                      <a:r>
                        <a:rPr lang="en-US" sz="1200" dirty="0"/>
                        <a:t>Diarrhea</a:t>
                      </a:r>
                    </a:p>
                    <a:p>
                      <a:r>
                        <a:rPr lang="en-US" sz="1200" dirty="0"/>
                        <a:t> </a:t>
                      </a:r>
                    </a:p>
                  </a:txBody>
                  <a:tcPr/>
                </a:tc>
                <a:tc>
                  <a:txBody>
                    <a:bodyPr/>
                    <a:lstStyle/>
                    <a:p>
                      <a:r>
                        <a:rPr lang="en-US" sz="1200" dirty="0" err="1"/>
                        <a:t>CrCl</a:t>
                      </a:r>
                      <a:r>
                        <a:rPr lang="en-US" sz="1200" dirty="0"/>
                        <a:t> 30-50 mL/min: 333mg PO three times daily</a:t>
                      </a:r>
                    </a:p>
                    <a:p>
                      <a:endParaRPr lang="en-US" sz="1200" dirty="0"/>
                    </a:p>
                    <a:p>
                      <a:r>
                        <a:rPr lang="en-US" sz="1200" dirty="0"/>
                        <a:t>Do not use if:</a:t>
                      </a:r>
                    </a:p>
                    <a:p>
                      <a:r>
                        <a:rPr lang="en-US" sz="1200" dirty="0" err="1"/>
                        <a:t>CrCl</a:t>
                      </a:r>
                      <a:r>
                        <a:rPr lang="en-US" sz="1200" dirty="0"/>
                        <a:t> ≤ 30 mL/min</a:t>
                      </a:r>
                    </a:p>
                  </a:txBody>
                  <a:tcPr/>
                </a:tc>
                <a:tc>
                  <a:txBody>
                    <a:bodyPr/>
                    <a:lstStyle/>
                    <a:p>
                      <a:r>
                        <a:rPr lang="en-US" sz="1200" dirty="0"/>
                        <a:t>Renal function (basic metabolic panel) prior and during treatment </a:t>
                      </a:r>
                    </a:p>
                  </a:txBody>
                  <a:tcPr/>
                </a:tc>
                <a:tc>
                  <a:txBody>
                    <a:bodyPr/>
                    <a:lstStyle/>
                    <a:p>
                      <a:r>
                        <a:rPr lang="en-US" sz="1200" dirty="0"/>
                        <a:t>Prolongs periods of abstinence</a:t>
                      </a:r>
                    </a:p>
                  </a:txBody>
                  <a:tcPr/>
                </a:tc>
                <a:extLst>
                  <a:ext uri="{0D108BD9-81ED-4DB2-BD59-A6C34878D82A}">
                    <a16:rowId xmlns:a16="http://schemas.microsoft.com/office/drawing/2014/main" val="1134833971"/>
                  </a:ext>
                </a:extLst>
              </a:tr>
              <a:tr h="370840">
                <a:tc>
                  <a:txBody>
                    <a:bodyPr/>
                    <a:lstStyle/>
                    <a:p>
                      <a:r>
                        <a:rPr lang="en-US" sz="1200" dirty="0"/>
                        <a:t>*Disulfiram</a:t>
                      </a:r>
                    </a:p>
                    <a:p>
                      <a:r>
                        <a:rPr lang="en-US" sz="1200" dirty="0"/>
                        <a:t>(250-500mg PO daily) </a:t>
                      </a:r>
                    </a:p>
                  </a:txBody>
                  <a:tcPr/>
                </a:tc>
                <a:tc>
                  <a:txBody>
                    <a:bodyPr/>
                    <a:lstStyle/>
                    <a:p>
                      <a:r>
                        <a:rPr lang="en-US" sz="1200" dirty="0"/>
                        <a:t>Blocks acetaldehyde dehydrogenase</a:t>
                      </a:r>
                    </a:p>
                    <a:p>
                      <a:endParaRPr lang="en-US" sz="1200" dirty="0"/>
                    </a:p>
                    <a:p>
                      <a:r>
                        <a:rPr lang="en-US" sz="1200" dirty="0"/>
                        <a:t>Blocks enzyme involved in dopamine metabolism</a:t>
                      </a:r>
                    </a:p>
                  </a:txBody>
                  <a:tcPr/>
                </a:tc>
                <a:tc>
                  <a:txBody>
                    <a:bodyPr/>
                    <a:lstStyle/>
                    <a:p>
                      <a:r>
                        <a:rPr lang="en-US" sz="1200" dirty="0"/>
                        <a:t>Disulfiram-alcohol reaction if combined</a:t>
                      </a:r>
                    </a:p>
                    <a:p>
                      <a:endParaRPr lang="en-US" sz="1200" dirty="0"/>
                    </a:p>
                    <a:p>
                      <a:r>
                        <a:rPr lang="en-US" sz="1200" dirty="0"/>
                        <a:t>Rare but notable: acute liver failure</a:t>
                      </a:r>
                    </a:p>
                    <a:p>
                      <a:endParaRPr lang="en-US" sz="1200" dirty="0"/>
                    </a:p>
                  </a:txBody>
                  <a:tcPr/>
                </a:tc>
                <a:tc>
                  <a:txBody>
                    <a:bodyPr/>
                    <a:lstStyle/>
                    <a:p>
                      <a:r>
                        <a:rPr lang="en-US" sz="1200" dirty="0"/>
                        <a:t>Need ≥ 12h alcohol abstinence </a:t>
                      </a:r>
                    </a:p>
                    <a:p>
                      <a:endParaRPr lang="en-US" sz="1200" dirty="0"/>
                    </a:p>
                    <a:p>
                      <a:r>
                        <a:rPr lang="en-US" sz="1200" dirty="0"/>
                        <a:t>Many medication interactions</a:t>
                      </a:r>
                    </a:p>
                    <a:p>
                      <a:endParaRPr lang="en-US" sz="1200" dirty="0"/>
                    </a:p>
                    <a:p>
                      <a:r>
                        <a:rPr lang="en-US" sz="1200" dirty="0"/>
                        <a:t>Do not use if:</a:t>
                      </a:r>
                    </a:p>
                    <a:p>
                      <a:r>
                        <a:rPr lang="en-US" sz="1200" dirty="0"/>
                        <a:t>Severe cardiac disease or coronary occlusion </a:t>
                      </a:r>
                    </a:p>
                    <a:p>
                      <a:r>
                        <a:rPr lang="en-US" sz="1200" dirty="0"/>
                        <a:t>Primary psychotic disorder</a:t>
                      </a:r>
                    </a:p>
                  </a:txBody>
                  <a:tcPr/>
                </a:tc>
                <a:tc>
                  <a:txBody>
                    <a:bodyPr/>
                    <a:lstStyle/>
                    <a:p>
                      <a:r>
                        <a:rPr lang="en-US" sz="1200" dirty="0"/>
                        <a:t>LFTs prior and during treatment</a:t>
                      </a:r>
                    </a:p>
                  </a:txBody>
                  <a:tcPr/>
                </a:tc>
                <a:tc>
                  <a:txBody>
                    <a:bodyPr/>
                    <a:lstStyle/>
                    <a:p>
                      <a:r>
                        <a:rPr lang="en-US" sz="1200" dirty="0"/>
                        <a:t>Daily observed disulfiram</a:t>
                      </a:r>
                    </a:p>
                    <a:p>
                      <a:endParaRPr lang="en-US" sz="1200" dirty="0"/>
                    </a:p>
                    <a:p>
                      <a:r>
                        <a:rPr lang="en-US" sz="1200" dirty="0"/>
                        <a:t>Targeted disulfiram (e.g. weddings, reunions, holidays)</a:t>
                      </a:r>
                    </a:p>
                  </a:txBody>
                  <a:tcPr/>
                </a:tc>
                <a:extLst>
                  <a:ext uri="{0D108BD9-81ED-4DB2-BD59-A6C34878D82A}">
                    <a16:rowId xmlns:a16="http://schemas.microsoft.com/office/drawing/2014/main" val="2346830689"/>
                  </a:ext>
                </a:extLst>
              </a:tr>
            </a:tbl>
          </a:graphicData>
        </a:graphic>
      </p:graphicFrame>
    </p:spTree>
    <p:extLst>
      <p:ext uri="{BB962C8B-B14F-4D97-AF65-F5344CB8AC3E}">
        <p14:creationId xmlns:p14="http://schemas.microsoft.com/office/powerpoint/2010/main" val="1327385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CD055-23CB-0C46-94F3-C7521C50F80D}"/>
              </a:ext>
            </a:extLst>
          </p:cNvPr>
          <p:cNvSpPr>
            <a:spLocks noGrp="1"/>
          </p:cNvSpPr>
          <p:nvPr>
            <p:ph type="title"/>
          </p:nvPr>
        </p:nvSpPr>
        <p:spPr>
          <a:xfrm>
            <a:off x="838200" y="0"/>
            <a:ext cx="10515600" cy="1325563"/>
          </a:xfrm>
        </p:spPr>
        <p:txBody>
          <a:bodyPr/>
          <a:lstStyle/>
          <a:p>
            <a:r>
              <a:rPr lang="en-US" dirty="0"/>
              <a:t>Case 1: starting a medication for AUD</a:t>
            </a:r>
          </a:p>
        </p:txBody>
      </p:sp>
      <p:graphicFrame>
        <p:nvGraphicFramePr>
          <p:cNvPr id="4" name="Content Placeholder 3">
            <a:extLst>
              <a:ext uri="{FF2B5EF4-FFF2-40B4-BE49-F238E27FC236}">
                <a16:creationId xmlns:a16="http://schemas.microsoft.com/office/drawing/2014/main" id="{9DC1B6F0-8D0C-7348-9888-AC1C034649A7}"/>
              </a:ext>
            </a:extLst>
          </p:cNvPr>
          <p:cNvGraphicFramePr>
            <a:graphicFrameLocks noGrp="1"/>
          </p:cNvGraphicFramePr>
          <p:nvPr>
            <p:ph idx="1"/>
            <p:extLst>
              <p:ext uri="{D42A27DB-BD31-4B8C-83A1-F6EECF244321}">
                <p14:modId xmlns:p14="http://schemas.microsoft.com/office/powerpoint/2010/main" val="2429958828"/>
              </p:ext>
            </p:extLst>
          </p:nvPr>
        </p:nvGraphicFramePr>
        <p:xfrm>
          <a:off x="962591" y="1158880"/>
          <a:ext cx="9640956" cy="5486400"/>
        </p:xfrm>
        <a:graphic>
          <a:graphicData uri="http://schemas.openxmlformats.org/drawingml/2006/table">
            <a:tbl>
              <a:tblPr firstRow="1" bandRow="1">
                <a:tableStyleId>{5C22544A-7EE6-4342-B048-85BDC9FD1C3A}</a:tableStyleId>
              </a:tblPr>
              <a:tblGrid>
                <a:gridCol w="1606826">
                  <a:extLst>
                    <a:ext uri="{9D8B030D-6E8A-4147-A177-3AD203B41FA5}">
                      <a16:colId xmlns:a16="http://schemas.microsoft.com/office/drawing/2014/main" val="4274464167"/>
                    </a:ext>
                  </a:extLst>
                </a:gridCol>
                <a:gridCol w="1606826">
                  <a:extLst>
                    <a:ext uri="{9D8B030D-6E8A-4147-A177-3AD203B41FA5}">
                      <a16:colId xmlns:a16="http://schemas.microsoft.com/office/drawing/2014/main" val="1990770539"/>
                    </a:ext>
                  </a:extLst>
                </a:gridCol>
                <a:gridCol w="1606826">
                  <a:extLst>
                    <a:ext uri="{9D8B030D-6E8A-4147-A177-3AD203B41FA5}">
                      <a16:colId xmlns:a16="http://schemas.microsoft.com/office/drawing/2014/main" val="1232792770"/>
                    </a:ext>
                  </a:extLst>
                </a:gridCol>
                <a:gridCol w="1606826">
                  <a:extLst>
                    <a:ext uri="{9D8B030D-6E8A-4147-A177-3AD203B41FA5}">
                      <a16:colId xmlns:a16="http://schemas.microsoft.com/office/drawing/2014/main" val="3789405090"/>
                    </a:ext>
                  </a:extLst>
                </a:gridCol>
                <a:gridCol w="1606826">
                  <a:extLst>
                    <a:ext uri="{9D8B030D-6E8A-4147-A177-3AD203B41FA5}">
                      <a16:colId xmlns:a16="http://schemas.microsoft.com/office/drawing/2014/main" val="138526182"/>
                    </a:ext>
                  </a:extLst>
                </a:gridCol>
                <a:gridCol w="1606826">
                  <a:extLst>
                    <a:ext uri="{9D8B030D-6E8A-4147-A177-3AD203B41FA5}">
                      <a16:colId xmlns:a16="http://schemas.microsoft.com/office/drawing/2014/main" val="1359940439"/>
                    </a:ext>
                  </a:extLst>
                </a:gridCol>
              </a:tblGrid>
              <a:tr h="370840">
                <a:tc>
                  <a:txBody>
                    <a:bodyPr/>
                    <a:lstStyle/>
                    <a:p>
                      <a:r>
                        <a:rPr lang="en-US" sz="1200" dirty="0"/>
                        <a:t>Medication </a:t>
                      </a:r>
                    </a:p>
                    <a:p>
                      <a:r>
                        <a:rPr lang="en-US" sz="1200" dirty="0"/>
                        <a:t>(typical dose)</a:t>
                      </a:r>
                    </a:p>
                  </a:txBody>
                  <a:tcPr/>
                </a:tc>
                <a:tc>
                  <a:txBody>
                    <a:bodyPr/>
                    <a:lstStyle/>
                    <a:p>
                      <a:r>
                        <a:rPr lang="en-US" sz="1200" dirty="0"/>
                        <a:t>Mechanism of action</a:t>
                      </a:r>
                    </a:p>
                  </a:txBody>
                  <a:tcPr/>
                </a:tc>
                <a:tc>
                  <a:txBody>
                    <a:bodyPr/>
                    <a:lstStyle/>
                    <a:p>
                      <a:r>
                        <a:rPr lang="en-US" sz="1200" dirty="0"/>
                        <a:t>Adverse effects</a:t>
                      </a:r>
                    </a:p>
                  </a:txBody>
                  <a:tcPr/>
                </a:tc>
                <a:tc>
                  <a:txBody>
                    <a:bodyPr/>
                    <a:lstStyle/>
                    <a:p>
                      <a:r>
                        <a:rPr lang="en-US" sz="1200" dirty="0"/>
                        <a:t>Cautions</a:t>
                      </a:r>
                    </a:p>
                  </a:txBody>
                  <a:tcPr/>
                </a:tc>
                <a:tc>
                  <a:txBody>
                    <a:bodyPr/>
                    <a:lstStyle/>
                    <a:p>
                      <a:r>
                        <a:rPr lang="en-US" sz="1200" dirty="0"/>
                        <a:t>Lab monitoring</a:t>
                      </a:r>
                    </a:p>
                  </a:txBody>
                  <a:tcPr/>
                </a:tc>
                <a:tc>
                  <a:txBody>
                    <a:bodyPr/>
                    <a:lstStyle/>
                    <a:p>
                      <a:r>
                        <a:rPr lang="en-US" sz="1200" dirty="0"/>
                        <a:t>Other</a:t>
                      </a:r>
                    </a:p>
                  </a:txBody>
                  <a:tcPr/>
                </a:tc>
                <a:extLst>
                  <a:ext uri="{0D108BD9-81ED-4DB2-BD59-A6C34878D82A}">
                    <a16:rowId xmlns:a16="http://schemas.microsoft.com/office/drawing/2014/main" val="2192215180"/>
                  </a:ext>
                </a:extLst>
              </a:tr>
              <a:tr h="370840">
                <a:tc>
                  <a:txBody>
                    <a:bodyPr/>
                    <a:lstStyle/>
                    <a:p>
                      <a:r>
                        <a:rPr lang="en-US" sz="1200" dirty="0"/>
                        <a:t>*Naltrexone</a:t>
                      </a:r>
                    </a:p>
                    <a:p>
                      <a:r>
                        <a:rPr lang="en-US" sz="1200" dirty="0"/>
                        <a:t>(50-100mg PO daily or 380mg IM monthly)</a:t>
                      </a:r>
                    </a:p>
                  </a:txBody>
                  <a:tcPr/>
                </a:tc>
                <a:tc>
                  <a:txBody>
                    <a:bodyPr/>
                    <a:lstStyle/>
                    <a:p>
                      <a:pPr marL="0" indent="0">
                        <a:buFont typeface="Arial" panose="020B0604020202020204" pitchFamily="34" charset="0"/>
                        <a:buNone/>
                      </a:pPr>
                      <a:r>
                        <a:rPr lang="en-US" sz="1200" dirty="0"/>
                        <a:t>Blocks opioid receptors</a:t>
                      </a:r>
                    </a:p>
                    <a:p>
                      <a:pPr marL="0" indent="0">
                        <a:buFont typeface="Arial" panose="020B0604020202020204" pitchFamily="34" charset="0"/>
                        <a:buNone/>
                      </a:pPr>
                      <a:endParaRPr lang="en-US" sz="1200" dirty="0"/>
                    </a:p>
                    <a:p>
                      <a:r>
                        <a:rPr lang="en-US" sz="1200" dirty="0"/>
                        <a:t>May reduce rewarding effects of alcohol </a:t>
                      </a:r>
                    </a:p>
                  </a:txBody>
                  <a:tcPr/>
                </a:tc>
                <a:tc>
                  <a:txBody>
                    <a:bodyPr/>
                    <a:lstStyle/>
                    <a:p>
                      <a:r>
                        <a:rPr lang="en-US" sz="1200" dirty="0"/>
                        <a:t>Nausea</a:t>
                      </a:r>
                    </a:p>
                    <a:p>
                      <a:r>
                        <a:rPr lang="en-US" sz="1200" dirty="0"/>
                        <a:t>Headache, dizziness, insomnia</a:t>
                      </a:r>
                    </a:p>
                    <a:p>
                      <a:r>
                        <a:rPr lang="en-US" sz="1200" dirty="0"/>
                        <a:t>Anxiety</a:t>
                      </a:r>
                    </a:p>
                    <a:p>
                      <a:endParaRPr lang="en-US" sz="1200" dirty="0"/>
                    </a:p>
                    <a:p>
                      <a:r>
                        <a:rPr lang="en-US" sz="1200" dirty="0"/>
                        <a:t>*Injection site reaction</a:t>
                      </a:r>
                    </a:p>
                  </a:txBody>
                  <a:tcPr/>
                </a:tc>
                <a:tc>
                  <a:txBody>
                    <a:bodyPr/>
                    <a:lstStyle/>
                    <a:p>
                      <a:r>
                        <a:rPr lang="en-US" sz="1200" dirty="0"/>
                        <a:t>Need 7-10 days “opioid free” if patient previously receiving chronic opioids</a:t>
                      </a:r>
                    </a:p>
                    <a:p>
                      <a:endParaRPr lang="en-US" sz="1200" dirty="0"/>
                    </a:p>
                    <a:p>
                      <a:r>
                        <a:rPr lang="en-US" sz="1200" dirty="0"/>
                        <a:t>Do not use if:</a:t>
                      </a:r>
                    </a:p>
                    <a:p>
                      <a:r>
                        <a:rPr lang="en-US" sz="1200" dirty="0"/>
                        <a:t>Current opioid use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LFTs ≥ 5x upper limit of normal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LFTs prior and during treatment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Number needed to treat to reduce heavy drinking days is 12</a:t>
                      </a:r>
                    </a:p>
                  </a:txBody>
                  <a:tcPr/>
                </a:tc>
                <a:extLst>
                  <a:ext uri="{0D108BD9-81ED-4DB2-BD59-A6C34878D82A}">
                    <a16:rowId xmlns:a16="http://schemas.microsoft.com/office/drawing/2014/main" val="1074091643"/>
                  </a:ext>
                </a:extLst>
              </a:tr>
              <a:tr h="370840">
                <a:tc>
                  <a:txBody>
                    <a:bodyPr/>
                    <a:lstStyle/>
                    <a:p>
                      <a:r>
                        <a:rPr lang="en-US" sz="1200" dirty="0"/>
                        <a:t>*Acamprosate</a:t>
                      </a:r>
                    </a:p>
                    <a:p>
                      <a:r>
                        <a:rPr lang="en-US" sz="1200" dirty="0"/>
                        <a:t>(666mg PO three times daily) </a:t>
                      </a:r>
                    </a:p>
                  </a:txBody>
                  <a:tcPr/>
                </a:tc>
                <a:tc>
                  <a:txBody>
                    <a:bodyPr/>
                    <a:lstStyle/>
                    <a:p>
                      <a:r>
                        <a:rPr lang="en-US" sz="1200" dirty="0"/>
                        <a:t>Levels out GABA + glutamate activity </a:t>
                      </a:r>
                    </a:p>
                  </a:txBody>
                  <a:tcPr/>
                </a:tc>
                <a:tc>
                  <a:txBody>
                    <a:bodyPr/>
                    <a:lstStyle/>
                    <a:p>
                      <a:r>
                        <a:rPr lang="en-US" sz="1200" dirty="0"/>
                        <a:t>Diarrhea</a:t>
                      </a:r>
                    </a:p>
                    <a:p>
                      <a:r>
                        <a:rPr lang="en-US" sz="1200" dirty="0"/>
                        <a:t> </a:t>
                      </a:r>
                    </a:p>
                  </a:txBody>
                  <a:tcPr/>
                </a:tc>
                <a:tc>
                  <a:txBody>
                    <a:bodyPr/>
                    <a:lstStyle/>
                    <a:p>
                      <a:r>
                        <a:rPr lang="en-US" sz="1200" dirty="0" err="1"/>
                        <a:t>CrCl</a:t>
                      </a:r>
                      <a:r>
                        <a:rPr lang="en-US" sz="1200" dirty="0"/>
                        <a:t> 30-50 mL/min: 333mg PO three times daily</a:t>
                      </a:r>
                    </a:p>
                    <a:p>
                      <a:endParaRPr lang="en-US" sz="1200" dirty="0"/>
                    </a:p>
                    <a:p>
                      <a:r>
                        <a:rPr lang="en-US" sz="1200" dirty="0"/>
                        <a:t>Do not use if:</a:t>
                      </a:r>
                    </a:p>
                    <a:p>
                      <a:r>
                        <a:rPr lang="en-US" sz="1200" dirty="0" err="1"/>
                        <a:t>CrCl</a:t>
                      </a:r>
                      <a:r>
                        <a:rPr lang="en-US" sz="1200" dirty="0"/>
                        <a:t> ≤ 30 mL/min</a:t>
                      </a:r>
                    </a:p>
                  </a:txBody>
                  <a:tcPr/>
                </a:tc>
                <a:tc>
                  <a:txBody>
                    <a:bodyPr/>
                    <a:lstStyle/>
                    <a:p>
                      <a:r>
                        <a:rPr lang="en-US" sz="1200" dirty="0"/>
                        <a:t>Renal function (basic metabolic panel) prior and during treatment </a:t>
                      </a:r>
                    </a:p>
                  </a:txBody>
                  <a:tcPr/>
                </a:tc>
                <a:tc>
                  <a:txBody>
                    <a:bodyPr/>
                    <a:lstStyle/>
                    <a:p>
                      <a:r>
                        <a:rPr lang="en-US" sz="1200" dirty="0"/>
                        <a:t>Prolongs periods of abstinence</a:t>
                      </a:r>
                    </a:p>
                  </a:txBody>
                  <a:tcPr/>
                </a:tc>
                <a:extLst>
                  <a:ext uri="{0D108BD9-81ED-4DB2-BD59-A6C34878D82A}">
                    <a16:rowId xmlns:a16="http://schemas.microsoft.com/office/drawing/2014/main" val="1134833971"/>
                  </a:ext>
                </a:extLst>
              </a:tr>
              <a:tr h="370840">
                <a:tc>
                  <a:txBody>
                    <a:bodyPr/>
                    <a:lstStyle/>
                    <a:p>
                      <a:r>
                        <a:rPr lang="en-US" sz="1200" dirty="0"/>
                        <a:t>*Disulfiram</a:t>
                      </a:r>
                    </a:p>
                    <a:p>
                      <a:r>
                        <a:rPr lang="en-US" sz="1200" dirty="0"/>
                        <a:t>(250-500mg PO daily) </a:t>
                      </a:r>
                    </a:p>
                  </a:txBody>
                  <a:tcPr/>
                </a:tc>
                <a:tc>
                  <a:txBody>
                    <a:bodyPr/>
                    <a:lstStyle/>
                    <a:p>
                      <a:r>
                        <a:rPr lang="en-US" sz="1200" dirty="0"/>
                        <a:t>Blocks acetaldehyde dehydrogenase</a:t>
                      </a:r>
                    </a:p>
                    <a:p>
                      <a:endParaRPr lang="en-US" sz="1200" dirty="0"/>
                    </a:p>
                    <a:p>
                      <a:r>
                        <a:rPr lang="en-US" sz="1200" dirty="0"/>
                        <a:t>Blocks enzyme involved in dopamine metabolism</a:t>
                      </a:r>
                    </a:p>
                  </a:txBody>
                  <a:tcPr/>
                </a:tc>
                <a:tc>
                  <a:txBody>
                    <a:bodyPr/>
                    <a:lstStyle/>
                    <a:p>
                      <a:r>
                        <a:rPr lang="en-US" sz="1200" dirty="0"/>
                        <a:t>Disulfiram-alcohol reaction if combined</a:t>
                      </a:r>
                    </a:p>
                    <a:p>
                      <a:endParaRPr lang="en-US" sz="1200" dirty="0"/>
                    </a:p>
                    <a:p>
                      <a:r>
                        <a:rPr lang="en-US" sz="1200" dirty="0"/>
                        <a:t>Rare but notable: acute liver failure</a:t>
                      </a:r>
                    </a:p>
                    <a:p>
                      <a:endParaRPr lang="en-US" sz="1200" dirty="0"/>
                    </a:p>
                  </a:txBody>
                  <a:tcPr/>
                </a:tc>
                <a:tc>
                  <a:txBody>
                    <a:bodyPr/>
                    <a:lstStyle/>
                    <a:p>
                      <a:r>
                        <a:rPr lang="en-US" sz="1200" dirty="0"/>
                        <a:t>Need ≥ 12h alcohol abstinence </a:t>
                      </a:r>
                    </a:p>
                    <a:p>
                      <a:endParaRPr lang="en-US" sz="1200" dirty="0"/>
                    </a:p>
                    <a:p>
                      <a:r>
                        <a:rPr lang="en-US" sz="1200" dirty="0"/>
                        <a:t>Many medication interactions</a:t>
                      </a:r>
                    </a:p>
                    <a:p>
                      <a:endParaRPr lang="en-US" sz="1200" dirty="0"/>
                    </a:p>
                    <a:p>
                      <a:r>
                        <a:rPr lang="en-US" sz="1200" dirty="0"/>
                        <a:t>Do not use if:</a:t>
                      </a:r>
                    </a:p>
                    <a:p>
                      <a:r>
                        <a:rPr lang="en-US" sz="1200" dirty="0"/>
                        <a:t>Severe cardiac disease or coronary occlusion </a:t>
                      </a:r>
                    </a:p>
                    <a:p>
                      <a:r>
                        <a:rPr lang="en-US" sz="1200" dirty="0"/>
                        <a:t>Primary psychotic disorder</a:t>
                      </a:r>
                    </a:p>
                  </a:txBody>
                  <a:tcPr/>
                </a:tc>
                <a:tc>
                  <a:txBody>
                    <a:bodyPr/>
                    <a:lstStyle/>
                    <a:p>
                      <a:r>
                        <a:rPr lang="en-US" sz="1200" dirty="0"/>
                        <a:t>LFTs prior and during treatment</a:t>
                      </a:r>
                    </a:p>
                  </a:txBody>
                  <a:tcPr/>
                </a:tc>
                <a:tc>
                  <a:txBody>
                    <a:bodyPr/>
                    <a:lstStyle/>
                    <a:p>
                      <a:r>
                        <a:rPr lang="en-US" sz="1200" dirty="0"/>
                        <a:t>Daily observed disulfiram</a:t>
                      </a:r>
                    </a:p>
                    <a:p>
                      <a:endParaRPr lang="en-US" sz="1200" dirty="0"/>
                    </a:p>
                    <a:p>
                      <a:r>
                        <a:rPr lang="en-US" sz="1200" dirty="0"/>
                        <a:t>Targeted disulfiram (e.g. weddings, reunions, holidays)</a:t>
                      </a:r>
                    </a:p>
                  </a:txBody>
                  <a:tcPr/>
                </a:tc>
                <a:extLst>
                  <a:ext uri="{0D108BD9-81ED-4DB2-BD59-A6C34878D82A}">
                    <a16:rowId xmlns:a16="http://schemas.microsoft.com/office/drawing/2014/main" val="2346830689"/>
                  </a:ext>
                </a:extLst>
              </a:tr>
            </a:tbl>
          </a:graphicData>
        </a:graphic>
      </p:graphicFrame>
      <p:sp>
        <p:nvSpPr>
          <p:cNvPr id="5" name="Multiply 4">
            <a:extLst>
              <a:ext uri="{FF2B5EF4-FFF2-40B4-BE49-F238E27FC236}">
                <a16:creationId xmlns:a16="http://schemas.microsoft.com/office/drawing/2014/main" id="{1E3D2E5C-AD10-4349-A985-E4E83D9C376B}"/>
              </a:ext>
            </a:extLst>
          </p:cNvPr>
          <p:cNvSpPr/>
          <p:nvPr/>
        </p:nvSpPr>
        <p:spPr>
          <a:xfrm>
            <a:off x="962591" y="1731610"/>
            <a:ext cx="1607127" cy="1440873"/>
          </a:xfrm>
          <a:prstGeom prst="mathMultiply">
            <a:avLst/>
          </a:prstGeom>
          <a:solidFill>
            <a:srgbClr val="FF00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8" name="Multiply 7">
            <a:extLst>
              <a:ext uri="{FF2B5EF4-FFF2-40B4-BE49-F238E27FC236}">
                <a16:creationId xmlns:a16="http://schemas.microsoft.com/office/drawing/2014/main" id="{A71A547E-A51E-4344-8B37-6B720BE2E487}"/>
              </a:ext>
            </a:extLst>
          </p:cNvPr>
          <p:cNvSpPr/>
          <p:nvPr/>
        </p:nvSpPr>
        <p:spPr>
          <a:xfrm>
            <a:off x="962590" y="4510832"/>
            <a:ext cx="1607127" cy="1440873"/>
          </a:xfrm>
          <a:prstGeom prst="mathMultiply">
            <a:avLst/>
          </a:prstGeom>
          <a:solidFill>
            <a:srgbClr val="FF00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9" name="Frame 8">
            <a:extLst>
              <a:ext uri="{FF2B5EF4-FFF2-40B4-BE49-F238E27FC236}">
                <a16:creationId xmlns:a16="http://schemas.microsoft.com/office/drawing/2014/main" id="{F279AD0F-250C-604D-BD46-3388BE7C06F6}"/>
              </a:ext>
            </a:extLst>
          </p:cNvPr>
          <p:cNvSpPr/>
          <p:nvPr/>
        </p:nvSpPr>
        <p:spPr>
          <a:xfrm>
            <a:off x="5769033" y="2726575"/>
            <a:ext cx="1546167" cy="266007"/>
          </a:xfrm>
          <a:prstGeom prst="fram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Frame 9">
            <a:extLst>
              <a:ext uri="{FF2B5EF4-FFF2-40B4-BE49-F238E27FC236}">
                <a16:creationId xmlns:a16="http://schemas.microsoft.com/office/drawing/2014/main" id="{1C7E925B-F22F-3E42-B5F9-C8D8F340E57B}"/>
              </a:ext>
            </a:extLst>
          </p:cNvPr>
          <p:cNvSpPr/>
          <p:nvPr/>
        </p:nvSpPr>
        <p:spPr>
          <a:xfrm>
            <a:off x="5769033" y="5835430"/>
            <a:ext cx="1546167" cy="299363"/>
          </a:xfrm>
          <a:prstGeom prst="fram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86684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818AF-ADC7-BA46-B461-AC0BB1C3457C}"/>
              </a:ext>
            </a:extLst>
          </p:cNvPr>
          <p:cNvSpPr>
            <a:spLocks noGrp="1"/>
          </p:cNvSpPr>
          <p:nvPr>
            <p:ph type="title"/>
          </p:nvPr>
        </p:nvSpPr>
        <p:spPr/>
        <p:txBody>
          <a:bodyPr/>
          <a:lstStyle/>
          <a:p>
            <a:r>
              <a:rPr lang="en-US" dirty="0"/>
              <a:t>Tips for starting acamprosate</a:t>
            </a:r>
          </a:p>
        </p:txBody>
      </p:sp>
      <p:sp>
        <p:nvSpPr>
          <p:cNvPr id="3" name="Content Placeholder 2">
            <a:extLst>
              <a:ext uri="{FF2B5EF4-FFF2-40B4-BE49-F238E27FC236}">
                <a16:creationId xmlns:a16="http://schemas.microsoft.com/office/drawing/2014/main" id="{695B5FEC-7963-B142-848F-3B99E4A3F588}"/>
              </a:ext>
            </a:extLst>
          </p:cNvPr>
          <p:cNvSpPr>
            <a:spLocks noGrp="1"/>
          </p:cNvSpPr>
          <p:nvPr>
            <p:ph idx="1"/>
          </p:nvPr>
        </p:nvSpPr>
        <p:spPr/>
        <p:txBody>
          <a:bodyPr/>
          <a:lstStyle/>
          <a:p>
            <a:r>
              <a:rPr lang="en-US" dirty="0"/>
              <a:t>Check renal function</a:t>
            </a:r>
          </a:p>
          <a:p>
            <a:pPr lvl="1"/>
            <a:r>
              <a:rPr lang="en-US" dirty="0" err="1"/>
              <a:t>CrCl</a:t>
            </a:r>
            <a:r>
              <a:rPr lang="en-US" dirty="0"/>
              <a:t> &gt; 50 mL/min: 666mg PO TID</a:t>
            </a:r>
          </a:p>
          <a:p>
            <a:pPr lvl="1"/>
            <a:r>
              <a:rPr lang="en-US" dirty="0" err="1"/>
              <a:t>CrCl</a:t>
            </a:r>
            <a:r>
              <a:rPr lang="en-US" dirty="0"/>
              <a:t> 30 – 50 mL/min: 333mg PO TID</a:t>
            </a:r>
          </a:p>
          <a:p>
            <a:pPr lvl="1"/>
            <a:r>
              <a:rPr lang="en-US" dirty="0" err="1"/>
              <a:t>CrCl</a:t>
            </a:r>
            <a:r>
              <a:rPr lang="en-US" dirty="0"/>
              <a:t> &lt; 30 mL/min: use not recommended </a:t>
            </a:r>
          </a:p>
          <a:p>
            <a:r>
              <a:rPr lang="en-US" dirty="0"/>
              <a:t>Ideal to start medication when patient has been abstinent from alcohol (but not necessary) </a:t>
            </a:r>
          </a:p>
          <a:p>
            <a:r>
              <a:rPr lang="en-US" dirty="0"/>
              <a:t>Review patient’s current alcohol pattern so you have a baseline for comparison later on</a:t>
            </a:r>
          </a:p>
        </p:txBody>
      </p:sp>
    </p:spTree>
    <p:extLst>
      <p:ext uri="{BB962C8B-B14F-4D97-AF65-F5344CB8AC3E}">
        <p14:creationId xmlns:p14="http://schemas.microsoft.com/office/powerpoint/2010/main" val="17744678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CD463-E21F-D34E-98DE-F0C4FF67DDFF}"/>
              </a:ext>
            </a:extLst>
          </p:cNvPr>
          <p:cNvSpPr>
            <a:spLocks noGrp="1"/>
          </p:cNvSpPr>
          <p:nvPr>
            <p:ph type="title"/>
          </p:nvPr>
        </p:nvSpPr>
        <p:spPr/>
        <p:txBody>
          <a:bodyPr>
            <a:normAutofit/>
          </a:bodyPr>
          <a:lstStyle/>
          <a:p>
            <a:r>
              <a:rPr lang="en-US" dirty="0"/>
              <a:t>acamprosate: monitoring and goals of treatment</a:t>
            </a:r>
          </a:p>
        </p:txBody>
      </p:sp>
      <p:sp>
        <p:nvSpPr>
          <p:cNvPr id="3" name="Content Placeholder 2">
            <a:extLst>
              <a:ext uri="{FF2B5EF4-FFF2-40B4-BE49-F238E27FC236}">
                <a16:creationId xmlns:a16="http://schemas.microsoft.com/office/drawing/2014/main" id="{5C0700EB-3F4A-5A45-AC40-71AAE850EEAE}"/>
              </a:ext>
            </a:extLst>
          </p:cNvPr>
          <p:cNvSpPr>
            <a:spLocks noGrp="1"/>
          </p:cNvSpPr>
          <p:nvPr>
            <p:ph idx="1"/>
          </p:nvPr>
        </p:nvSpPr>
        <p:spPr/>
        <p:txBody>
          <a:bodyPr/>
          <a:lstStyle/>
          <a:p>
            <a:r>
              <a:rPr lang="en-US" dirty="0"/>
              <a:t>Monitoring </a:t>
            </a:r>
          </a:p>
          <a:p>
            <a:pPr lvl="1"/>
            <a:r>
              <a:rPr lang="en-US" dirty="0"/>
              <a:t>Adherence to medication?</a:t>
            </a:r>
          </a:p>
          <a:p>
            <a:pPr lvl="1"/>
            <a:r>
              <a:rPr lang="en-US" dirty="0"/>
              <a:t>Lab testing for alcohol (e.g. urine ethyl glucuronide, blood alcohol levels or alcohol breath testing) </a:t>
            </a:r>
          </a:p>
          <a:p>
            <a:pPr lvl="1"/>
            <a:r>
              <a:rPr lang="en-US" dirty="0"/>
              <a:t>Check renal function </a:t>
            </a:r>
          </a:p>
          <a:p>
            <a:r>
              <a:rPr lang="en-US" dirty="0"/>
              <a:t>Goals of treatment</a:t>
            </a:r>
          </a:p>
          <a:p>
            <a:pPr lvl="1"/>
            <a:r>
              <a:rPr lang="en-US" dirty="0"/>
              <a:t>Alcohol use pattern: </a:t>
            </a:r>
          </a:p>
          <a:p>
            <a:pPr lvl="2"/>
            <a:r>
              <a:rPr lang="en-US" dirty="0"/>
              <a:t>Currently abstinent?</a:t>
            </a:r>
          </a:p>
          <a:p>
            <a:pPr lvl="2"/>
            <a:r>
              <a:rPr lang="en-US" dirty="0"/>
              <a:t>Less frequent alcohol use? </a:t>
            </a:r>
          </a:p>
          <a:p>
            <a:pPr lvl="2"/>
            <a:r>
              <a:rPr lang="en-US" dirty="0"/>
              <a:t>Reduction in total “heavy” drinking days? (5 or more drinks per day in men, 4 or more drinks per day in women)</a:t>
            </a:r>
          </a:p>
          <a:p>
            <a:endParaRPr lang="en-US" dirty="0"/>
          </a:p>
          <a:p>
            <a:pPr lvl="1"/>
            <a:endParaRPr lang="en-US" dirty="0"/>
          </a:p>
          <a:p>
            <a:endParaRPr lang="en-US" dirty="0"/>
          </a:p>
        </p:txBody>
      </p:sp>
    </p:spTree>
    <p:extLst>
      <p:ext uri="{BB962C8B-B14F-4D97-AF65-F5344CB8AC3E}">
        <p14:creationId xmlns:p14="http://schemas.microsoft.com/office/powerpoint/2010/main" val="3748799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4E068-CF71-C442-90DE-83E7FCE3F0CA}"/>
              </a:ext>
            </a:extLst>
          </p:cNvPr>
          <p:cNvSpPr>
            <a:spLocks noGrp="1"/>
          </p:cNvSpPr>
          <p:nvPr>
            <p:ph type="title"/>
          </p:nvPr>
        </p:nvSpPr>
        <p:spPr/>
        <p:txBody>
          <a:bodyPr/>
          <a:lstStyle/>
          <a:p>
            <a:r>
              <a:rPr lang="en-US" dirty="0"/>
              <a:t>Case 1: how did the patient do?</a:t>
            </a:r>
          </a:p>
        </p:txBody>
      </p:sp>
      <p:sp>
        <p:nvSpPr>
          <p:cNvPr id="3" name="Content Placeholder 2">
            <a:extLst>
              <a:ext uri="{FF2B5EF4-FFF2-40B4-BE49-F238E27FC236}">
                <a16:creationId xmlns:a16="http://schemas.microsoft.com/office/drawing/2014/main" id="{6EC58A48-3859-3D45-98F9-8F8F9F09505D}"/>
              </a:ext>
            </a:extLst>
          </p:cNvPr>
          <p:cNvSpPr>
            <a:spLocks noGrp="1"/>
          </p:cNvSpPr>
          <p:nvPr>
            <p:ph idx="1"/>
          </p:nvPr>
        </p:nvSpPr>
        <p:spPr/>
        <p:txBody>
          <a:bodyPr/>
          <a:lstStyle/>
          <a:p>
            <a:r>
              <a:rPr lang="en-US" dirty="0"/>
              <a:t>He was discharged from the hospital and remained on acamprosate.</a:t>
            </a:r>
          </a:p>
          <a:p>
            <a:r>
              <a:rPr lang="en-US" dirty="0"/>
              <a:t>He was adherent with the three times daily dosing and has been completely abstinent from alcohol for nine months.</a:t>
            </a:r>
          </a:p>
          <a:p>
            <a:r>
              <a:rPr lang="en-US" dirty="0"/>
              <a:t>Yay! </a:t>
            </a:r>
          </a:p>
        </p:txBody>
      </p:sp>
    </p:spTree>
    <p:extLst>
      <p:ext uri="{BB962C8B-B14F-4D97-AF65-F5344CB8AC3E}">
        <p14:creationId xmlns:p14="http://schemas.microsoft.com/office/powerpoint/2010/main" val="1848860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1CF401-8AFC-5446-A5CF-89C089FA46DC}"/>
              </a:ext>
            </a:extLst>
          </p:cNvPr>
          <p:cNvSpPr>
            <a:spLocks noGrp="1"/>
          </p:cNvSpPr>
          <p:nvPr>
            <p:ph idx="1"/>
          </p:nvPr>
        </p:nvSpPr>
        <p:spPr>
          <a:xfrm>
            <a:off x="838200" y="2329131"/>
            <a:ext cx="10515600" cy="3847831"/>
          </a:xfrm>
        </p:spPr>
        <p:txBody>
          <a:bodyPr>
            <a:normAutofit/>
          </a:bodyPr>
          <a:lstStyle/>
          <a:p>
            <a:pPr marL="0" indent="0" algn="ctr">
              <a:buNone/>
            </a:pPr>
            <a:r>
              <a:rPr lang="en-US" sz="3600" dirty="0"/>
              <a:t>No conflicts of interest. </a:t>
            </a:r>
          </a:p>
        </p:txBody>
      </p:sp>
    </p:spTree>
    <p:extLst>
      <p:ext uri="{BB962C8B-B14F-4D97-AF65-F5344CB8AC3E}">
        <p14:creationId xmlns:p14="http://schemas.microsoft.com/office/powerpoint/2010/main" val="21450820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F5BA3-C795-8D47-9550-5AA226EDAE7A}"/>
              </a:ext>
            </a:extLst>
          </p:cNvPr>
          <p:cNvSpPr>
            <a:spLocks noGrp="1"/>
          </p:cNvSpPr>
          <p:nvPr>
            <p:ph type="title"/>
          </p:nvPr>
        </p:nvSpPr>
        <p:spPr/>
        <p:txBody>
          <a:bodyPr/>
          <a:lstStyle/>
          <a:p>
            <a:r>
              <a:rPr lang="en-US" dirty="0"/>
              <a:t>Case 2: inpatient</a:t>
            </a:r>
          </a:p>
        </p:txBody>
      </p:sp>
      <p:sp>
        <p:nvSpPr>
          <p:cNvPr id="3" name="Content Placeholder 2">
            <a:extLst>
              <a:ext uri="{FF2B5EF4-FFF2-40B4-BE49-F238E27FC236}">
                <a16:creationId xmlns:a16="http://schemas.microsoft.com/office/drawing/2014/main" id="{64B0C087-53FA-D846-AC1F-59C92F6B270D}"/>
              </a:ext>
            </a:extLst>
          </p:cNvPr>
          <p:cNvSpPr>
            <a:spLocks noGrp="1"/>
          </p:cNvSpPr>
          <p:nvPr>
            <p:ph idx="1"/>
          </p:nvPr>
        </p:nvSpPr>
        <p:spPr/>
        <p:txBody>
          <a:bodyPr/>
          <a:lstStyle/>
          <a:p>
            <a:pPr marL="0" indent="0">
              <a:buNone/>
            </a:pPr>
            <a:r>
              <a:rPr lang="en-US" dirty="0"/>
              <a:t>Consult question: “alcohol use disorder, ?meds ?rehab”</a:t>
            </a:r>
          </a:p>
        </p:txBody>
      </p:sp>
    </p:spTree>
    <p:extLst>
      <p:ext uri="{BB962C8B-B14F-4D97-AF65-F5344CB8AC3E}">
        <p14:creationId xmlns:p14="http://schemas.microsoft.com/office/powerpoint/2010/main" val="13352504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ECCAB-DE4C-FD4D-A6E2-FA5C0E6BE48A}"/>
              </a:ext>
            </a:extLst>
          </p:cNvPr>
          <p:cNvSpPr>
            <a:spLocks noGrp="1"/>
          </p:cNvSpPr>
          <p:nvPr>
            <p:ph type="title"/>
          </p:nvPr>
        </p:nvSpPr>
        <p:spPr/>
        <p:txBody>
          <a:bodyPr/>
          <a:lstStyle/>
          <a:p>
            <a:r>
              <a:rPr lang="en-US" dirty="0"/>
              <a:t>Case 2: inpatient </a:t>
            </a:r>
          </a:p>
        </p:txBody>
      </p:sp>
      <p:sp>
        <p:nvSpPr>
          <p:cNvPr id="3" name="Content Placeholder 2">
            <a:extLst>
              <a:ext uri="{FF2B5EF4-FFF2-40B4-BE49-F238E27FC236}">
                <a16:creationId xmlns:a16="http://schemas.microsoft.com/office/drawing/2014/main" id="{21BED5C8-6110-9840-8152-123ABA58FB15}"/>
              </a:ext>
            </a:extLst>
          </p:cNvPr>
          <p:cNvSpPr>
            <a:spLocks noGrp="1"/>
          </p:cNvSpPr>
          <p:nvPr>
            <p:ph idx="1"/>
          </p:nvPr>
        </p:nvSpPr>
        <p:spPr/>
        <p:txBody>
          <a:bodyPr/>
          <a:lstStyle/>
          <a:p>
            <a:pPr marL="0" indent="0">
              <a:buNone/>
            </a:pPr>
            <a:r>
              <a:rPr lang="en-US" dirty="0"/>
              <a:t>40yoM with HIV on dolutegravir/lamivudine (VL undetectable 6 </a:t>
            </a:r>
            <a:r>
              <a:rPr lang="en-US" dirty="0" err="1"/>
              <a:t>wks</a:t>
            </a:r>
            <a:r>
              <a:rPr lang="en-US" dirty="0"/>
              <a:t> ago), alcohol-related cirrhosis previously decompensated by ascites, prior alcohol-related hepatitis, anxiety and depression admitted for alcohol withdrawal management.  </a:t>
            </a:r>
          </a:p>
        </p:txBody>
      </p:sp>
    </p:spTree>
    <p:extLst>
      <p:ext uri="{BB962C8B-B14F-4D97-AF65-F5344CB8AC3E}">
        <p14:creationId xmlns:p14="http://schemas.microsoft.com/office/powerpoint/2010/main" val="22335195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974D4-F135-5F49-ABAC-1EFE0201F5E6}"/>
              </a:ext>
            </a:extLst>
          </p:cNvPr>
          <p:cNvSpPr>
            <a:spLocks noGrp="1"/>
          </p:cNvSpPr>
          <p:nvPr>
            <p:ph type="title"/>
          </p:nvPr>
        </p:nvSpPr>
        <p:spPr/>
        <p:txBody>
          <a:bodyPr/>
          <a:lstStyle/>
          <a:p>
            <a:r>
              <a:rPr lang="en-US" dirty="0"/>
              <a:t>Case 2: relevant history </a:t>
            </a:r>
          </a:p>
        </p:txBody>
      </p:sp>
      <p:sp>
        <p:nvSpPr>
          <p:cNvPr id="3" name="Content Placeholder 2">
            <a:extLst>
              <a:ext uri="{FF2B5EF4-FFF2-40B4-BE49-F238E27FC236}">
                <a16:creationId xmlns:a16="http://schemas.microsoft.com/office/drawing/2014/main" id="{449EA5D0-58B1-9944-9D0C-C8EC71E708AC}"/>
              </a:ext>
            </a:extLst>
          </p:cNvPr>
          <p:cNvSpPr>
            <a:spLocks noGrp="1"/>
          </p:cNvSpPr>
          <p:nvPr>
            <p:ph idx="1"/>
          </p:nvPr>
        </p:nvSpPr>
        <p:spPr/>
        <p:txBody>
          <a:bodyPr>
            <a:normAutofit fontScale="92500" lnSpcReduction="10000"/>
          </a:bodyPr>
          <a:lstStyle/>
          <a:p>
            <a:r>
              <a:rPr lang="en-US" dirty="0"/>
              <a:t>PMH</a:t>
            </a:r>
          </a:p>
          <a:p>
            <a:pPr lvl="1"/>
            <a:r>
              <a:rPr lang="en-US" dirty="0"/>
              <a:t>Cardiac: hypertension</a:t>
            </a:r>
          </a:p>
          <a:p>
            <a:pPr lvl="1"/>
            <a:r>
              <a:rPr lang="en-US" dirty="0"/>
              <a:t>GI/Liver: </a:t>
            </a:r>
            <a:r>
              <a:rPr lang="en-US" dirty="0" err="1"/>
              <a:t>etoh</a:t>
            </a:r>
            <a:r>
              <a:rPr lang="en-US" dirty="0"/>
              <a:t> cirrhosis decompensated by ascites</a:t>
            </a:r>
          </a:p>
          <a:p>
            <a:pPr lvl="1"/>
            <a:r>
              <a:rPr lang="en-US" dirty="0"/>
              <a:t>Renal: none</a:t>
            </a:r>
          </a:p>
          <a:p>
            <a:pPr lvl="1"/>
            <a:r>
              <a:rPr lang="en-US" dirty="0"/>
              <a:t>Psych: anxiety, depression</a:t>
            </a:r>
          </a:p>
          <a:p>
            <a:r>
              <a:rPr lang="en-US" dirty="0"/>
              <a:t>Medications: </a:t>
            </a:r>
          </a:p>
          <a:p>
            <a:pPr lvl="1"/>
            <a:r>
              <a:rPr lang="en-US" dirty="0"/>
              <a:t>dolutegravir/lamivudine</a:t>
            </a:r>
          </a:p>
          <a:p>
            <a:r>
              <a:rPr lang="en-US" dirty="0"/>
              <a:t>Social Hx</a:t>
            </a:r>
          </a:p>
          <a:p>
            <a:pPr lvl="1"/>
            <a:r>
              <a:rPr lang="en-US" dirty="0"/>
              <a:t>Lives alone in an apartment, single, no children. Working part-time as a computer programmer. Mother lives locally, father deceased. </a:t>
            </a:r>
          </a:p>
          <a:p>
            <a:r>
              <a:rPr lang="en-US" dirty="0"/>
              <a:t>Family Hx</a:t>
            </a:r>
          </a:p>
          <a:p>
            <a:pPr lvl="1"/>
            <a:r>
              <a:rPr lang="en-US" dirty="0"/>
              <a:t>Father - Alcohol use disorder </a:t>
            </a:r>
          </a:p>
          <a:p>
            <a:endParaRPr lang="en-US" dirty="0"/>
          </a:p>
          <a:p>
            <a:pPr lvl="1"/>
            <a:endParaRPr lang="en-US" dirty="0"/>
          </a:p>
          <a:p>
            <a:endParaRPr lang="en-US" dirty="0"/>
          </a:p>
          <a:p>
            <a:pPr lvl="1"/>
            <a:endParaRPr lang="en-US" dirty="0"/>
          </a:p>
        </p:txBody>
      </p:sp>
    </p:spTree>
    <p:extLst>
      <p:ext uri="{BB962C8B-B14F-4D97-AF65-F5344CB8AC3E}">
        <p14:creationId xmlns:p14="http://schemas.microsoft.com/office/powerpoint/2010/main" val="6403128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D4042-A901-D040-B8D4-D01DE27E24A9}"/>
              </a:ext>
            </a:extLst>
          </p:cNvPr>
          <p:cNvSpPr>
            <a:spLocks noGrp="1"/>
          </p:cNvSpPr>
          <p:nvPr>
            <p:ph type="title"/>
          </p:nvPr>
        </p:nvSpPr>
        <p:spPr/>
        <p:txBody>
          <a:bodyPr/>
          <a:lstStyle/>
          <a:p>
            <a:r>
              <a:rPr lang="en-US" dirty="0"/>
              <a:t>Case 2: substance use history</a:t>
            </a:r>
          </a:p>
        </p:txBody>
      </p:sp>
      <p:sp>
        <p:nvSpPr>
          <p:cNvPr id="3" name="Content Placeholder 2">
            <a:extLst>
              <a:ext uri="{FF2B5EF4-FFF2-40B4-BE49-F238E27FC236}">
                <a16:creationId xmlns:a16="http://schemas.microsoft.com/office/drawing/2014/main" id="{FC7EAA33-EAB0-7B44-913B-2A33D0F83A58}"/>
              </a:ext>
            </a:extLst>
          </p:cNvPr>
          <p:cNvSpPr>
            <a:spLocks noGrp="1"/>
          </p:cNvSpPr>
          <p:nvPr>
            <p:ph idx="1"/>
          </p:nvPr>
        </p:nvSpPr>
        <p:spPr/>
        <p:txBody>
          <a:bodyPr>
            <a:normAutofit fontScale="92500"/>
          </a:bodyPr>
          <a:lstStyle/>
          <a:p>
            <a:r>
              <a:rPr lang="en-US" dirty="0"/>
              <a:t>Current alcohol use: 1/2 gallon of vodka/day (= 39.5 standard drinks/day)</a:t>
            </a:r>
          </a:p>
          <a:p>
            <a:r>
              <a:rPr lang="en-US" dirty="0"/>
              <a:t>Alcohol use history:</a:t>
            </a:r>
          </a:p>
          <a:p>
            <a:pPr lvl="1"/>
            <a:r>
              <a:rPr lang="en-US" dirty="0"/>
              <a:t>Age of onset: 18yo</a:t>
            </a:r>
          </a:p>
          <a:p>
            <a:pPr lvl="1"/>
            <a:r>
              <a:rPr lang="en-US" dirty="0"/>
              <a:t>Highest use: ½ gallon of vodka/day</a:t>
            </a:r>
          </a:p>
          <a:p>
            <a:pPr lvl="1"/>
            <a:r>
              <a:rPr lang="en-US" dirty="0"/>
              <a:t>Longest period of abstinence: 2 months</a:t>
            </a:r>
          </a:p>
          <a:p>
            <a:pPr lvl="1"/>
            <a:r>
              <a:rPr lang="en-US" dirty="0"/>
              <a:t>Treatment hx: </a:t>
            </a:r>
          </a:p>
          <a:p>
            <a:pPr lvl="2"/>
            <a:r>
              <a:rPr lang="en-US" dirty="0"/>
              <a:t>Medications for AUD: tried naltrexone years ago, only on it briefly </a:t>
            </a:r>
          </a:p>
          <a:p>
            <a:pPr lvl="2"/>
            <a:r>
              <a:rPr lang="en-US" dirty="0"/>
              <a:t>Psychosocial treatment: none</a:t>
            </a:r>
          </a:p>
          <a:p>
            <a:pPr lvl="2"/>
            <a:r>
              <a:rPr lang="en-US" dirty="0"/>
              <a:t>Inpatient programs: completed 30 day inpatient program 6 years ago</a:t>
            </a:r>
          </a:p>
          <a:p>
            <a:r>
              <a:rPr lang="en-US" dirty="0"/>
              <a:t>Drug use: none currently. Prior cocaine use (none in 10 years).</a:t>
            </a:r>
          </a:p>
          <a:p>
            <a:r>
              <a:rPr lang="en-US" dirty="0"/>
              <a:t>Tobacco/nicotine use: cigarettes 2 </a:t>
            </a:r>
            <a:r>
              <a:rPr lang="en-US" dirty="0" err="1"/>
              <a:t>ppd</a:t>
            </a:r>
            <a:endParaRPr lang="en-US" dirty="0"/>
          </a:p>
        </p:txBody>
      </p:sp>
    </p:spTree>
    <p:extLst>
      <p:ext uri="{BB962C8B-B14F-4D97-AF65-F5344CB8AC3E}">
        <p14:creationId xmlns:p14="http://schemas.microsoft.com/office/powerpoint/2010/main" val="11388013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2F083-CC86-0348-9656-3EE6C9AAFF03}"/>
              </a:ext>
            </a:extLst>
          </p:cNvPr>
          <p:cNvSpPr>
            <a:spLocks noGrp="1"/>
          </p:cNvSpPr>
          <p:nvPr>
            <p:ph type="title"/>
          </p:nvPr>
        </p:nvSpPr>
        <p:spPr/>
        <p:txBody>
          <a:bodyPr/>
          <a:lstStyle/>
          <a:p>
            <a:r>
              <a:rPr lang="en-US" dirty="0"/>
              <a:t>Does this patient have AUD?</a:t>
            </a:r>
          </a:p>
        </p:txBody>
      </p:sp>
      <p:sp>
        <p:nvSpPr>
          <p:cNvPr id="3" name="Content Placeholder 2">
            <a:extLst>
              <a:ext uri="{FF2B5EF4-FFF2-40B4-BE49-F238E27FC236}">
                <a16:creationId xmlns:a16="http://schemas.microsoft.com/office/drawing/2014/main" id="{57C7DEFE-2B1D-F647-9D17-859DDD3084AC}"/>
              </a:ext>
            </a:extLst>
          </p:cNvPr>
          <p:cNvSpPr>
            <a:spLocks noGrp="1"/>
          </p:cNvSpPr>
          <p:nvPr>
            <p:ph idx="1"/>
          </p:nvPr>
        </p:nvSpPr>
        <p:spPr/>
        <p:txBody>
          <a:bodyPr>
            <a:normAutofit fontScale="70000" lnSpcReduction="20000"/>
          </a:bodyPr>
          <a:lstStyle/>
          <a:p>
            <a:pPr marL="0" indent="0">
              <a:buNone/>
            </a:pPr>
            <a:r>
              <a:rPr lang="en-US" dirty="0"/>
              <a:t>Signs of alcohol use disorder in the last 12 months: yes/no</a:t>
            </a:r>
          </a:p>
          <a:p>
            <a:r>
              <a:rPr lang="en-US" dirty="0"/>
              <a:t>Recurrent use resulting in failure to fulfill major role obligations </a:t>
            </a:r>
            <a:r>
              <a:rPr lang="en-US" dirty="0">
                <a:solidFill>
                  <a:srgbClr val="FF0000"/>
                </a:solidFill>
              </a:rPr>
              <a:t>yes</a:t>
            </a:r>
          </a:p>
          <a:p>
            <a:r>
              <a:rPr lang="en-US" dirty="0"/>
              <a:t>Recurrent use in hazardous situations </a:t>
            </a:r>
            <a:r>
              <a:rPr lang="en-US" dirty="0">
                <a:solidFill>
                  <a:srgbClr val="FF0000"/>
                </a:solidFill>
              </a:rPr>
              <a:t>no</a:t>
            </a:r>
          </a:p>
          <a:p>
            <a:r>
              <a:rPr lang="en-US" dirty="0"/>
              <a:t>Continued use despite recurrent social or interpersonal problems exacerbated by alcohol </a:t>
            </a:r>
            <a:r>
              <a:rPr lang="en-US" dirty="0">
                <a:solidFill>
                  <a:srgbClr val="FF0000"/>
                </a:solidFill>
              </a:rPr>
              <a:t>yes</a:t>
            </a:r>
          </a:p>
          <a:p>
            <a:r>
              <a:rPr lang="en-US" dirty="0"/>
              <a:t>Tolerance </a:t>
            </a:r>
            <a:r>
              <a:rPr lang="en-US" dirty="0">
                <a:solidFill>
                  <a:srgbClr val="FF0000"/>
                </a:solidFill>
              </a:rPr>
              <a:t>yes</a:t>
            </a:r>
          </a:p>
          <a:p>
            <a:r>
              <a:rPr lang="en-US" dirty="0"/>
              <a:t>Withdrawal </a:t>
            </a:r>
            <a:r>
              <a:rPr lang="en-US" dirty="0">
                <a:solidFill>
                  <a:srgbClr val="FF0000"/>
                </a:solidFill>
              </a:rPr>
              <a:t>yes</a:t>
            </a:r>
          </a:p>
          <a:p>
            <a:r>
              <a:rPr lang="en-US" dirty="0"/>
              <a:t>Drinking alcohol in larger amounts or over longer periods than intended </a:t>
            </a:r>
            <a:r>
              <a:rPr lang="en-US" dirty="0">
                <a:solidFill>
                  <a:srgbClr val="FF0000"/>
                </a:solidFill>
              </a:rPr>
              <a:t>yes</a:t>
            </a:r>
          </a:p>
          <a:p>
            <a:r>
              <a:rPr lang="en-US" dirty="0"/>
              <a:t>Having a persistent desire or unsuccessful effort to cut down or control use </a:t>
            </a:r>
            <a:r>
              <a:rPr lang="en-US" dirty="0">
                <a:solidFill>
                  <a:srgbClr val="FF0000"/>
                </a:solidFill>
              </a:rPr>
              <a:t>yes</a:t>
            </a:r>
          </a:p>
          <a:p>
            <a:r>
              <a:rPr lang="en-US" dirty="0"/>
              <a:t>Spending a great deal of time obtaining or recovering from alcohol </a:t>
            </a:r>
            <a:r>
              <a:rPr lang="en-US" dirty="0">
                <a:solidFill>
                  <a:srgbClr val="FF0000"/>
                </a:solidFill>
              </a:rPr>
              <a:t>yes</a:t>
            </a:r>
          </a:p>
          <a:p>
            <a:r>
              <a:rPr lang="en-US" dirty="0"/>
              <a:t>Giving up important social, occupational, or recreational activities </a:t>
            </a:r>
            <a:r>
              <a:rPr lang="en-US" dirty="0">
                <a:solidFill>
                  <a:srgbClr val="FF0000"/>
                </a:solidFill>
              </a:rPr>
              <a:t>yes</a:t>
            </a:r>
          </a:p>
          <a:p>
            <a:r>
              <a:rPr lang="en-US" dirty="0"/>
              <a:t>Continued alcohol use despite knowledge of persistent physical or psychological problems caused by alcohol </a:t>
            </a:r>
            <a:r>
              <a:rPr lang="en-US" dirty="0">
                <a:solidFill>
                  <a:srgbClr val="FF0000"/>
                </a:solidFill>
              </a:rPr>
              <a:t>yes</a:t>
            </a:r>
          </a:p>
          <a:p>
            <a:r>
              <a:rPr lang="en-US" dirty="0"/>
              <a:t>Craving </a:t>
            </a:r>
            <a:r>
              <a:rPr lang="en-US" dirty="0">
                <a:solidFill>
                  <a:srgbClr val="FF0000"/>
                </a:solidFill>
              </a:rPr>
              <a:t>yes</a:t>
            </a:r>
          </a:p>
          <a:p>
            <a:pPr marL="0" indent="0">
              <a:buNone/>
            </a:pPr>
            <a:endParaRPr lang="en-US" dirty="0">
              <a:solidFill>
                <a:srgbClr val="FF0000"/>
              </a:solidFill>
            </a:endParaRPr>
          </a:p>
          <a:p>
            <a:pPr marL="0" indent="0">
              <a:buNone/>
            </a:pPr>
            <a:endParaRPr lang="en-US" dirty="0"/>
          </a:p>
        </p:txBody>
      </p:sp>
      <p:sp>
        <p:nvSpPr>
          <p:cNvPr id="5" name="TextBox 4">
            <a:extLst>
              <a:ext uri="{FF2B5EF4-FFF2-40B4-BE49-F238E27FC236}">
                <a16:creationId xmlns:a16="http://schemas.microsoft.com/office/drawing/2014/main" id="{08424226-E1AB-EF45-B3EB-D9876E501AC8}"/>
              </a:ext>
            </a:extLst>
          </p:cNvPr>
          <p:cNvSpPr txBox="1"/>
          <p:nvPr/>
        </p:nvSpPr>
        <p:spPr>
          <a:xfrm>
            <a:off x="4543424" y="5800725"/>
            <a:ext cx="6057901" cy="461665"/>
          </a:xfrm>
          <a:prstGeom prst="rect">
            <a:avLst/>
          </a:prstGeom>
          <a:noFill/>
        </p:spPr>
        <p:txBody>
          <a:bodyPr wrap="square" rtlCol="0">
            <a:spAutoFit/>
          </a:bodyPr>
          <a:lstStyle/>
          <a:p>
            <a:r>
              <a:rPr lang="en-US" sz="2400" dirty="0">
                <a:solidFill>
                  <a:srgbClr val="FF0000"/>
                </a:solidFill>
              </a:rPr>
              <a:t>Total criteria = 10 (severe alcohol use disorder)</a:t>
            </a:r>
          </a:p>
        </p:txBody>
      </p:sp>
    </p:spTree>
    <p:extLst>
      <p:ext uri="{BB962C8B-B14F-4D97-AF65-F5344CB8AC3E}">
        <p14:creationId xmlns:p14="http://schemas.microsoft.com/office/powerpoint/2010/main" val="78517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2E11E-D8E8-CA48-B1D8-D401853125AA}"/>
              </a:ext>
            </a:extLst>
          </p:cNvPr>
          <p:cNvSpPr>
            <a:spLocks noGrp="1"/>
          </p:cNvSpPr>
          <p:nvPr>
            <p:ph type="title"/>
          </p:nvPr>
        </p:nvSpPr>
        <p:spPr/>
        <p:txBody>
          <a:bodyPr/>
          <a:lstStyle/>
          <a:p>
            <a:r>
              <a:rPr lang="en-US" dirty="0"/>
              <a:t>Case 2: diagnostics</a:t>
            </a:r>
          </a:p>
        </p:txBody>
      </p:sp>
      <p:sp>
        <p:nvSpPr>
          <p:cNvPr id="3" name="Content Placeholder 2">
            <a:extLst>
              <a:ext uri="{FF2B5EF4-FFF2-40B4-BE49-F238E27FC236}">
                <a16:creationId xmlns:a16="http://schemas.microsoft.com/office/drawing/2014/main" id="{6460E4A0-29BA-2343-B873-8389E1062C58}"/>
              </a:ext>
            </a:extLst>
          </p:cNvPr>
          <p:cNvSpPr>
            <a:spLocks noGrp="1"/>
          </p:cNvSpPr>
          <p:nvPr>
            <p:ph idx="1"/>
          </p:nvPr>
        </p:nvSpPr>
        <p:spPr/>
        <p:txBody>
          <a:bodyPr/>
          <a:lstStyle/>
          <a:p>
            <a:r>
              <a:rPr lang="en-US" dirty="0" err="1"/>
              <a:t>Utox</a:t>
            </a:r>
            <a:r>
              <a:rPr lang="en-US" dirty="0"/>
              <a:t>: none on file</a:t>
            </a:r>
          </a:p>
          <a:p>
            <a:r>
              <a:rPr lang="en-US" dirty="0"/>
              <a:t>Alcohol panel: blood ethanol 33 mg/dL</a:t>
            </a:r>
          </a:p>
          <a:p>
            <a:r>
              <a:rPr lang="en-US" dirty="0"/>
              <a:t>Labs: </a:t>
            </a:r>
          </a:p>
          <a:p>
            <a:pPr marL="457200" lvl="1" indent="0">
              <a:buNone/>
            </a:pPr>
            <a:r>
              <a:rPr lang="en-US" dirty="0"/>
              <a:t>AST 48, ALT 30, </a:t>
            </a:r>
            <a:r>
              <a:rPr lang="en-US" dirty="0" err="1"/>
              <a:t>alk</a:t>
            </a:r>
            <a:r>
              <a:rPr lang="en-US" dirty="0"/>
              <a:t> </a:t>
            </a:r>
            <a:r>
              <a:rPr lang="en-US" dirty="0" err="1"/>
              <a:t>phos</a:t>
            </a:r>
            <a:r>
              <a:rPr lang="en-US" dirty="0"/>
              <a:t> 104, </a:t>
            </a:r>
            <a:r>
              <a:rPr lang="en-US" dirty="0" err="1"/>
              <a:t>tbili</a:t>
            </a:r>
            <a:r>
              <a:rPr lang="en-US" dirty="0"/>
              <a:t> 1.9</a:t>
            </a:r>
          </a:p>
          <a:p>
            <a:pPr marL="457200" lvl="1" indent="0">
              <a:buNone/>
            </a:pPr>
            <a:r>
              <a:rPr lang="en-US" dirty="0"/>
              <a:t>Albumin 3.3, INR 1.11, </a:t>
            </a:r>
            <a:r>
              <a:rPr lang="en-US" dirty="0" err="1"/>
              <a:t>plt</a:t>
            </a:r>
            <a:r>
              <a:rPr lang="en-US" dirty="0"/>
              <a:t> 101</a:t>
            </a:r>
          </a:p>
          <a:p>
            <a:pPr marL="457200" lvl="1" indent="0">
              <a:buNone/>
            </a:pPr>
            <a:r>
              <a:rPr lang="en-US" dirty="0"/>
              <a:t>BUN 4, Cr 0.6, </a:t>
            </a:r>
            <a:r>
              <a:rPr lang="en-US" dirty="0" err="1"/>
              <a:t>CrCl</a:t>
            </a:r>
            <a:r>
              <a:rPr lang="en-US" dirty="0"/>
              <a:t> 283 mL/min</a:t>
            </a:r>
          </a:p>
          <a:p>
            <a:pPr marL="457200" lvl="1" indent="0">
              <a:buNone/>
            </a:pPr>
            <a:r>
              <a:rPr lang="en-US" dirty="0"/>
              <a:t>CD4 934, HIV VL undetectable </a:t>
            </a:r>
          </a:p>
          <a:p>
            <a:r>
              <a:rPr lang="en-US" dirty="0"/>
              <a:t>Imaging: none this admission. Prior ultrasound showed moderate to large volume ascites. </a:t>
            </a:r>
          </a:p>
          <a:p>
            <a:endParaRPr lang="en-US" dirty="0"/>
          </a:p>
        </p:txBody>
      </p:sp>
    </p:spTree>
    <p:extLst>
      <p:ext uri="{BB962C8B-B14F-4D97-AF65-F5344CB8AC3E}">
        <p14:creationId xmlns:p14="http://schemas.microsoft.com/office/powerpoint/2010/main" val="34992639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CD055-23CB-0C46-94F3-C7521C50F80D}"/>
              </a:ext>
            </a:extLst>
          </p:cNvPr>
          <p:cNvSpPr>
            <a:spLocks noGrp="1"/>
          </p:cNvSpPr>
          <p:nvPr>
            <p:ph type="title"/>
          </p:nvPr>
        </p:nvSpPr>
        <p:spPr>
          <a:xfrm>
            <a:off x="838200" y="0"/>
            <a:ext cx="10515600" cy="1325563"/>
          </a:xfrm>
        </p:spPr>
        <p:txBody>
          <a:bodyPr/>
          <a:lstStyle/>
          <a:p>
            <a:r>
              <a:rPr lang="en-US" dirty="0"/>
              <a:t>Case 2: starting a medication for AUD</a:t>
            </a:r>
          </a:p>
        </p:txBody>
      </p:sp>
      <p:graphicFrame>
        <p:nvGraphicFramePr>
          <p:cNvPr id="4" name="Content Placeholder 3">
            <a:extLst>
              <a:ext uri="{FF2B5EF4-FFF2-40B4-BE49-F238E27FC236}">
                <a16:creationId xmlns:a16="http://schemas.microsoft.com/office/drawing/2014/main" id="{9DC1B6F0-8D0C-7348-9888-AC1C034649A7}"/>
              </a:ext>
            </a:extLst>
          </p:cNvPr>
          <p:cNvGraphicFramePr>
            <a:graphicFrameLocks noGrp="1"/>
          </p:cNvGraphicFramePr>
          <p:nvPr>
            <p:ph idx="1"/>
            <p:extLst>
              <p:ext uri="{D42A27DB-BD31-4B8C-83A1-F6EECF244321}">
                <p14:modId xmlns:p14="http://schemas.microsoft.com/office/powerpoint/2010/main" val="862706124"/>
              </p:ext>
            </p:extLst>
          </p:nvPr>
        </p:nvGraphicFramePr>
        <p:xfrm>
          <a:off x="962591" y="1158880"/>
          <a:ext cx="9640956" cy="5486400"/>
        </p:xfrm>
        <a:graphic>
          <a:graphicData uri="http://schemas.openxmlformats.org/drawingml/2006/table">
            <a:tbl>
              <a:tblPr firstRow="1" bandRow="1">
                <a:tableStyleId>{5C22544A-7EE6-4342-B048-85BDC9FD1C3A}</a:tableStyleId>
              </a:tblPr>
              <a:tblGrid>
                <a:gridCol w="1606826">
                  <a:extLst>
                    <a:ext uri="{9D8B030D-6E8A-4147-A177-3AD203B41FA5}">
                      <a16:colId xmlns:a16="http://schemas.microsoft.com/office/drawing/2014/main" val="4274464167"/>
                    </a:ext>
                  </a:extLst>
                </a:gridCol>
                <a:gridCol w="1606826">
                  <a:extLst>
                    <a:ext uri="{9D8B030D-6E8A-4147-A177-3AD203B41FA5}">
                      <a16:colId xmlns:a16="http://schemas.microsoft.com/office/drawing/2014/main" val="1990770539"/>
                    </a:ext>
                  </a:extLst>
                </a:gridCol>
                <a:gridCol w="1606826">
                  <a:extLst>
                    <a:ext uri="{9D8B030D-6E8A-4147-A177-3AD203B41FA5}">
                      <a16:colId xmlns:a16="http://schemas.microsoft.com/office/drawing/2014/main" val="1232792770"/>
                    </a:ext>
                  </a:extLst>
                </a:gridCol>
                <a:gridCol w="1606826">
                  <a:extLst>
                    <a:ext uri="{9D8B030D-6E8A-4147-A177-3AD203B41FA5}">
                      <a16:colId xmlns:a16="http://schemas.microsoft.com/office/drawing/2014/main" val="3789405090"/>
                    </a:ext>
                  </a:extLst>
                </a:gridCol>
                <a:gridCol w="1606826">
                  <a:extLst>
                    <a:ext uri="{9D8B030D-6E8A-4147-A177-3AD203B41FA5}">
                      <a16:colId xmlns:a16="http://schemas.microsoft.com/office/drawing/2014/main" val="138526182"/>
                    </a:ext>
                  </a:extLst>
                </a:gridCol>
                <a:gridCol w="1606826">
                  <a:extLst>
                    <a:ext uri="{9D8B030D-6E8A-4147-A177-3AD203B41FA5}">
                      <a16:colId xmlns:a16="http://schemas.microsoft.com/office/drawing/2014/main" val="1359940439"/>
                    </a:ext>
                  </a:extLst>
                </a:gridCol>
              </a:tblGrid>
              <a:tr h="370840">
                <a:tc>
                  <a:txBody>
                    <a:bodyPr/>
                    <a:lstStyle/>
                    <a:p>
                      <a:r>
                        <a:rPr lang="en-US" sz="1200" dirty="0"/>
                        <a:t>Medication </a:t>
                      </a:r>
                    </a:p>
                    <a:p>
                      <a:r>
                        <a:rPr lang="en-US" sz="1200" dirty="0"/>
                        <a:t>(typical dose)</a:t>
                      </a:r>
                    </a:p>
                  </a:txBody>
                  <a:tcPr/>
                </a:tc>
                <a:tc>
                  <a:txBody>
                    <a:bodyPr/>
                    <a:lstStyle/>
                    <a:p>
                      <a:r>
                        <a:rPr lang="en-US" sz="1200" dirty="0"/>
                        <a:t>Mechanism of action</a:t>
                      </a:r>
                    </a:p>
                  </a:txBody>
                  <a:tcPr/>
                </a:tc>
                <a:tc>
                  <a:txBody>
                    <a:bodyPr/>
                    <a:lstStyle/>
                    <a:p>
                      <a:r>
                        <a:rPr lang="en-US" sz="1200" dirty="0"/>
                        <a:t>Adverse effects</a:t>
                      </a:r>
                    </a:p>
                  </a:txBody>
                  <a:tcPr/>
                </a:tc>
                <a:tc>
                  <a:txBody>
                    <a:bodyPr/>
                    <a:lstStyle/>
                    <a:p>
                      <a:r>
                        <a:rPr lang="en-US" sz="1200" dirty="0"/>
                        <a:t>Cautions</a:t>
                      </a:r>
                    </a:p>
                  </a:txBody>
                  <a:tcPr/>
                </a:tc>
                <a:tc>
                  <a:txBody>
                    <a:bodyPr/>
                    <a:lstStyle/>
                    <a:p>
                      <a:r>
                        <a:rPr lang="en-US" sz="1200" dirty="0"/>
                        <a:t>Lab monitoring</a:t>
                      </a:r>
                    </a:p>
                  </a:txBody>
                  <a:tcPr/>
                </a:tc>
                <a:tc>
                  <a:txBody>
                    <a:bodyPr/>
                    <a:lstStyle/>
                    <a:p>
                      <a:r>
                        <a:rPr lang="en-US" sz="1200" dirty="0"/>
                        <a:t>Other</a:t>
                      </a:r>
                    </a:p>
                  </a:txBody>
                  <a:tcPr/>
                </a:tc>
                <a:extLst>
                  <a:ext uri="{0D108BD9-81ED-4DB2-BD59-A6C34878D82A}">
                    <a16:rowId xmlns:a16="http://schemas.microsoft.com/office/drawing/2014/main" val="2192215180"/>
                  </a:ext>
                </a:extLst>
              </a:tr>
              <a:tr h="370840">
                <a:tc>
                  <a:txBody>
                    <a:bodyPr/>
                    <a:lstStyle/>
                    <a:p>
                      <a:r>
                        <a:rPr lang="en-US" sz="1200" dirty="0"/>
                        <a:t>*Naltrexone</a:t>
                      </a:r>
                    </a:p>
                    <a:p>
                      <a:r>
                        <a:rPr lang="en-US" sz="1200" dirty="0"/>
                        <a:t>(50-100mg PO daily or 380mg IM monthly)</a:t>
                      </a:r>
                    </a:p>
                  </a:txBody>
                  <a:tcPr/>
                </a:tc>
                <a:tc>
                  <a:txBody>
                    <a:bodyPr/>
                    <a:lstStyle/>
                    <a:p>
                      <a:pPr marL="0" indent="0">
                        <a:buFont typeface="Arial" panose="020B0604020202020204" pitchFamily="34" charset="0"/>
                        <a:buNone/>
                      </a:pPr>
                      <a:r>
                        <a:rPr lang="en-US" sz="1200" dirty="0"/>
                        <a:t>Blocks opioid receptors</a:t>
                      </a:r>
                    </a:p>
                    <a:p>
                      <a:pPr marL="0" indent="0">
                        <a:buFont typeface="Arial" panose="020B0604020202020204" pitchFamily="34" charset="0"/>
                        <a:buNone/>
                      </a:pPr>
                      <a:endParaRPr lang="en-US" sz="1200" dirty="0"/>
                    </a:p>
                    <a:p>
                      <a:r>
                        <a:rPr lang="en-US" sz="1200" dirty="0"/>
                        <a:t>May reduce rewarding effects of alcohol </a:t>
                      </a:r>
                    </a:p>
                  </a:txBody>
                  <a:tcPr/>
                </a:tc>
                <a:tc>
                  <a:txBody>
                    <a:bodyPr/>
                    <a:lstStyle/>
                    <a:p>
                      <a:r>
                        <a:rPr lang="en-US" sz="1200" dirty="0"/>
                        <a:t>Nausea</a:t>
                      </a:r>
                    </a:p>
                    <a:p>
                      <a:r>
                        <a:rPr lang="en-US" sz="1200" dirty="0"/>
                        <a:t>Headache, dizziness, insomnia</a:t>
                      </a:r>
                    </a:p>
                    <a:p>
                      <a:r>
                        <a:rPr lang="en-US" sz="1200" dirty="0"/>
                        <a:t>Anxiety</a:t>
                      </a:r>
                    </a:p>
                    <a:p>
                      <a:endParaRPr lang="en-US" sz="1200" dirty="0"/>
                    </a:p>
                    <a:p>
                      <a:r>
                        <a:rPr lang="en-US" sz="1200" dirty="0"/>
                        <a:t>*Injection site reaction</a:t>
                      </a:r>
                    </a:p>
                  </a:txBody>
                  <a:tcPr/>
                </a:tc>
                <a:tc>
                  <a:txBody>
                    <a:bodyPr/>
                    <a:lstStyle/>
                    <a:p>
                      <a:r>
                        <a:rPr lang="en-US" sz="1200" dirty="0"/>
                        <a:t>Need 7-10 days “opioid free” if patient previously receiving chronic opioids</a:t>
                      </a:r>
                    </a:p>
                    <a:p>
                      <a:endParaRPr lang="en-US" sz="1200" dirty="0"/>
                    </a:p>
                    <a:p>
                      <a:r>
                        <a:rPr lang="en-US" sz="1200" dirty="0"/>
                        <a:t>Do not use if:</a:t>
                      </a:r>
                    </a:p>
                    <a:p>
                      <a:r>
                        <a:rPr lang="en-US" sz="1200" dirty="0"/>
                        <a:t>Current opioid use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LFTs ≥ 5x upper limit of normal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LFTs prior and during treatment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Number needed to treat to reduce heavy drinking days is 12</a:t>
                      </a:r>
                    </a:p>
                  </a:txBody>
                  <a:tcPr/>
                </a:tc>
                <a:extLst>
                  <a:ext uri="{0D108BD9-81ED-4DB2-BD59-A6C34878D82A}">
                    <a16:rowId xmlns:a16="http://schemas.microsoft.com/office/drawing/2014/main" val="1074091643"/>
                  </a:ext>
                </a:extLst>
              </a:tr>
              <a:tr h="370840">
                <a:tc>
                  <a:txBody>
                    <a:bodyPr/>
                    <a:lstStyle/>
                    <a:p>
                      <a:r>
                        <a:rPr lang="en-US" sz="1200" dirty="0"/>
                        <a:t>*Acamprosate</a:t>
                      </a:r>
                    </a:p>
                    <a:p>
                      <a:r>
                        <a:rPr lang="en-US" sz="1200" dirty="0"/>
                        <a:t>(666mg PO three times daily) </a:t>
                      </a:r>
                    </a:p>
                  </a:txBody>
                  <a:tcPr/>
                </a:tc>
                <a:tc>
                  <a:txBody>
                    <a:bodyPr/>
                    <a:lstStyle/>
                    <a:p>
                      <a:r>
                        <a:rPr lang="en-US" sz="1200" dirty="0"/>
                        <a:t>Levels out GABA + glutamate activity </a:t>
                      </a:r>
                    </a:p>
                  </a:txBody>
                  <a:tcPr/>
                </a:tc>
                <a:tc>
                  <a:txBody>
                    <a:bodyPr/>
                    <a:lstStyle/>
                    <a:p>
                      <a:r>
                        <a:rPr lang="en-US" sz="1200" dirty="0"/>
                        <a:t>Diarrhea</a:t>
                      </a:r>
                    </a:p>
                    <a:p>
                      <a:r>
                        <a:rPr lang="en-US" sz="1200" dirty="0"/>
                        <a:t> </a:t>
                      </a:r>
                    </a:p>
                  </a:txBody>
                  <a:tcPr/>
                </a:tc>
                <a:tc>
                  <a:txBody>
                    <a:bodyPr/>
                    <a:lstStyle/>
                    <a:p>
                      <a:r>
                        <a:rPr lang="en-US" sz="1200" dirty="0" err="1"/>
                        <a:t>CrCl</a:t>
                      </a:r>
                      <a:r>
                        <a:rPr lang="en-US" sz="1200" dirty="0"/>
                        <a:t> 30-50 mL/min: 333mg PO three times daily</a:t>
                      </a:r>
                    </a:p>
                    <a:p>
                      <a:endParaRPr lang="en-US" sz="1200" dirty="0"/>
                    </a:p>
                    <a:p>
                      <a:r>
                        <a:rPr lang="en-US" sz="1200" dirty="0"/>
                        <a:t>Do not use if:</a:t>
                      </a:r>
                    </a:p>
                    <a:p>
                      <a:r>
                        <a:rPr lang="en-US" sz="1200" dirty="0" err="1"/>
                        <a:t>CrCl</a:t>
                      </a:r>
                      <a:r>
                        <a:rPr lang="en-US" sz="1200" dirty="0"/>
                        <a:t> ≤ 30 mL/min</a:t>
                      </a:r>
                    </a:p>
                  </a:txBody>
                  <a:tcPr/>
                </a:tc>
                <a:tc>
                  <a:txBody>
                    <a:bodyPr/>
                    <a:lstStyle/>
                    <a:p>
                      <a:r>
                        <a:rPr lang="en-US" sz="1200" dirty="0"/>
                        <a:t>Renal function (basic metabolic panel) prior and during treatment </a:t>
                      </a:r>
                    </a:p>
                  </a:txBody>
                  <a:tcPr/>
                </a:tc>
                <a:tc>
                  <a:txBody>
                    <a:bodyPr/>
                    <a:lstStyle/>
                    <a:p>
                      <a:r>
                        <a:rPr lang="en-US" sz="1200" dirty="0"/>
                        <a:t>Prolongs periods of abstinence</a:t>
                      </a:r>
                    </a:p>
                  </a:txBody>
                  <a:tcPr/>
                </a:tc>
                <a:extLst>
                  <a:ext uri="{0D108BD9-81ED-4DB2-BD59-A6C34878D82A}">
                    <a16:rowId xmlns:a16="http://schemas.microsoft.com/office/drawing/2014/main" val="1134833971"/>
                  </a:ext>
                </a:extLst>
              </a:tr>
              <a:tr h="370840">
                <a:tc>
                  <a:txBody>
                    <a:bodyPr/>
                    <a:lstStyle/>
                    <a:p>
                      <a:r>
                        <a:rPr lang="en-US" sz="1200" dirty="0"/>
                        <a:t>*Disulfiram</a:t>
                      </a:r>
                    </a:p>
                    <a:p>
                      <a:r>
                        <a:rPr lang="en-US" sz="1200" dirty="0"/>
                        <a:t>(250-500mg PO daily) </a:t>
                      </a:r>
                    </a:p>
                  </a:txBody>
                  <a:tcPr/>
                </a:tc>
                <a:tc>
                  <a:txBody>
                    <a:bodyPr/>
                    <a:lstStyle/>
                    <a:p>
                      <a:r>
                        <a:rPr lang="en-US" sz="1200" dirty="0"/>
                        <a:t>Blocks acetaldehyde dehydrogenase</a:t>
                      </a:r>
                    </a:p>
                    <a:p>
                      <a:endParaRPr lang="en-US" sz="1200" dirty="0"/>
                    </a:p>
                    <a:p>
                      <a:r>
                        <a:rPr lang="en-US" sz="1200" dirty="0"/>
                        <a:t>Blocks enzyme involved in dopamine metabolism</a:t>
                      </a:r>
                    </a:p>
                  </a:txBody>
                  <a:tcPr/>
                </a:tc>
                <a:tc>
                  <a:txBody>
                    <a:bodyPr/>
                    <a:lstStyle/>
                    <a:p>
                      <a:r>
                        <a:rPr lang="en-US" sz="1200" dirty="0"/>
                        <a:t>Disulfiram-alcohol reaction if combined</a:t>
                      </a:r>
                    </a:p>
                    <a:p>
                      <a:endParaRPr lang="en-US" sz="1200" dirty="0"/>
                    </a:p>
                    <a:p>
                      <a:r>
                        <a:rPr lang="en-US" sz="1200" dirty="0"/>
                        <a:t>Rare but notable: acute liver failure</a:t>
                      </a:r>
                    </a:p>
                    <a:p>
                      <a:endParaRPr lang="en-US" sz="1200" dirty="0"/>
                    </a:p>
                  </a:txBody>
                  <a:tcPr/>
                </a:tc>
                <a:tc>
                  <a:txBody>
                    <a:bodyPr/>
                    <a:lstStyle/>
                    <a:p>
                      <a:r>
                        <a:rPr lang="en-US" sz="1200" dirty="0"/>
                        <a:t>Need ≥ 12h alcohol abstinence </a:t>
                      </a:r>
                    </a:p>
                    <a:p>
                      <a:endParaRPr lang="en-US" sz="1200" dirty="0"/>
                    </a:p>
                    <a:p>
                      <a:r>
                        <a:rPr lang="en-US" sz="1200" dirty="0"/>
                        <a:t>Many medication interactions</a:t>
                      </a:r>
                    </a:p>
                    <a:p>
                      <a:endParaRPr lang="en-US" sz="1200" dirty="0"/>
                    </a:p>
                    <a:p>
                      <a:r>
                        <a:rPr lang="en-US" sz="1200" dirty="0"/>
                        <a:t>Do not use if:</a:t>
                      </a:r>
                    </a:p>
                    <a:p>
                      <a:r>
                        <a:rPr lang="en-US" sz="1200" dirty="0"/>
                        <a:t>Severe cardiac disease or coronary occlusion </a:t>
                      </a:r>
                    </a:p>
                    <a:p>
                      <a:r>
                        <a:rPr lang="en-US" sz="1200" dirty="0"/>
                        <a:t>Primary psychotic disorder</a:t>
                      </a:r>
                    </a:p>
                  </a:txBody>
                  <a:tcPr/>
                </a:tc>
                <a:tc>
                  <a:txBody>
                    <a:bodyPr/>
                    <a:lstStyle/>
                    <a:p>
                      <a:r>
                        <a:rPr lang="en-US" sz="1200" dirty="0"/>
                        <a:t>LFTs prior and during treatment</a:t>
                      </a:r>
                    </a:p>
                  </a:txBody>
                  <a:tcPr/>
                </a:tc>
                <a:tc>
                  <a:txBody>
                    <a:bodyPr/>
                    <a:lstStyle/>
                    <a:p>
                      <a:r>
                        <a:rPr lang="en-US" sz="1200" dirty="0"/>
                        <a:t>Daily observed disulfiram</a:t>
                      </a:r>
                    </a:p>
                    <a:p>
                      <a:endParaRPr lang="en-US" sz="1200" dirty="0"/>
                    </a:p>
                    <a:p>
                      <a:r>
                        <a:rPr lang="en-US" sz="1200" dirty="0"/>
                        <a:t>Targeted disulfiram (e.g. weddings, reunions, holidays)</a:t>
                      </a:r>
                    </a:p>
                  </a:txBody>
                  <a:tcPr/>
                </a:tc>
                <a:extLst>
                  <a:ext uri="{0D108BD9-81ED-4DB2-BD59-A6C34878D82A}">
                    <a16:rowId xmlns:a16="http://schemas.microsoft.com/office/drawing/2014/main" val="2346830689"/>
                  </a:ext>
                </a:extLst>
              </a:tr>
            </a:tbl>
          </a:graphicData>
        </a:graphic>
      </p:graphicFrame>
      <p:pic>
        <p:nvPicPr>
          <p:cNvPr id="9" name="Graphic 8" descr="Question mark">
            <a:extLst>
              <a:ext uri="{FF2B5EF4-FFF2-40B4-BE49-F238E27FC236}">
                <a16:creationId xmlns:a16="http://schemas.microsoft.com/office/drawing/2014/main" id="{A15B6589-DFDF-6242-ACC0-E124B27CF40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256581" y="5045080"/>
            <a:ext cx="914400" cy="914400"/>
          </a:xfrm>
          <a:prstGeom prst="rect">
            <a:avLst/>
          </a:prstGeom>
        </p:spPr>
      </p:pic>
      <p:pic>
        <p:nvPicPr>
          <p:cNvPr id="11" name="Graphic 10" descr="Question mark">
            <a:extLst>
              <a:ext uri="{FF2B5EF4-FFF2-40B4-BE49-F238E27FC236}">
                <a16:creationId xmlns:a16="http://schemas.microsoft.com/office/drawing/2014/main" id="{5CF57928-A7FE-1E44-947E-2B5E4691C45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256581" y="3444880"/>
            <a:ext cx="914400" cy="914400"/>
          </a:xfrm>
          <a:prstGeom prst="rect">
            <a:avLst/>
          </a:prstGeom>
        </p:spPr>
      </p:pic>
      <p:pic>
        <p:nvPicPr>
          <p:cNvPr id="13" name="Graphic 12" descr="Checkmark">
            <a:extLst>
              <a:ext uri="{FF2B5EF4-FFF2-40B4-BE49-F238E27FC236}">
                <a16:creationId xmlns:a16="http://schemas.microsoft.com/office/drawing/2014/main" id="{380BC32B-BAAA-ED47-92C8-1C2094BF943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331343" y="2187580"/>
            <a:ext cx="914400" cy="914400"/>
          </a:xfrm>
          <a:prstGeom prst="rect">
            <a:avLst/>
          </a:prstGeom>
        </p:spPr>
      </p:pic>
    </p:spTree>
    <p:extLst>
      <p:ext uri="{BB962C8B-B14F-4D97-AF65-F5344CB8AC3E}">
        <p14:creationId xmlns:p14="http://schemas.microsoft.com/office/powerpoint/2010/main" val="2856064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F5908-D984-9C4D-AD20-531783271BC6}"/>
              </a:ext>
            </a:extLst>
          </p:cNvPr>
          <p:cNvSpPr>
            <a:spLocks noGrp="1"/>
          </p:cNvSpPr>
          <p:nvPr>
            <p:ph type="title"/>
          </p:nvPr>
        </p:nvSpPr>
        <p:spPr/>
        <p:txBody>
          <a:bodyPr/>
          <a:lstStyle/>
          <a:p>
            <a:r>
              <a:rPr lang="en-US" dirty="0"/>
              <a:t>Tips for starting naltrexone</a:t>
            </a:r>
          </a:p>
        </p:txBody>
      </p:sp>
      <p:sp>
        <p:nvSpPr>
          <p:cNvPr id="3" name="Content Placeholder 2">
            <a:extLst>
              <a:ext uri="{FF2B5EF4-FFF2-40B4-BE49-F238E27FC236}">
                <a16:creationId xmlns:a16="http://schemas.microsoft.com/office/drawing/2014/main" id="{99D72EF6-7297-1E4F-AB52-91568C29C6E8}"/>
              </a:ext>
            </a:extLst>
          </p:cNvPr>
          <p:cNvSpPr>
            <a:spLocks noGrp="1"/>
          </p:cNvSpPr>
          <p:nvPr>
            <p:ph idx="1"/>
          </p:nvPr>
        </p:nvSpPr>
        <p:spPr/>
        <p:txBody>
          <a:bodyPr/>
          <a:lstStyle/>
          <a:p>
            <a:r>
              <a:rPr lang="en-US" dirty="0"/>
              <a:t>Check LFTs</a:t>
            </a:r>
          </a:p>
          <a:p>
            <a:pPr lvl="1"/>
            <a:r>
              <a:rPr lang="en-US" dirty="0"/>
              <a:t>LFTs ≥ 5x upper limit of normal: use not recommended</a:t>
            </a:r>
          </a:p>
          <a:p>
            <a:r>
              <a:rPr lang="en-US" dirty="0"/>
              <a:t>No abstinence from alcohol necessary prior to starting medication</a:t>
            </a:r>
          </a:p>
          <a:p>
            <a:r>
              <a:rPr lang="en-US" dirty="0"/>
              <a:t>If patient previously on opioids, they must be abstinent from opioids for 7-10 days prior to starting naltrexone</a:t>
            </a:r>
          </a:p>
          <a:p>
            <a:r>
              <a:rPr lang="en-US" dirty="0"/>
              <a:t>Review patient’s current alcohol pattern so you have a baseline for comparison later on</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21879938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CD463-E21F-D34E-98DE-F0C4FF67DDFF}"/>
              </a:ext>
            </a:extLst>
          </p:cNvPr>
          <p:cNvSpPr>
            <a:spLocks noGrp="1"/>
          </p:cNvSpPr>
          <p:nvPr>
            <p:ph type="title"/>
          </p:nvPr>
        </p:nvSpPr>
        <p:spPr/>
        <p:txBody>
          <a:bodyPr>
            <a:normAutofit/>
          </a:bodyPr>
          <a:lstStyle/>
          <a:p>
            <a:r>
              <a:rPr lang="en-US" dirty="0"/>
              <a:t>naltrexone: monitoring and goals of treatment</a:t>
            </a:r>
          </a:p>
        </p:txBody>
      </p:sp>
      <p:sp>
        <p:nvSpPr>
          <p:cNvPr id="3" name="Content Placeholder 2">
            <a:extLst>
              <a:ext uri="{FF2B5EF4-FFF2-40B4-BE49-F238E27FC236}">
                <a16:creationId xmlns:a16="http://schemas.microsoft.com/office/drawing/2014/main" id="{5C0700EB-3F4A-5A45-AC40-71AAE850EEAE}"/>
              </a:ext>
            </a:extLst>
          </p:cNvPr>
          <p:cNvSpPr>
            <a:spLocks noGrp="1"/>
          </p:cNvSpPr>
          <p:nvPr>
            <p:ph idx="1"/>
          </p:nvPr>
        </p:nvSpPr>
        <p:spPr/>
        <p:txBody>
          <a:bodyPr/>
          <a:lstStyle/>
          <a:p>
            <a:r>
              <a:rPr lang="en-US" dirty="0"/>
              <a:t>Monitoring </a:t>
            </a:r>
          </a:p>
          <a:p>
            <a:pPr lvl="1"/>
            <a:r>
              <a:rPr lang="en-US" dirty="0"/>
              <a:t>Adherence to medication?</a:t>
            </a:r>
          </a:p>
          <a:p>
            <a:pPr lvl="1"/>
            <a:r>
              <a:rPr lang="en-US" dirty="0"/>
              <a:t>Lab testing for alcohol (e.g. urine ethyl glucuronide, blood alcohol levels or alcohol breath testing) </a:t>
            </a:r>
          </a:p>
          <a:p>
            <a:pPr lvl="1"/>
            <a:r>
              <a:rPr lang="en-US" dirty="0"/>
              <a:t>Check LFTs</a:t>
            </a:r>
          </a:p>
          <a:p>
            <a:r>
              <a:rPr lang="en-US" dirty="0"/>
              <a:t>Goals of treatment</a:t>
            </a:r>
          </a:p>
          <a:p>
            <a:pPr lvl="1"/>
            <a:r>
              <a:rPr lang="en-US" dirty="0"/>
              <a:t>Alcohol use pattern: </a:t>
            </a:r>
          </a:p>
          <a:p>
            <a:pPr lvl="2"/>
            <a:r>
              <a:rPr lang="en-US" dirty="0"/>
              <a:t>Currently abstinent?</a:t>
            </a:r>
          </a:p>
          <a:p>
            <a:pPr lvl="2"/>
            <a:r>
              <a:rPr lang="en-US" dirty="0"/>
              <a:t>Less frequent alcohol use? </a:t>
            </a:r>
          </a:p>
          <a:p>
            <a:pPr lvl="2"/>
            <a:r>
              <a:rPr lang="en-US" dirty="0"/>
              <a:t>Reduction in total “heavy” drinking days? (5 or more drinks per day in men, 4 or more drinks per day in women)</a:t>
            </a:r>
          </a:p>
          <a:p>
            <a:endParaRPr lang="en-US" dirty="0"/>
          </a:p>
          <a:p>
            <a:pPr lvl="1"/>
            <a:endParaRPr lang="en-US" dirty="0"/>
          </a:p>
          <a:p>
            <a:endParaRPr lang="en-US" dirty="0"/>
          </a:p>
        </p:txBody>
      </p:sp>
    </p:spTree>
    <p:extLst>
      <p:ext uri="{BB962C8B-B14F-4D97-AF65-F5344CB8AC3E}">
        <p14:creationId xmlns:p14="http://schemas.microsoft.com/office/powerpoint/2010/main" val="4200580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167A0-833D-F243-9618-048A56E095DD}"/>
              </a:ext>
            </a:extLst>
          </p:cNvPr>
          <p:cNvSpPr>
            <a:spLocks noGrp="1"/>
          </p:cNvSpPr>
          <p:nvPr>
            <p:ph type="title"/>
          </p:nvPr>
        </p:nvSpPr>
        <p:spPr/>
        <p:txBody>
          <a:bodyPr/>
          <a:lstStyle/>
          <a:p>
            <a:r>
              <a:rPr lang="en-US" dirty="0"/>
              <a:t>Case 2: how did the patient do?</a:t>
            </a:r>
          </a:p>
        </p:txBody>
      </p:sp>
      <p:sp>
        <p:nvSpPr>
          <p:cNvPr id="3" name="Content Placeholder 2">
            <a:extLst>
              <a:ext uri="{FF2B5EF4-FFF2-40B4-BE49-F238E27FC236}">
                <a16:creationId xmlns:a16="http://schemas.microsoft.com/office/drawing/2014/main" id="{65427B70-C27C-0E41-B0F0-E315FD50E1DC}"/>
              </a:ext>
            </a:extLst>
          </p:cNvPr>
          <p:cNvSpPr>
            <a:spLocks noGrp="1"/>
          </p:cNvSpPr>
          <p:nvPr>
            <p:ph idx="1"/>
          </p:nvPr>
        </p:nvSpPr>
        <p:spPr/>
        <p:txBody>
          <a:bodyPr>
            <a:normAutofit fontScale="92500"/>
          </a:bodyPr>
          <a:lstStyle/>
          <a:p>
            <a:r>
              <a:rPr lang="en-US" dirty="0"/>
              <a:t>Six weeks later he is drinking less frequently and quantity is decreased, but he is not at his treatment goal (given significant liver disease at young age, together with patient your shared treatment goal was abstinence). </a:t>
            </a:r>
          </a:p>
          <a:p>
            <a:r>
              <a:rPr lang="en-US" dirty="0"/>
              <a:t>He reports drinking 3 days/</a:t>
            </a:r>
            <a:r>
              <a:rPr lang="en-US" dirty="0" err="1"/>
              <a:t>wk</a:t>
            </a:r>
            <a:r>
              <a:rPr lang="en-US" dirty="0"/>
              <a:t> (down from 7 days/</a:t>
            </a:r>
            <a:r>
              <a:rPr lang="en-US" dirty="0" err="1"/>
              <a:t>wk</a:t>
            </a:r>
            <a:r>
              <a:rPr lang="en-US" dirty="0"/>
              <a:t>) and on days he drinks alcohol, he is drinking a 12-pack of beer (= 12 standard drinks/day, down from 39.5 standard drinks/day).</a:t>
            </a:r>
          </a:p>
          <a:p>
            <a:r>
              <a:rPr lang="en-US" dirty="0"/>
              <a:t>LFTs improved, now all are within normal range. </a:t>
            </a:r>
          </a:p>
          <a:p>
            <a:r>
              <a:rPr lang="en-US" dirty="0"/>
              <a:t>He is motivated to be abstinent from alcohol, but finds it difficult to remember to take naltrexone every day.</a:t>
            </a:r>
            <a:r>
              <a:rPr lang="en-US" dirty="0">
                <a:solidFill>
                  <a:srgbClr val="FF0000"/>
                </a:solidFill>
              </a:rPr>
              <a:t> </a:t>
            </a:r>
          </a:p>
          <a:p>
            <a:pPr marL="0" indent="0">
              <a:buNone/>
            </a:pPr>
            <a:r>
              <a:rPr lang="en-US" dirty="0">
                <a:solidFill>
                  <a:srgbClr val="FF0000"/>
                </a:solidFill>
              </a:rPr>
              <a:t>-&gt; Switch to monthly IM naltrexone 380mg </a:t>
            </a:r>
          </a:p>
        </p:txBody>
      </p:sp>
    </p:spTree>
    <p:extLst>
      <p:ext uri="{BB962C8B-B14F-4D97-AF65-F5344CB8AC3E}">
        <p14:creationId xmlns:p14="http://schemas.microsoft.com/office/powerpoint/2010/main" val="1345376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51C19-05DA-1C41-AE99-B8AED756AAAB}"/>
              </a:ext>
            </a:extLst>
          </p:cNvPr>
          <p:cNvSpPr>
            <a:spLocks noGrp="1"/>
          </p:cNvSpPr>
          <p:nvPr>
            <p:ph type="title"/>
          </p:nvPr>
        </p:nvSpPr>
        <p:spPr/>
        <p:txBody>
          <a:bodyPr/>
          <a:lstStyle/>
          <a:p>
            <a:r>
              <a:rPr lang="en-US" dirty="0"/>
              <a:t>Learning Objectives</a:t>
            </a:r>
          </a:p>
        </p:txBody>
      </p:sp>
      <p:sp>
        <p:nvSpPr>
          <p:cNvPr id="3" name="Content Placeholder 2">
            <a:extLst>
              <a:ext uri="{FF2B5EF4-FFF2-40B4-BE49-F238E27FC236}">
                <a16:creationId xmlns:a16="http://schemas.microsoft.com/office/drawing/2014/main" id="{4ACBD680-D554-4748-B70E-90A8C23AEDF7}"/>
              </a:ext>
            </a:extLst>
          </p:cNvPr>
          <p:cNvSpPr>
            <a:spLocks noGrp="1"/>
          </p:cNvSpPr>
          <p:nvPr>
            <p:ph idx="1"/>
          </p:nvPr>
        </p:nvSpPr>
        <p:spPr/>
        <p:txBody>
          <a:bodyPr>
            <a:normAutofit/>
          </a:bodyPr>
          <a:lstStyle/>
          <a:p>
            <a:pPr marL="514350" indent="-514350">
              <a:lnSpc>
                <a:spcPct val="100000"/>
              </a:lnSpc>
              <a:spcBef>
                <a:spcPts val="0"/>
              </a:spcBef>
              <a:spcAft>
                <a:spcPts val="2400"/>
              </a:spcAft>
              <a:buFont typeface="+mj-lt"/>
              <a:buAutoNum type="arabicPeriod"/>
            </a:pPr>
            <a:r>
              <a:rPr lang="en-US" sz="3200" dirty="0"/>
              <a:t>Describe how to diagnose alcohol use disorder (AUD)</a:t>
            </a:r>
          </a:p>
          <a:p>
            <a:pPr marL="514350" indent="-514350">
              <a:lnSpc>
                <a:spcPct val="100000"/>
              </a:lnSpc>
              <a:spcBef>
                <a:spcPts val="0"/>
              </a:spcBef>
              <a:spcAft>
                <a:spcPts val="2400"/>
              </a:spcAft>
              <a:buFont typeface="+mj-lt"/>
              <a:buAutoNum type="arabicPeriod"/>
            </a:pPr>
            <a:r>
              <a:rPr lang="en-US" sz="3200" dirty="0"/>
              <a:t>Explain how to start a medication for AUD</a:t>
            </a:r>
          </a:p>
          <a:p>
            <a:pPr marL="514350" indent="-514350">
              <a:lnSpc>
                <a:spcPct val="100000"/>
              </a:lnSpc>
              <a:spcBef>
                <a:spcPts val="0"/>
              </a:spcBef>
              <a:spcAft>
                <a:spcPts val="2400"/>
              </a:spcAft>
              <a:buFont typeface="+mj-lt"/>
              <a:buAutoNum type="arabicPeriod"/>
            </a:pPr>
            <a:r>
              <a:rPr lang="en-US" sz="3200" dirty="0"/>
              <a:t>Recognize how to monitor patients who are taking medication for AUD</a:t>
            </a:r>
          </a:p>
        </p:txBody>
      </p:sp>
    </p:spTree>
    <p:extLst>
      <p:ext uri="{BB962C8B-B14F-4D97-AF65-F5344CB8AC3E}">
        <p14:creationId xmlns:p14="http://schemas.microsoft.com/office/powerpoint/2010/main" val="8852730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84FAA-C1C4-CA47-8BE2-0B685E36DB40}"/>
              </a:ext>
            </a:extLst>
          </p:cNvPr>
          <p:cNvSpPr>
            <a:spLocks noGrp="1"/>
          </p:cNvSpPr>
          <p:nvPr>
            <p:ph type="title"/>
          </p:nvPr>
        </p:nvSpPr>
        <p:spPr/>
        <p:txBody>
          <a:bodyPr/>
          <a:lstStyle/>
          <a:p>
            <a:r>
              <a:rPr lang="en-US" dirty="0"/>
              <a:t>Case 2: how did the patient do?</a:t>
            </a:r>
          </a:p>
        </p:txBody>
      </p:sp>
      <p:sp>
        <p:nvSpPr>
          <p:cNvPr id="3" name="Content Placeholder 2">
            <a:extLst>
              <a:ext uri="{FF2B5EF4-FFF2-40B4-BE49-F238E27FC236}">
                <a16:creationId xmlns:a16="http://schemas.microsoft.com/office/drawing/2014/main" id="{E66FFCBE-07B8-2C49-9720-662FFB46E00F}"/>
              </a:ext>
            </a:extLst>
          </p:cNvPr>
          <p:cNvSpPr>
            <a:spLocks noGrp="1"/>
          </p:cNvSpPr>
          <p:nvPr>
            <p:ph idx="1"/>
          </p:nvPr>
        </p:nvSpPr>
        <p:spPr/>
        <p:txBody>
          <a:bodyPr/>
          <a:lstStyle/>
          <a:p>
            <a:r>
              <a:rPr lang="en-US" dirty="0"/>
              <a:t>He remained stable for 4 consecutive months on IM naltrexone. </a:t>
            </a:r>
          </a:p>
          <a:p>
            <a:r>
              <a:rPr lang="en-US" dirty="0"/>
              <a:t>He was readmitted to the hospital for acute alcohol withdrawal after 3 weeks of alcohol use.</a:t>
            </a:r>
          </a:p>
          <a:p>
            <a:r>
              <a:rPr lang="en-US" dirty="0"/>
              <a:t>Given improvement in quantity and frequency of alcohol use, and longest period of abstinence thus far in 10 years, continued monthly IM naltrexone 380mg with goal of abstinence. </a:t>
            </a:r>
          </a:p>
          <a:p>
            <a:r>
              <a:rPr lang="en-US" dirty="0"/>
              <a:t>Adjunctive treatment options at this point: more frequent follow-up visits w/specialty or primary care re: AUD, referral for psychosocial treatment (e.g. 12-step facilitation, individual counseling, CBT-based therapies).</a:t>
            </a:r>
          </a:p>
        </p:txBody>
      </p:sp>
    </p:spTree>
    <p:extLst>
      <p:ext uri="{BB962C8B-B14F-4D97-AF65-F5344CB8AC3E}">
        <p14:creationId xmlns:p14="http://schemas.microsoft.com/office/powerpoint/2010/main" val="9772244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C5B53-79CA-1740-8CAF-728D640073D5}"/>
              </a:ext>
            </a:extLst>
          </p:cNvPr>
          <p:cNvSpPr>
            <a:spLocks noGrp="1"/>
          </p:cNvSpPr>
          <p:nvPr>
            <p:ph type="title"/>
          </p:nvPr>
        </p:nvSpPr>
        <p:spPr/>
        <p:txBody>
          <a:bodyPr/>
          <a:lstStyle/>
          <a:p>
            <a:r>
              <a:rPr lang="en-US" dirty="0"/>
              <a:t>naltrexone: which formulation to use?</a:t>
            </a:r>
          </a:p>
        </p:txBody>
      </p:sp>
      <p:sp>
        <p:nvSpPr>
          <p:cNvPr id="3" name="Content Placeholder 2">
            <a:extLst>
              <a:ext uri="{FF2B5EF4-FFF2-40B4-BE49-F238E27FC236}">
                <a16:creationId xmlns:a16="http://schemas.microsoft.com/office/drawing/2014/main" id="{C28D4D17-6C1B-FE4A-99E6-DD9A2D92E192}"/>
              </a:ext>
            </a:extLst>
          </p:cNvPr>
          <p:cNvSpPr>
            <a:spLocks noGrp="1"/>
          </p:cNvSpPr>
          <p:nvPr>
            <p:ph idx="1"/>
          </p:nvPr>
        </p:nvSpPr>
        <p:spPr/>
        <p:txBody>
          <a:bodyPr/>
          <a:lstStyle/>
          <a:p>
            <a:r>
              <a:rPr lang="en-US" dirty="0"/>
              <a:t>Available formulations: PO, IM</a:t>
            </a:r>
          </a:p>
          <a:p>
            <a:r>
              <a:rPr lang="en-US" dirty="0"/>
              <a:t>Both formulations are FDA-approved for patients with AUD </a:t>
            </a:r>
          </a:p>
          <a:p>
            <a:r>
              <a:rPr lang="en-US" dirty="0"/>
              <a:t>Patients should be given option for either PO or IM</a:t>
            </a:r>
          </a:p>
          <a:p>
            <a:r>
              <a:rPr lang="en-US" dirty="0"/>
              <a:t>If initiated on PO naltrexone 50mg daily, can consider increase to 100mg daily if not reaching goals of therapy on lower dose </a:t>
            </a:r>
          </a:p>
          <a:p>
            <a:r>
              <a:rPr lang="en-US" dirty="0"/>
              <a:t>If patient struggling with adherence to other daily PO medications, reasonable to initiate IM naltrexone</a:t>
            </a:r>
          </a:p>
        </p:txBody>
      </p:sp>
    </p:spTree>
    <p:extLst>
      <p:ext uri="{BB962C8B-B14F-4D97-AF65-F5344CB8AC3E}">
        <p14:creationId xmlns:p14="http://schemas.microsoft.com/office/powerpoint/2010/main" val="22033128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D5B16-7699-AC4C-89E1-96D4C09FD8C1}"/>
              </a:ext>
            </a:extLst>
          </p:cNvPr>
          <p:cNvSpPr>
            <a:spLocks noGrp="1"/>
          </p:cNvSpPr>
          <p:nvPr>
            <p:ph type="title"/>
          </p:nvPr>
        </p:nvSpPr>
        <p:spPr/>
        <p:txBody>
          <a:bodyPr/>
          <a:lstStyle/>
          <a:p>
            <a:r>
              <a:rPr lang="en-US" dirty="0"/>
              <a:t>Case 3: inpatient</a:t>
            </a:r>
          </a:p>
        </p:txBody>
      </p:sp>
      <p:sp>
        <p:nvSpPr>
          <p:cNvPr id="3" name="Content Placeholder 2">
            <a:extLst>
              <a:ext uri="{FF2B5EF4-FFF2-40B4-BE49-F238E27FC236}">
                <a16:creationId xmlns:a16="http://schemas.microsoft.com/office/drawing/2014/main" id="{1AA753F3-C5D6-8B49-9BD2-5470CFEEE6BB}"/>
              </a:ext>
            </a:extLst>
          </p:cNvPr>
          <p:cNvSpPr>
            <a:spLocks noGrp="1"/>
          </p:cNvSpPr>
          <p:nvPr>
            <p:ph idx="1"/>
          </p:nvPr>
        </p:nvSpPr>
        <p:spPr/>
        <p:txBody>
          <a:bodyPr/>
          <a:lstStyle/>
          <a:p>
            <a:pPr marL="0" indent="0">
              <a:buNone/>
            </a:pPr>
            <a:r>
              <a:rPr lang="en-US" dirty="0"/>
              <a:t>Consult question: </a:t>
            </a:r>
          </a:p>
          <a:p>
            <a:pPr marL="0" indent="0">
              <a:buNone/>
            </a:pPr>
            <a:r>
              <a:rPr lang="en-US" dirty="0"/>
              <a:t>“EtOH withdrawal and long term benzo use, patient may be motivated to stop, ? interested in medication assistance.”</a:t>
            </a:r>
          </a:p>
        </p:txBody>
      </p:sp>
    </p:spTree>
    <p:extLst>
      <p:ext uri="{BB962C8B-B14F-4D97-AF65-F5344CB8AC3E}">
        <p14:creationId xmlns:p14="http://schemas.microsoft.com/office/powerpoint/2010/main" val="18270429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D5B16-7699-AC4C-89E1-96D4C09FD8C1}"/>
              </a:ext>
            </a:extLst>
          </p:cNvPr>
          <p:cNvSpPr>
            <a:spLocks noGrp="1"/>
          </p:cNvSpPr>
          <p:nvPr>
            <p:ph type="title"/>
          </p:nvPr>
        </p:nvSpPr>
        <p:spPr/>
        <p:txBody>
          <a:bodyPr/>
          <a:lstStyle/>
          <a:p>
            <a:r>
              <a:rPr lang="en-US" dirty="0"/>
              <a:t>Case 3: inpatient</a:t>
            </a:r>
          </a:p>
        </p:txBody>
      </p:sp>
      <p:sp>
        <p:nvSpPr>
          <p:cNvPr id="3" name="Content Placeholder 2">
            <a:extLst>
              <a:ext uri="{FF2B5EF4-FFF2-40B4-BE49-F238E27FC236}">
                <a16:creationId xmlns:a16="http://schemas.microsoft.com/office/drawing/2014/main" id="{1AA753F3-C5D6-8B49-9BD2-5470CFEEE6BB}"/>
              </a:ext>
            </a:extLst>
          </p:cNvPr>
          <p:cNvSpPr>
            <a:spLocks noGrp="1"/>
          </p:cNvSpPr>
          <p:nvPr>
            <p:ph idx="1"/>
          </p:nvPr>
        </p:nvSpPr>
        <p:spPr/>
        <p:txBody>
          <a:bodyPr/>
          <a:lstStyle/>
          <a:p>
            <a:pPr marL="0" indent="0">
              <a:buNone/>
            </a:pPr>
            <a:r>
              <a:rPr lang="en-US" dirty="0"/>
              <a:t>Consult question: </a:t>
            </a:r>
          </a:p>
          <a:p>
            <a:pPr marL="0" indent="0">
              <a:buNone/>
            </a:pPr>
            <a:r>
              <a:rPr lang="en-US" dirty="0"/>
              <a:t>“EtOH withdrawal and long term benzo use, patient may be motivated to stop, ? interested in </a:t>
            </a:r>
            <a:r>
              <a:rPr lang="en-US" b="1" dirty="0">
                <a:solidFill>
                  <a:srgbClr val="FF0000"/>
                </a:solidFill>
              </a:rPr>
              <a:t>medication assistance</a:t>
            </a:r>
            <a:r>
              <a:rPr lang="en-US" dirty="0"/>
              <a:t>.”</a:t>
            </a:r>
          </a:p>
        </p:txBody>
      </p:sp>
      <p:sp>
        <p:nvSpPr>
          <p:cNvPr id="4" name="TextBox 3">
            <a:extLst>
              <a:ext uri="{FF2B5EF4-FFF2-40B4-BE49-F238E27FC236}">
                <a16:creationId xmlns:a16="http://schemas.microsoft.com/office/drawing/2014/main" id="{50A3ABBC-ED44-FA44-B9B4-44E022B20B23}"/>
              </a:ext>
            </a:extLst>
          </p:cNvPr>
          <p:cNvSpPr txBox="1"/>
          <p:nvPr/>
        </p:nvSpPr>
        <p:spPr>
          <a:xfrm>
            <a:off x="6834753" y="3890075"/>
            <a:ext cx="4308528" cy="1754326"/>
          </a:xfrm>
          <a:prstGeom prst="rect">
            <a:avLst/>
          </a:prstGeom>
          <a:noFill/>
        </p:spPr>
        <p:txBody>
          <a:bodyPr wrap="square" rtlCol="0">
            <a:spAutoFit/>
          </a:bodyPr>
          <a:lstStyle/>
          <a:p>
            <a:r>
              <a:rPr lang="en-US" dirty="0">
                <a:solidFill>
                  <a:srgbClr val="FF0000"/>
                </a:solidFill>
              </a:rPr>
              <a:t>Again, this is terminology to be avoided. Instead of ”medication assistance,” we encourage stating “medication treatment.” If we model the use of non-stigmatizing language in our documentation, other providers will follow suit! </a:t>
            </a:r>
          </a:p>
        </p:txBody>
      </p:sp>
    </p:spTree>
    <p:extLst>
      <p:ext uri="{BB962C8B-B14F-4D97-AF65-F5344CB8AC3E}">
        <p14:creationId xmlns:p14="http://schemas.microsoft.com/office/powerpoint/2010/main" val="26650564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4D8CD-429A-3B4B-85E4-D041A141A959}"/>
              </a:ext>
            </a:extLst>
          </p:cNvPr>
          <p:cNvSpPr>
            <a:spLocks noGrp="1"/>
          </p:cNvSpPr>
          <p:nvPr>
            <p:ph type="title"/>
          </p:nvPr>
        </p:nvSpPr>
        <p:spPr/>
        <p:txBody>
          <a:bodyPr/>
          <a:lstStyle/>
          <a:p>
            <a:r>
              <a:rPr lang="en-US" dirty="0"/>
              <a:t>Case 3: inpatient</a:t>
            </a:r>
          </a:p>
        </p:txBody>
      </p:sp>
      <p:sp>
        <p:nvSpPr>
          <p:cNvPr id="3" name="Content Placeholder 2">
            <a:extLst>
              <a:ext uri="{FF2B5EF4-FFF2-40B4-BE49-F238E27FC236}">
                <a16:creationId xmlns:a16="http://schemas.microsoft.com/office/drawing/2014/main" id="{2D42736C-CEFF-C546-9EDD-3718389B87C8}"/>
              </a:ext>
            </a:extLst>
          </p:cNvPr>
          <p:cNvSpPr>
            <a:spLocks noGrp="1"/>
          </p:cNvSpPr>
          <p:nvPr>
            <p:ph idx="1"/>
          </p:nvPr>
        </p:nvSpPr>
        <p:spPr/>
        <p:txBody>
          <a:bodyPr/>
          <a:lstStyle/>
          <a:p>
            <a:pPr marL="0" indent="0">
              <a:buNone/>
            </a:pPr>
            <a:r>
              <a:rPr lang="en-US" dirty="0"/>
              <a:t>66yoM with CAD s/p stenting, history of PE, anxiety and advanced liver fibrosis admitted for alcohol withdrawal management. </a:t>
            </a:r>
          </a:p>
        </p:txBody>
      </p:sp>
    </p:spTree>
    <p:extLst>
      <p:ext uri="{BB962C8B-B14F-4D97-AF65-F5344CB8AC3E}">
        <p14:creationId xmlns:p14="http://schemas.microsoft.com/office/powerpoint/2010/main" val="21738601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F38A-1C0B-D24C-8497-866AA84D3FCE}"/>
              </a:ext>
            </a:extLst>
          </p:cNvPr>
          <p:cNvSpPr>
            <a:spLocks noGrp="1"/>
          </p:cNvSpPr>
          <p:nvPr>
            <p:ph type="title"/>
          </p:nvPr>
        </p:nvSpPr>
        <p:spPr>
          <a:xfrm>
            <a:off x="133350" y="-223838"/>
            <a:ext cx="10515600" cy="1325563"/>
          </a:xfrm>
        </p:spPr>
        <p:txBody>
          <a:bodyPr/>
          <a:lstStyle/>
          <a:p>
            <a:r>
              <a:rPr lang="en-US" dirty="0"/>
              <a:t>Case 3: relevant history</a:t>
            </a:r>
          </a:p>
        </p:txBody>
      </p:sp>
      <p:sp>
        <p:nvSpPr>
          <p:cNvPr id="3" name="Content Placeholder 2">
            <a:extLst>
              <a:ext uri="{FF2B5EF4-FFF2-40B4-BE49-F238E27FC236}">
                <a16:creationId xmlns:a16="http://schemas.microsoft.com/office/drawing/2014/main" id="{AE4A706C-81CD-B345-B80E-6016CB81043D}"/>
              </a:ext>
            </a:extLst>
          </p:cNvPr>
          <p:cNvSpPr>
            <a:spLocks noGrp="1"/>
          </p:cNvSpPr>
          <p:nvPr>
            <p:ph idx="1"/>
          </p:nvPr>
        </p:nvSpPr>
        <p:spPr>
          <a:xfrm>
            <a:off x="838200" y="1101725"/>
            <a:ext cx="10515600" cy="4351338"/>
          </a:xfrm>
        </p:spPr>
        <p:txBody>
          <a:bodyPr>
            <a:normAutofit fontScale="77500" lnSpcReduction="20000"/>
          </a:bodyPr>
          <a:lstStyle/>
          <a:p>
            <a:r>
              <a:rPr lang="en-US" dirty="0"/>
              <a:t>PMH</a:t>
            </a:r>
          </a:p>
          <a:p>
            <a:pPr lvl="1"/>
            <a:r>
              <a:rPr lang="en-US" dirty="0"/>
              <a:t>Cardiac: coronary artery disease s/p stenting </a:t>
            </a:r>
          </a:p>
          <a:p>
            <a:pPr lvl="1"/>
            <a:r>
              <a:rPr lang="en-US" dirty="0"/>
              <a:t>GI/Liver: advanced liver fibrosis (F3 by biopsy), hx pancreatitis</a:t>
            </a:r>
          </a:p>
          <a:p>
            <a:pPr lvl="1"/>
            <a:r>
              <a:rPr lang="en-US" dirty="0"/>
              <a:t>Renal: none</a:t>
            </a:r>
          </a:p>
          <a:p>
            <a:pPr lvl="1"/>
            <a:r>
              <a:rPr lang="en-US" dirty="0"/>
              <a:t>Psych: anxiety, bipolar disorder </a:t>
            </a:r>
          </a:p>
          <a:p>
            <a:r>
              <a:rPr lang="en-US" dirty="0"/>
              <a:t>Medications</a:t>
            </a:r>
          </a:p>
          <a:p>
            <a:pPr lvl="1"/>
            <a:r>
              <a:rPr lang="en-US" dirty="0"/>
              <a:t>Gabapentin 600mg BID, clonazepam 0.5mg </a:t>
            </a:r>
            <a:r>
              <a:rPr lang="en-US" dirty="0" err="1"/>
              <a:t>qhs</a:t>
            </a:r>
            <a:r>
              <a:rPr lang="en-US" dirty="0"/>
              <a:t>, quetiapine 25mg </a:t>
            </a:r>
            <a:r>
              <a:rPr lang="en-US" dirty="0" err="1"/>
              <a:t>qhs</a:t>
            </a:r>
            <a:endParaRPr lang="en-US" dirty="0"/>
          </a:p>
          <a:p>
            <a:r>
              <a:rPr lang="en-US" dirty="0"/>
              <a:t>Social Hx </a:t>
            </a:r>
          </a:p>
          <a:p>
            <a:pPr lvl="1"/>
            <a:r>
              <a:rPr lang="en-US" dirty="0"/>
              <a:t>Lives alone, divorced, 2 adult children. Estranged from family. On disability, prior work as school teacher.</a:t>
            </a:r>
          </a:p>
          <a:p>
            <a:r>
              <a:rPr lang="en-US" dirty="0"/>
              <a:t>Family Hx</a:t>
            </a:r>
          </a:p>
          <a:p>
            <a:pPr lvl="1"/>
            <a:r>
              <a:rPr lang="en-US" dirty="0"/>
              <a:t>Mother – alcohol use disorder</a:t>
            </a:r>
          </a:p>
          <a:p>
            <a:pPr lvl="1"/>
            <a:r>
              <a:rPr lang="en-US" dirty="0"/>
              <a:t>Maternal grandmother – alcohol use disorder</a:t>
            </a:r>
          </a:p>
          <a:p>
            <a:pPr lvl="1"/>
            <a:r>
              <a:rPr lang="en-US" dirty="0"/>
              <a:t>Maternal grandfather – alcohol use disorder</a:t>
            </a:r>
          </a:p>
          <a:p>
            <a:pPr lvl="1"/>
            <a:r>
              <a:rPr lang="en-US" dirty="0"/>
              <a:t>Maternal uncle – alcohol use disorder</a:t>
            </a:r>
          </a:p>
          <a:p>
            <a:endParaRPr lang="en-US" dirty="0"/>
          </a:p>
        </p:txBody>
      </p:sp>
    </p:spTree>
    <p:extLst>
      <p:ext uri="{BB962C8B-B14F-4D97-AF65-F5344CB8AC3E}">
        <p14:creationId xmlns:p14="http://schemas.microsoft.com/office/powerpoint/2010/main" val="6384525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0DA19-0387-EA40-9DC7-1BB75A324E3D}"/>
              </a:ext>
            </a:extLst>
          </p:cNvPr>
          <p:cNvSpPr>
            <a:spLocks noGrp="1"/>
          </p:cNvSpPr>
          <p:nvPr>
            <p:ph type="title"/>
          </p:nvPr>
        </p:nvSpPr>
        <p:spPr/>
        <p:txBody>
          <a:bodyPr/>
          <a:lstStyle/>
          <a:p>
            <a:r>
              <a:rPr lang="en-US" dirty="0"/>
              <a:t>Case 3: substance use history</a:t>
            </a:r>
          </a:p>
        </p:txBody>
      </p:sp>
      <p:sp>
        <p:nvSpPr>
          <p:cNvPr id="3" name="Content Placeholder 2">
            <a:extLst>
              <a:ext uri="{FF2B5EF4-FFF2-40B4-BE49-F238E27FC236}">
                <a16:creationId xmlns:a16="http://schemas.microsoft.com/office/drawing/2014/main" id="{26C10ED0-1B8E-434D-8311-EB1DE56F541C}"/>
              </a:ext>
            </a:extLst>
          </p:cNvPr>
          <p:cNvSpPr>
            <a:spLocks noGrp="1"/>
          </p:cNvSpPr>
          <p:nvPr>
            <p:ph idx="1"/>
          </p:nvPr>
        </p:nvSpPr>
        <p:spPr/>
        <p:txBody>
          <a:bodyPr>
            <a:normAutofit fontScale="92500" lnSpcReduction="10000"/>
          </a:bodyPr>
          <a:lstStyle/>
          <a:p>
            <a:r>
              <a:rPr lang="en-US" dirty="0"/>
              <a:t>Current alcohol use: “half-pint to pint” of hard liquor/day (= 4-8.5 standard drinks/day)</a:t>
            </a:r>
          </a:p>
          <a:p>
            <a:r>
              <a:rPr lang="en-US" dirty="0"/>
              <a:t>Alcohol use history:</a:t>
            </a:r>
          </a:p>
          <a:p>
            <a:pPr lvl="1"/>
            <a:r>
              <a:rPr lang="en-US" dirty="0"/>
              <a:t>Age of onset: 19yo</a:t>
            </a:r>
          </a:p>
          <a:p>
            <a:pPr lvl="1"/>
            <a:r>
              <a:rPr lang="en-US" dirty="0"/>
              <a:t>Highest use: 12 shots hard liquor/day</a:t>
            </a:r>
          </a:p>
          <a:p>
            <a:pPr lvl="1"/>
            <a:r>
              <a:rPr lang="en-US" dirty="0"/>
              <a:t>Longest period of abstinence: 4 years</a:t>
            </a:r>
          </a:p>
          <a:p>
            <a:pPr lvl="1"/>
            <a:r>
              <a:rPr lang="en-US" dirty="0"/>
              <a:t>Treatment hx: </a:t>
            </a:r>
          </a:p>
          <a:p>
            <a:pPr lvl="2"/>
            <a:r>
              <a:rPr lang="en-US" dirty="0"/>
              <a:t>Medications for AUD: PO naltrexone </a:t>
            </a:r>
          </a:p>
          <a:p>
            <a:pPr lvl="2"/>
            <a:r>
              <a:rPr lang="en-US" dirty="0"/>
              <a:t>Psychosocial treatment: counseling, 12-step meetings</a:t>
            </a:r>
          </a:p>
          <a:p>
            <a:pPr lvl="2"/>
            <a:r>
              <a:rPr lang="en-US" dirty="0"/>
              <a:t>Inpatient programs: previous 30d program x 2</a:t>
            </a:r>
          </a:p>
          <a:p>
            <a:r>
              <a:rPr lang="en-US" dirty="0"/>
              <a:t>Drug use: none</a:t>
            </a:r>
          </a:p>
          <a:p>
            <a:r>
              <a:rPr lang="en-US" dirty="0"/>
              <a:t>Tobacco/nicotine use: cigarettes 1 </a:t>
            </a:r>
            <a:r>
              <a:rPr lang="en-US" dirty="0" err="1"/>
              <a:t>ppd</a:t>
            </a:r>
            <a:endParaRPr lang="en-US" dirty="0"/>
          </a:p>
        </p:txBody>
      </p:sp>
    </p:spTree>
    <p:extLst>
      <p:ext uri="{BB962C8B-B14F-4D97-AF65-F5344CB8AC3E}">
        <p14:creationId xmlns:p14="http://schemas.microsoft.com/office/powerpoint/2010/main" val="25176433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2F083-CC86-0348-9656-3EE6C9AAFF03}"/>
              </a:ext>
            </a:extLst>
          </p:cNvPr>
          <p:cNvSpPr>
            <a:spLocks noGrp="1"/>
          </p:cNvSpPr>
          <p:nvPr>
            <p:ph type="title"/>
          </p:nvPr>
        </p:nvSpPr>
        <p:spPr/>
        <p:txBody>
          <a:bodyPr/>
          <a:lstStyle/>
          <a:p>
            <a:r>
              <a:rPr lang="en-US" dirty="0"/>
              <a:t>Does this patient have AUD?</a:t>
            </a:r>
          </a:p>
        </p:txBody>
      </p:sp>
      <p:sp>
        <p:nvSpPr>
          <p:cNvPr id="3" name="Content Placeholder 2">
            <a:extLst>
              <a:ext uri="{FF2B5EF4-FFF2-40B4-BE49-F238E27FC236}">
                <a16:creationId xmlns:a16="http://schemas.microsoft.com/office/drawing/2014/main" id="{57C7DEFE-2B1D-F647-9D17-859DDD3084AC}"/>
              </a:ext>
            </a:extLst>
          </p:cNvPr>
          <p:cNvSpPr>
            <a:spLocks noGrp="1"/>
          </p:cNvSpPr>
          <p:nvPr>
            <p:ph idx="1"/>
          </p:nvPr>
        </p:nvSpPr>
        <p:spPr/>
        <p:txBody>
          <a:bodyPr>
            <a:normAutofit fontScale="70000" lnSpcReduction="20000"/>
          </a:bodyPr>
          <a:lstStyle/>
          <a:p>
            <a:pPr marL="0" indent="0">
              <a:buNone/>
            </a:pPr>
            <a:r>
              <a:rPr lang="en-US" dirty="0"/>
              <a:t>Signs of alcohol use disorder in the last 12 months: yes/no</a:t>
            </a:r>
          </a:p>
          <a:p>
            <a:r>
              <a:rPr lang="en-US" dirty="0"/>
              <a:t>Recurrent use resulting in failure to fulfill major role obligations </a:t>
            </a:r>
            <a:r>
              <a:rPr lang="en-US" dirty="0">
                <a:solidFill>
                  <a:srgbClr val="FF0000"/>
                </a:solidFill>
              </a:rPr>
              <a:t>no</a:t>
            </a:r>
          </a:p>
          <a:p>
            <a:r>
              <a:rPr lang="en-US" dirty="0"/>
              <a:t>Recurrent use in hazardous situations </a:t>
            </a:r>
            <a:r>
              <a:rPr lang="en-US" dirty="0">
                <a:solidFill>
                  <a:srgbClr val="FF0000"/>
                </a:solidFill>
              </a:rPr>
              <a:t>yes</a:t>
            </a:r>
          </a:p>
          <a:p>
            <a:r>
              <a:rPr lang="en-US" dirty="0"/>
              <a:t>Continued use despite recurrent social or interpersonal problems exacerbated by alcohol </a:t>
            </a:r>
            <a:r>
              <a:rPr lang="en-US" dirty="0">
                <a:solidFill>
                  <a:srgbClr val="FF0000"/>
                </a:solidFill>
              </a:rPr>
              <a:t>yes</a:t>
            </a:r>
          </a:p>
          <a:p>
            <a:r>
              <a:rPr lang="en-US" dirty="0"/>
              <a:t>Tolerance </a:t>
            </a:r>
            <a:r>
              <a:rPr lang="en-US" dirty="0">
                <a:solidFill>
                  <a:srgbClr val="FF0000"/>
                </a:solidFill>
              </a:rPr>
              <a:t>no</a:t>
            </a:r>
          </a:p>
          <a:p>
            <a:r>
              <a:rPr lang="en-US" dirty="0"/>
              <a:t>Withdrawal </a:t>
            </a:r>
            <a:r>
              <a:rPr lang="en-US" dirty="0">
                <a:solidFill>
                  <a:srgbClr val="FF0000"/>
                </a:solidFill>
              </a:rPr>
              <a:t>yes</a:t>
            </a:r>
          </a:p>
          <a:p>
            <a:r>
              <a:rPr lang="en-US" dirty="0"/>
              <a:t>Drinking alcohol in larger amounts or over longer periods than intended </a:t>
            </a:r>
            <a:r>
              <a:rPr lang="en-US" dirty="0">
                <a:solidFill>
                  <a:srgbClr val="FF0000"/>
                </a:solidFill>
              </a:rPr>
              <a:t>yes</a:t>
            </a:r>
          </a:p>
          <a:p>
            <a:r>
              <a:rPr lang="en-US" dirty="0"/>
              <a:t>Having a persistent desire or unsuccessful effort to cut down or control use </a:t>
            </a:r>
            <a:r>
              <a:rPr lang="en-US" dirty="0">
                <a:solidFill>
                  <a:srgbClr val="FF0000"/>
                </a:solidFill>
              </a:rPr>
              <a:t>yes</a:t>
            </a:r>
          </a:p>
          <a:p>
            <a:r>
              <a:rPr lang="en-US" dirty="0"/>
              <a:t>Spending a great deal of time obtaining or recovering from alcohol </a:t>
            </a:r>
            <a:r>
              <a:rPr lang="en-US" dirty="0">
                <a:solidFill>
                  <a:srgbClr val="FF0000"/>
                </a:solidFill>
              </a:rPr>
              <a:t>no</a:t>
            </a:r>
          </a:p>
          <a:p>
            <a:r>
              <a:rPr lang="en-US" dirty="0"/>
              <a:t>Giving up important social, occupational, or recreational activities </a:t>
            </a:r>
            <a:r>
              <a:rPr lang="en-US" dirty="0">
                <a:solidFill>
                  <a:srgbClr val="FF0000"/>
                </a:solidFill>
              </a:rPr>
              <a:t>yes</a:t>
            </a:r>
          </a:p>
          <a:p>
            <a:r>
              <a:rPr lang="en-US" dirty="0"/>
              <a:t>Continued alcohol use despite knowledge of persistent physical or psychological problems caused by alcohol </a:t>
            </a:r>
            <a:r>
              <a:rPr lang="en-US" dirty="0">
                <a:solidFill>
                  <a:srgbClr val="FF0000"/>
                </a:solidFill>
              </a:rPr>
              <a:t>yes</a:t>
            </a:r>
          </a:p>
          <a:p>
            <a:r>
              <a:rPr lang="en-US" dirty="0"/>
              <a:t>Craving </a:t>
            </a:r>
            <a:r>
              <a:rPr lang="en-US" dirty="0">
                <a:solidFill>
                  <a:srgbClr val="FF0000"/>
                </a:solidFill>
              </a:rPr>
              <a:t>yes</a:t>
            </a:r>
          </a:p>
          <a:p>
            <a:pPr marL="0" indent="0">
              <a:buNone/>
            </a:pPr>
            <a:endParaRPr lang="en-US" dirty="0">
              <a:solidFill>
                <a:srgbClr val="FF0000"/>
              </a:solidFill>
            </a:endParaRPr>
          </a:p>
          <a:p>
            <a:pPr marL="0" indent="0">
              <a:buNone/>
            </a:pPr>
            <a:endParaRPr lang="en-US" dirty="0"/>
          </a:p>
        </p:txBody>
      </p:sp>
      <p:sp>
        <p:nvSpPr>
          <p:cNvPr id="5" name="TextBox 4">
            <a:extLst>
              <a:ext uri="{FF2B5EF4-FFF2-40B4-BE49-F238E27FC236}">
                <a16:creationId xmlns:a16="http://schemas.microsoft.com/office/drawing/2014/main" id="{08424226-E1AB-EF45-B3EB-D9876E501AC8}"/>
              </a:ext>
            </a:extLst>
          </p:cNvPr>
          <p:cNvSpPr txBox="1"/>
          <p:nvPr/>
        </p:nvSpPr>
        <p:spPr>
          <a:xfrm>
            <a:off x="4543424" y="5800725"/>
            <a:ext cx="5876926" cy="461665"/>
          </a:xfrm>
          <a:prstGeom prst="rect">
            <a:avLst/>
          </a:prstGeom>
          <a:noFill/>
        </p:spPr>
        <p:txBody>
          <a:bodyPr wrap="square" rtlCol="0">
            <a:spAutoFit/>
          </a:bodyPr>
          <a:lstStyle/>
          <a:p>
            <a:r>
              <a:rPr lang="en-US" sz="2400" dirty="0">
                <a:solidFill>
                  <a:srgbClr val="FF0000"/>
                </a:solidFill>
              </a:rPr>
              <a:t>Total criteria = 8 (severe alcohol use disorder)</a:t>
            </a:r>
          </a:p>
        </p:txBody>
      </p:sp>
    </p:spTree>
    <p:extLst>
      <p:ext uri="{BB962C8B-B14F-4D97-AF65-F5344CB8AC3E}">
        <p14:creationId xmlns:p14="http://schemas.microsoft.com/office/powerpoint/2010/main" val="3779490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35A48-8A89-3A48-A6DA-C2893FB9347A}"/>
              </a:ext>
            </a:extLst>
          </p:cNvPr>
          <p:cNvSpPr>
            <a:spLocks noGrp="1"/>
          </p:cNvSpPr>
          <p:nvPr>
            <p:ph type="title"/>
          </p:nvPr>
        </p:nvSpPr>
        <p:spPr/>
        <p:txBody>
          <a:bodyPr/>
          <a:lstStyle/>
          <a:p>
            <a:r>
              <a:rPr lang="en-US" dirty="0"/>
              <a:t>Case 3: diagnostics</a:t>
            </a:r>
          </a:p>
        </p:txBody>
      </p:sp>
      <p:sp>
        <p:nvSpPr>
          <p:cNvPr id="3" name="Content Placeholder 2">
            <a:extLst>
              <a:ext uri="{FF2B5EF4-FFF2-40B4-BE49-F238E27FC236}">
                <a16:creationId xmlns:a16="http://schemas.microsoft.com/office/drawing/2014/main" id="{EE7421C4-0E89-8449-9EB9-A942C804B114}"/>
              </a:ext>
            </a:extLst>
          </p:cNvPr>
          <p:cNvSpPr>
            <a:spLocks noGrp="1"/>
          </p:cNvSpPr>
          <p:nvPr>
            <p:ph idx="1"/>
          </p:nvPr>
        </p:nvSpPr>
        <p:spPr/>
        <p:txBody>
          <a:bodyPr/>
          <a:lstStyle/>
          <a:p>
            <a:r>
              <a:rPr lang="en-US" dirty="0" err="1"/>
              <a:t>Utox</a:t>
            </a:r>
            <a:r>
              <a:rPr lang="en-US" dirty="0"/>
              <a:t>: +benzos </a:t>
            </a:r>
          </a:p>
          <a:p>
            <a:r>
              <a:rPr lang="en-US" dirty="0"/>
              <a:t>Alcohol panel: none on file </a:t>
            </a:r>
          </a:p>
          <a:p>
            <a:r>
              <a:rPr lang="en-US" dirty="0"/>
              <a:t>Labs: </a:t>
            </a:r>
          </a:p>
          <a:p>
            <a:pPr marL="457200" lvl="1" indent="0">
              <a:buNone/>
            </a:pPr>
            <a:r>
              <a:rPr lang="en-US" dirty="0"/>
              <a:t>AST 61, ALT 53, </a:t>
            </a:r>
            <a:r>
              <a:rPr lang="en-US" dirty="0" err="1"/>
              <a:t>alk</a:t>
            </a:r>
            <a:r>
              <a:rPr lang="en-US" dirty="0"/>
              <a:t> </a:t>
            </a:r>
            <a:r>
              <a:rPr lang="en-US" dirty="0" err="1"/>
              <a:t>phos</a:t>
            </a:r>
            <a:r>
              <a:rPr lang="en-US" dirty="0"/>
              <a:t> 72, </a:t>
            </a:r>
            <a:r>
              <a:rPr lang="en-US" dirty="0" err="1"/>
              <a:t>tbili</a:t>
            </a:r>
            <a:r>
              <a:rPr lang="en-US" dirty="0"/>
              <a:t> 1.2 </a:t>
            </a:r>
          </a:p>
          <a:p>
            <a:pPr marL="457200" lvl="1" indent="0">
              <a:buNone/>
            </a:pPr>
            <a:r>
              <a:rPr lang="en-US" dirty="0"/>
              <a:t>Albumin 4, INR 0.99, </a:t>
            </a:r>
            <a:r>
              <a:rPr lang="en-US" dirty="0" err="1"/>
              <a:t>plt</a:t>
            </a:r>
            <a:r>
              <a:rPr lang="en-US" dirty="0"/>
              <a:t> 199</a:t>
            </a:r>
          </a:p>
          <a:p>
            <a:pPr marL="457200" lvl="1" indent="0">
              <a:buNone/>
            </a:pPr>
            <a:r>
              <a:rPr lang="en-US" dirty="0"/>
              <a:t>BUN 13, Cr 0.7, </a:t>
            </a:r>
            <a:r>
              <a:rPr lang="en-US" dirty="0" err="1"/>
              <a:t>CrCl</a:t>
            </a:r>
            <a:r>
              <a:rPr lang="en-US" dirty="0"/>
              <a:t> 107 mL/min</a:t>
            </a:r>
          </a:p>
          <a:p>
            <a:r>
              <a:rPr lang="en-US" dirty="0"/>
              <a:t>Imaging: none </a:t>
            </a:r>
          </a:p>
          <a:p>
            <a:endParaRPr lang="en-US" dirty="0"/>
          </a:p>
        </p:txBody>
      </p:sp>
    </p:spTree>
    <p:extLst>
      <p:ext uri="{BB962C8B-B14F-4D97-AF65-F5344CB8AC3E}">
        <p14:creationId xmlns:p14="http://schemas.microsoft.com/office/powerpoint/2010/main" val="7476614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CD055-23CB-0C46-94F3-C7521C50F80D}"/>
              </a:ext>
            </a:extLst>
          </p:cNvPr>
          <p:cNvSpPr>
            <a:spLocks noGrp="1"/>
          </p:cNvSpPr>
          <p:nvPr>
            <p:ph type="title"/>
          </p:nvPr>
        </p:nvSpPr>
        <p:spPr>
          <a:xfrm>
            <a:off x="838200" y="0"/>
            <a:ext cx="10515600" cy="1325563"/>
          </a:xfrm>
        </p:spPr>
        <p:txBody>
          <a:bodyPr/>
          <a:lstStyle/>
          <a:p>
            <a:r>
              <a:rPr lang="en-US" dirty="0"/>
              <a:t>Case 3: starting a medication for AUD</a:t>
            </a:r>
          </a:p>
        </p:txBody>
      </p:sp>
      <p:graphicFrame>
        <p:nvGraphicFramePr>
          <p:cNvPr id="4" name="Content Placeholder 3">
            <a:extLst>
              <a:ext uri="{FF2B5EF4-FFF2-40B4-BE49-F238E27FC236}">
                <a16:creationId xmlns:a16="http://schemas.microsoft.com/office/drawing/2014/main" id="{9DC1B6F0-8D0C-7348-9888-AC1C034649A7}"/>
              </a:ext>
            </a:extLst>
          </p:cNvPr>
          <p:cNvGraphicFramePr>
            <a:graphicFrameLocks noGrp="1"/>
          </p:cNvGraphicFramePr>
          <p:nvPr>
            <p:ph idx="1"/>
          </p:nvPr>
        </p:nvGraphicFramePr>
        <p:xfrm>
          <a:off x="962591" y="1158880"/>
          <a:ext cx="9640956" cy="5486400"/>
        </p:xfrm>
        <a:graphic>
          <a:graphicData uri="http://schemas.openxmlformats.org/drawingml/2006/table">
            <a:tbl>
              <a:tblPr firstRow="1" bandRow="1">
                <a:tableStyleId>{5C22544A-7EE6-4342-B048-85BDC9FD1C3A}</a:tableStyleId>
              </a:tblPr>
              <a:tblGrid>
                <a:gridCol w="1606826">
                  <a:extLst>
                    <a:ext uri="{9D8B030D-6E8A-4147-A177-3AD203B41FA5}">
                      <a16:colId xmlns:a16="http://schemas.microsoft.com/office/drawing/2014/main" val="4274464167"/>
                    </a:ext>
                  </a:extLst>
                </a:gridCol>
                <a:gridCol w="1606826">
                  <a:extLst>
                    <a:ext uri="{9D8B030D-6E8A-4147-A177-3AD203B41FA5}">
                      <a16:colId xmlns:a16="http://schemas.microsoft.com/office/drawing/2014/main" val="1990770539"/>
                    </a:ext>
                  </a:extLst>
                </a:gridCol>
                <a:gridCol w="1606826">
                  <a:extLst>
                    <a:ext uri="{9D8B030D-6E8A-4147-A177-3AD203B41FA5}">
                      <a16:colId xmlns:a16="http://schemas.microsoft.com/office/drawing/2014/main" val="1232792770"/>
                    </a:ext>
                  </a:extLst>
                </a:gridCol>
                <a:gridCol w="1606826">
                  <a:extLst>
                    <a:ext uri="{9D8B030D-6E8A-4147-A177-3AD203B41FA5}">
                      <a16:colId xmlns:a16="http://schemas.microsoft.com/office/drawing/2014/main" val="3789405090"/>
                    </a:ext>
                  </a:extLst>
                </a:gridCol>
                <a:gridCol w="1606826">
                  <a:extLst>
                    <a:ext uri="{9D8B030D-6E8A-4147-A177-3AD203B41FA5}">
                      <a16:colId xmlns:a16="http://schemas.microsoft.com/office/drawing/2014/main" val="138526182"/>
                    </a:ext>
                  </a:extLst>
                </a:gridCol>
                <a:gridCol w="1606826">
                  <a:extLst>
                    <a:ext uri="{9D8B030D-6E8A-4147-A177-3AD203B41FA5}">
                      <a16:colId xmlns:a16="http://schemas.microsoft.com/office/drawing/2014/main" val="1359940439"/>
                    </a:ext>
                  </a:extLst>
                </a:gridCol>
              </a:tblGrid>
              <a:tr h="370840">
                <a:tc>
                  <a:txBody>
                    <a:bodyPr/>
                    <a:lstStyle/>
                    <a:p>
                      <a:r>
                        <a:rPr lang="en-US" sz="1200" dirty="0"/>
                        <a:t>Medication </a:t>
                      </a:r>
                    </a:p>
                    <a:p>
                      <a:r>
                        <a:rPr lang="en-US" sz="1200" dirty="0"/>
                        <a:t>(typical dose)</a:t>
                      </a:r>
                    </a:p>
                  </a:txBody>
                  <a:tcPr/>
                </a:tc>
                <a:tc>
                  <a:txBody>
                    <a:bodyPr/>
                    <a:lstStyle/>
                    <a:p>
                      <a:r>
                        <a:rPr lang="en-US" sz="1200" dirty="0"/>
                        <a:t>Mechanism of action</a:t>
                      </a:r>
                    </a:p>
                  </a:txBody>
                  <a:tcPr/>
                </a:tc>
                <a:tc>
                  <a:txBody>
                    <a:bodyPr/>
                    <a:lstStyle/>
                    <a:p>
                      <a:r>
                        <a:rPr lang="en-US" sz="1200" dirty="0"/>
                        <a:t>Adverse effects</a:t>
                      </a:r>
                    </a:p>
                  </a:txBody>
                  <a:tcPr/>
                </a:tc>
                <a:tc>
                  <a:txBody>
                    <a:bodyPr/>
                    <a:lstStyle/>
                    <a:p>
                      <a:r>
                        <a:rPr lang="en-US" sz="1200" dirty="0"/>
                        <a:t>Cautions</a:t>
                      </a:r>
                    </a:p>
                  </a:txBody>
                  <a:tcPr/>
                </a:tc>
                <a:tc>
                  <a:txBody>
                    <a:bodyPr/>
                    <a:lstStyle/>
                    <a:p>
                      <a:r>
                        <a:rPr lang="en-US" sz="1200" dirty="0"/>
                        <a:t>Lab monitoring</a:t>
                      </a:r>
                    </a:p>
                  </a:txBody>
                  <a:tcPr/>
                </a:tc>
                <a:tc>
                  <a:txBody>
                    <a:bodyPr/>
                    <a:lstStyle/>
                    <a:p>
                      <a:r>
                        <a:rPr lang="en-US" sz="1200" dirty="0"/>
                        <a:t>Other</a:t>
                      </a:r>
                    </a:p>
                  </a:txBody>
                  <a:tcPr/>
                </a:tc>
                <a:extLst>
                  <a:ext uri="{0D108BD9-81ED-4DB2-BD59-A6C34878D82A}">
                    <a16:rowId xmlns:a16="http://schemas.microsoft.com/office/drawing/2014/main" val="2192215180"/>
                  </a:ext>
                </a:extLst>
              </a:tr>
              <a:tr h="370840">
                <a:tc>
                  <a:txBody>
                    <a:bodyPr/>
                    <a:lstStyle/>
                    <a:p>
                      <a:r>
                        <a:rPr lang="en-US" sz="1200" dirty="0"/>
                        <a:t>*Naltrexone</a:t>
                      </a:r>
                    </a:p>
                    <a:p>
                      <a:r>
                        <a:rPr lang="en-US" sz="1200" dirty="0"/>
                        <a:t>(50-100mg PO daily or 380mg IM monthly)</a:t>
                      </a:r>
                    </a:p>
                  </a:txBody>
                  <a:tcPr/>
                </a:tc>
                <a:tc>
                  <a:txBody>
                    <a:bodyPr/>
                    <a:lstStyle/>
                    <a:p>
                      <a:pPr marL="0" indent="0">
                        <a:buFont typeface="Arial" panose="020B0604020202020204" pitchFamily="34" charset="0"/>
                        <a:buNone/>
                      </a:pPr>
                      <a:r>
                        <a:rPr lang="en-US" sz="1200" dirty="0"/>
                        <a:t>Blocks opioid receptors</a:t>
                      </a:r>
                    </a:p>
                    <a:p>
                      <a:pPr marL="0" indent="0">
                        <a:buFont typeface="Arial" panose="020B0604020202020204" pitchFamily="34" charset="0"/>
                        <a:buNone/>
                      </a:pPr>
                      <a:endParaRPr lang="en-US" sz="1200" dirty="0"/>
                    </a:p>
                    <a:p>
                      <a:r>
                        <a:rPr lang="en-US" sz="1200" dirty="0"/>
                        <a:t>May reduce rewarding effects of alcohol </a:t>
                      </a:r>
                    </a:p>
                  </a:txBody>
                  <a:tcPr/>
                </a:tc>
                <a:tc>
                  <a:txBody>
                    <a:bodyPr/>
                    <a:lstStyle/>
                    <a:p>
                      <a:r>
                        <a:rPr lang="en-US" sz="1200" dirty="0"/>
                        <a:t>Nausea</a:t>
                      </a:r>
                    </a:p>
                    <a:p>
                      <a:r>
                        <a:rPr lang="en-US" sz="1200" dirty="0"/>
                        <a:t>Headache, dizziness, insomnia</a:t>
                      </a:r>
                    </a:p>
                    <a:p>
                      <a:r>
                        <a:rPr lang="en-US" sz="1200" dirty="0"/>
                        <a:t>Anxiety</a:t>
                      </a:r>
                    </a:p>
                    <a:p>
                      <a:endParaRPr lang="en-US" sz="1200" dirty="0"/>
                    </a:p>
                    <a:p>
                      <a:r>
                        <a:rPr lang="en-US" sz="1200" dirty="0"/>
                        <a:t>*Injection site reaction</a:t>
                      </a:r>
                    </a:p>
                  </a:txBody>
                  <a:tcPr/>
                </a:tc>
                <a:tc>
                  <a:txBody>
                    <a:bodyPr/>
                    <a:lstStyle/>
                    <a:p>
                      <a:r>
                        <a:rPr lang="en-US" sz="1200" dirty="0"/>
                        <a:t>Need 7-10 days “opioid free” if patient previously receiving chronic opioids</a:t>
                      </a:r>
                    </a:p>
                    <a:p>
                      <a:endParaRPr lang="en-US" sz="1200" dirty="0"/>
                    </a:p>
                    <a:p>
                      <a:r>
                        <a:rPr lang="en-US" sz="1200" dirty="0"/>
                        <a:t>Do not use if:</a:t>
                      </a:r>
                    </a:p>
                    <a:p>
                      <a:r>
                        <a:rPr lang="en-US" sz="1200" dirty="0"/>
                        <a:t>Current opioid use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LFTs ≥ 5x upper limit of normal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LFTs prior and during treatment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Number needed to treat to reduce heavy drinking days is 12</a:t>
                      </a:r>
                    </a:p>
                  </a:txBody>
                  <a:tcPr/>
                </a:tc>
                <a:extLst>
                  <a:ext uri="{0D108BD9-81ED-4DB2-BD59-A6C34878D82A}">
                    <a16:rowId xmlns:a16="http://schemas.microsoft.com/office/drawing/2014/main" val="1074091643"/>
                  </a:ext>
                </a:extLst>
              </a:tr>
              <a:tr h="370840">
                <a:tc>
                  <a:txBody>
                    <a:bodyPr/>
                    <a:lstStyle/>
                    <a:p>
                      <a:r>
                        <a:rPr lang="en-US" sz="1200" dirty="0"/>
                        <a:t>*Acamprosate</a:t>
                      </a:r>
                    </a:p>
                    <a:p>
                      <a:r>
                        <a:rPr lang="en-US" sz="1200" dirty="0"/>
                        <a:t>(666mg PO three times daily) </a:t>
                      </a:r>
                    </a:p>
                  </a:txBody>
                  <a:tcPr/>
                </a:tc>
                <a:tc>
                  <a:txBody>
                    <a:bodyPr/>
                    <a:lstStyle/>
                    <a:p>
                      <a:r>
                        <a:rPr lang="en-US" sz="1200" dirty="0"/>
                        <a:t>Levels out GABA + glutamate activity </a:t>
                      </a:r>
                    </a:p>
                  </a:txBody>
                  <a:tcPr/>
                </a:tc>
                <a:tc>
                  <a:txBody>
                    <a:bodyPr/>
                    <a:lstStyle/>
                    <a:p>
                      <a:r>
                        <a:rPr lang="en-US" sz="1200" dirty="0"/>
                        <a:t>Diarrhea</a:t>
                      </a:r>
                    </a:p>
                    <a:p>
                      <a:r>
                        <a:rPr lang="en-US" sz="1200" dirty="0"/>
                        <a:t> </a:t>
                      </a:r>
                    </a:p>
                  </a:txBody>
                  <a:tcPr/>
                </a:tc>
                <a:tc>
                  <a:txBody>
                    <a:bodyPr/>
                    <a:lstStyle/>
                    <a:p>
                      <a:r>
                        <a:rPr lang="en-US" sz="1200" dirty="0" err="1"/>
                        <a:t>CrCl</a:t>
                      </a:r>
                      <a:r>
                        <a:rPr lang="en-US" sz="1200" dirty="0"/>
                        <a:t> 30-50 mL/min: 333mg PO three times daily</a:t>
                      </a:r>
                    </a:p>
                    <a:p>
                      <a:endParaRPr lang="en-US" sz="1200" dirty="0"/>
                    </a:p>
                    <a:p>
                      <a:r>
                        <a:rPr lang="en-US" sz="1200" dirty="0"/>
                        <a:t>Do not use if:</a:t>
                      </a:r>
                    </a:p>
                    <a:p>
                      <a:r>
                        <a:rPr lang="en-US" sz="1200" dirty="0" err="1"/>
                        <a:t>CrCl</a:t>
                      </a:r>
                      <a:r>
                        <a:rPr lang="en-US" sz="1200" dirty="0"/>
                        <a:t> ≤ 30 mL/min</a:t>
                      </a:r>
                    </a:p>
                  </a:txBody>
                  <a:tcPr/>
                </a:tc>
                <a:tc>
                  <a:txBody>
                    <a:bodyPr/>
                    <a:lstStyle/>
                    <a:p>
                      <a:r>
                        <a:rPr lang="en-US" sz="1200" dirty="0"/>
                        <a:t>Renal function (basic metabolic panel) prior and during treatment </a:t>
                      </a:r>
                    </a:p>
                  </a:txBody>
                  <a:tcPr/>
                </a:tc>
                <a:tc>
                  <a:txBody>
                    <a:bodyPr/>
                    <a:lstStyle/>
                    <a:p>
                      <a:r>
                        <a:rPr lang="en-US" sz="1200" dirty="0"/>
                        <a:t>Prolongs periods of abstinence</a:t>
                      </a:r>
                    </a:p>
                  </a:txBody>
                  <a:tcPr/>
                </a:tc>
                <a:extLst>
                  <a:ext uri="{0D108BD9-81ED-4DB2-BD59-A6C34878D82A}">
                    <a16:rowId xmlns:a16="http://schemas.microsoft.com/office/drawing/2014/main" val="1134833971"/>
                  </a:ext>
                </a:extLst>
              </a:tr>
              <a:tr h="370840">
                <a:tc>
                  <a:txBody>
                    <a:bodyPr/>
                    <a:lstStyle/>
                    <a:p>
                      <a:r>
                        <a:rPr lang="en-US" sz="1200" dirty="0"/>
                        <a:t>*Disulfiram</a:t>
                      </a:r>
                    </a:p>
                    <a:p>
                      <a:r>
                        <a:rPr lang="en-US" sz="1200" dirty="0"/>
                        <a:t>(250-500mg PO daily) </a:t>
                      </a:r>
                    </a:p>
                  </a:txBody>
                  <a:tcPr/>
                </a:tc>
                <a:tc>
                  <a:txBody>
                    <a:bodyPr/>
                    <a:lstStyle/>
                    <a:p>
                      <a:r>
                        <a:rPr lang="en-US" sz="1200" dirty="0"/>
                        <a:t>Blocks acetaldehyde dehydrogenase</a:t>
                      </a:r>
                    </a:p>
                    <a:p>
                      <a:endParaRPr lang="en-US" sz="1200" dirty="0"/>
                    </a:p>
                    <a:p>
                      <a:r>
                        <a:rPr lang="en-US" sz="1200" dirty="0"/>
                        <a:t>Blocks enzyme involved in dopamine metabolism</a:t>
                      </a:r>
                    </a:p>
                  </a:txBody>
                  <a:tcPr/>
                </a:tc>
                <a:tc>
                  <a:txBody>
                    <a:bodyPr/>
                    <a:lstStyle/>
                    <a:p>
                      <a:r>
                        <a:rPr lang="en-US" sz="1200" dirty="0"/>
                        <a:t>Disulfiram-alcohol reaction if combined</a:t>
                      </a:r>
                    </a:p>
                    <a:p>
                      <a:endParaRPr lang="en-US" sz="1200" dirty="0"/>
                    </a:p>
                    <a:p>
                      <a:r>
                        <a:rPr lang="en-US" sz="1200" dirty="0"/>
                        <a:t>Rare but notable: acute liver failure</a:t>
                      </a:r>
                    </a:p>
                    <a:p>
                      <a:endParaRPr lang="en-US" sz="1200" dirty="0"/>
                    </a:p>
                  </a:txBody>
                  <a:tcPr/>
                </a:tc>
                <a:tc>
                  <a:txBody>
                    <a:bodyPr/>
                    <a:lstStyle/>
                    <a:p>
                      <a:r>
                        <a:rPr lang="en-US" sz="1200" dirty="0"/>
                        <a:t>Need ≥ 12h alcohol abstinence </a:t>
                      </a:r>
                    </a:p>
                    <a:p>
                      <a:endParaRPr lang="en-US" sz="1200" dirty="0"/>
                    </a:p>
                    <a:p>
                      <a:r>
                        <a:rPr lang="en-US" sz="1200" dirty="0"/>
                        <a:t>Many medication interactions</a:t>
                      </a:r>
                    </a:p>
                    <a:p>
                      <a:endParaRPr lang="en-US" sz="1200" dirty="0"/>
                    </a:p>
                    <a:p>
                      <a:r>
                        <a:rPr lang="en-US" sz="1200" dirty="0"/>
                        <a:t>Do not use if:</a:t>
                      </a:r>
                    </a:p>
                    <a:p>
                      <a:r>
                        <a:rPr lang="en-US" sz="1200" dirty="0"/>
                        <a:t>Severe cardiac disease or coronary occlusion </a:t>
                      </a:r>
                    </a:p>
                    <a:p>
                      <a:r>
                        <a:rPr lang="en-US" sz="1200" dirty="0"/>
                        <a:t>Primary psychotic disorder</a:t>
                      </a:r>
                    </a:p>
                  </a:txBody>
                  <a:tcPr/>
                </a:tc>
                <a:tc>
                  <a:txBody>
                    <a:bodyPr/>
                    <a:lstStyle/>
                    <a:p>
                      <a:r>
                        <a:rPr lang="en-US" sz="1200" dirty="0"/>
                        <a:t>LFTs prior and during treatment</a:t>
                      </a:r>
                    </a:p>
                  </a:txBody>
                  <a:tcPr/>
                </a:tc>
                <a:tc>
                  <a:txBody>
                    <a:bodyPr/>
                    <a:lstStyle/>
                    <a:p>
                      <a:r>
                        <a:rPr lang="en-US" sz="1200" dirty="0"/>
                        <a:t>Daily observed disulfiram</a:t>
                      </a:r>
                    </a:p>
                    <a:p>
                      <a:endParaRPr lang="en-US" sz="1200" dirty="0"/>
                    </a:p>
                    <a:p>
                      <a:r>
                        <a:rPr lang="en-US" sz="1200" dirty="0"/>
                        <a:t>Targeted disulfiram (e.g. weddings, reunions, holidays)</a:t>
                      </a:r>
                    </a:p>
                  </a:txBody>
                  <a:tcPr/>
                </a:tc>
                <a:extLst>
                  <a:ext uri="{0D108BD9-81ED-4DB2-BD59-A6C34878D82A}">
                    <a16:rowId xmlns:a16="http://schemas.microsoft.com/office/drawing/2014/main" val="2346830689"/>
                  </a:ext>
                </a:extLst>
              </a:tr>
            </a:tbl>
          </a:graphicData>
        </a:graphic>
      </p:graphicFrame>
      <p:sp>
        <p:nvSpPr>
          <p:cNvPr id="6" name="TextBox 5">
            <a:extLst>
              <a:ext uri="{FF2B5EF4-FFF2-40B4-BE49-F238E27FC236}">
                <a16:creationId xmlns:a16="http://schemas.microsoft.com/office/drawing/2014/main" id="{1E4492A8-CA2E-7F4C-8F76-E52953771932}"/>
              </a:ext>
            </a:extLst>
          </p:cNvPr>
          <p:cNvSpPr txBox="1"/>
          <p:nvPr/>
        </p:nvSpPr>
        <p:spPr>
          <a:xfrm>
            <a:off x="7556976" y="2320716"/>
            <a:ext cx="3421697" cy="646331"/>
          </a:xfrm>
          <a:prstGeom prst="rect">
            <a:avLst/>
          </a:prstGeom>
          <a:noFill/>
        </p:spPr>
        <p:txBody>
          <a:bodyPr wrap="square" rtlCol="0">
            <a:spAutoFit/>
          </a:bodyPr>
          <a:lstStyle/>
          <a:p>
            <a:r>
              <a:rPr lang="en-US" dirty="0">
                <a:solidFill>
                  <a:srgbClr val="00B050"/>
                </a:solidFill>
              </a:rPr>
              <a:t>+ gabapentin </a:t>
            </a:r>
            <a:r>
              <a:rPr lang="en-US" dirty="0" err="1">
                <a:solidFill>
                  <a:srgbClr val="00B050"/>
                </a:solidFill>
              </a:rPr>
              <a:t>uptitration</a:t>
            </a:r>
            <a:r>
              <a:rPr lang="en-US" dirty="0">
                <a:solidFill>
                  <a:srgbClr val="00B050"/>
                </a:solidFill>
              </a:rPr>
              <a:t> (600mg BID -&gt; 600mg/600mg/300mg)</a:t>
            </a:r>
          </a:p>
        </p:txBody>
      </p:sp>
      <p:pic>
        <p:nvPicPr>
          <p:cNvPr id="7" name="Graphic 6" descr="Checkmark">
            <a:extLst>
              <a:ext uri="{FF2B5EF4-FFF2-40B4-BE49-F238E27FC236}">
                <a16:creationId xmlns:a16="http://schemas.microsoft.com/office/drawing/2014/main" id="{B10D1F88-C230-3F47-80AD-7623004DBCD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08952" y="2185664"/>
            <a:ext cx="914400" cy="914400"/>
          </a:xfrm>
          <a:prstGeom prst="rect">
            <a:avLst/>
          </a:prstGeom>
        </p:spPr>
      </p:pic>
      <p:pic>
        <p:nvPicPr>
          <p:cNvPr id="11" name="Graphic 10" descr="Question mark">
            <a:extLst>
              <a:ext uri="{FF2B5EF4-FFF2-40B4-BE49-F238E27FC236}">
                <a16:creationId xmlns:a16="http://schemas.microsoft.com/office/drawing/2014/main" id="{9AA78B9B-4152-2E43-8567-2C71F1E7AF1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228439" y="3509465"/>
            <a:ext cx="914400" cy="914400"/>
          </a:xfrm>
          <a:prstGeom prst="rect">
            <a:avLst/>
          </a:prstGeom>
        </p:spPr>
      </p:pic>
      <p:pic>
        <p:nvPicPr>
          <p:cNvPr id="13" name="Graphic 12" descr="Question mark">
            <a:extLst>
              <a:ext uri="{FF2B5EF4-FFF2-40B4-BE49-F238E27FC236}">
                <a16:creationId xmlns:a16="http://schemas.microsoft.com/office/drawing/2014/main" id="{B590F091-CF4B-B748-BAC9-6027E5926A0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228439" y="4833266"/>
            <a:ext cx="914400" cy="914400"/>
          </a:xfrm>
          <a:prstGeom prst="rect">
            <a:avLst/>
          </a:prstGeom>
        </p:spPr>
      </p:pic>
    </p:spTree>
    <p:extLst>
      <p:ext uri="{BB962C8B-B14F-4D97-AF65-F5344CB8AC3E}">
        <p14:creationId xmlns:p14="http://schemas.microsoft.com/office/powerpoint/2010/main" val="3646198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D65C7-DCDA-404F-8D75-B3722469CC19}"/>
              </a:ext>
            </a:extLst>
          </p:cNvPr>
          <p:cNvSpPr>
            <a:spLocks noGrp="1"/>
          </p:cNvSpPr>
          <p:nvPr>
            <p:ph type="title"/>
          </p:nvPr>
        </p:nvSpPr>
        <p:spPr/>
        <p:txBody>
          <a:bodyPr/>
          <a:lstStyle/>
          <a:p>
            <a:r>
              <a:rPr lang="en-US" dirty="0"/>
              <a:t>Case 1: inpatient </a:t>
            </a:r>
          </a:p>
        </p:txBody>
      </p:sp>
      <p:sp>
        <p:nvSpPr>
          <p:cNvPr id="3" name="Content Placeholder 2">
            <a:extLst>
              <a:ext uri="{FF2B5EF4-FFF2-40B4-BE49-F238E27FC236}">
                <a16:creationId xmlns:a16="http://schemas.microsoft.com/office/drawing/2014/main" id="{A25A1D47-25B5-5A4A-A658-440C708A4C08}"/>
              </a:ext>
            </a:extLst>
          </p:cNvPr>
          <p:cNvSpPr>
            <a:spLocks noGrp="1"/>
          </p:cNvSpPr>
          <p:nvPr>
            <p:ph idx="1"/>
          </p:nvPr>
        </p:nvSpPr>
        <p:spPr/>
        <p:txBody>
          <a:bodyPr/>
          <a:lstStyle/>
          <a:p>
            <a:pPr marL="0" indent="0">
              <a:buNone/>
            </a:pPr>
            <a:r>
              <a:rPr lang="en-US" dirty="0"/>
              <a:t>Consult question:</a:t>
            </a:r>
          </a:p>
          <a:p>
            <a:pPr marL="0" indent="0">
              <a:buNone/>
            </a:pPr>
            <a:r>
              <a:rPr lang="en-US" dirty="0"/>
              <a:t>“patient with h/o EtOH (last drink more than 1 week ago, CIWA has been 1 during this hospital stay). Pt demanding benzos for sleep but on review of PDMP only benzo prescribed was diazepam once in the last year. ?continued alcohol abuse vs. benzo abuse” </a:t>
            </a:r>
          </a:p>
        </p:txBody>
      </p:sp>
    </p:spTree>
    <p:extLst>
      <p:ext uri="{BB962C8B-B14F-4D97-AF65-F5344CB8AC3E}">
        <p14:creationId xmlns:p14="http://schemas.microsoft.com/office/powerpoint/2010/main" val="39280185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C1D59-7F59-E842-B2B3-E7798E2E10ED}"/>
              </a:ext>
            </a:extLst>
          </p:cNvPr>
          <p:cNvSpPr>
            <a:spLocks noGrp="1"/>
          </p:cNvSpPr>
          <p:nvPr>
            <p:ph type="title"/>
          </p:nvPr>
        </p:nvSpPr>
        <p:spPr/>
        <p:txBody>
          <a:bodyPr/>
          <a:lstStyle/>
          <a:p>
            <a:r>
              <a:rPr lang="en-US" dirty="0"/>
              <a:t>Tips for starting or adjusting gabapentin for AUD</a:t>
            </a:r>
          </a:p>
        </p:txBody>
      </p:sp>
      <p:sp>
        <p:nvSpPr>
          <p:cNvPr id="3" name="Content Placeholder 2">
            <a:extLst>
              <a:ext uri="{FF2B5EF4-FFF2-40B4-BE49-F238E27FC236}">
                <a16:creationId xmlns:a16="http://schemas.microsoft.com/office/drawing/2014/main" id="{CD0831B4-96DF-DE48-9B95-3BC8304E4680}"/>
              </a:ext>
            </a:extLst>
          </p:cNvPr>
          <p:cNvSpPr>
            <a:spLocks noGrp="1"/>
          </p:cNvSpPr>
          <p:nvPr>
            <p:ph idx="1"/>
          </p:nvPr>
        </p:nvSpPr>
        <p:spPr/>
        <p:txBody>
          <a:bodyPr/>
          <a:lstStyle/>
          <a:p>
            <a:r>
              <a:rPr lang="en-US" dirty="0"/>
              <a:t>Check renal function prior to gabapentin initiation or adjustment (</a:t>
            </a:r>
            <a:r>
              <a:rPr lang="en-US" dirty="0" err="1"/>
              <a:t>CrCl</a:t>
            </a:r>
            <a:r>
              <a:rPr lang="en-US" dirty="0"/>
              <a:t> &lt; 60 mL/min requires dose adjustments) </a:t>
            </a:r>
          </a:p>
          <a:p>
            <a:r>
              <a:rPr lang="en-US" dirty="0"/>
              <a:t>Target dose 600mg three times daily (titrate to effect, starting at 300mg once daily)</a:t>
            </a:r>
          </a:p>
          <a:p>
            <a:r>
              <a:rPr lang="en-US" dirty="0"/>
              <a:t>If patient already on gabapentin but ongoing issues with alcohol use, it is reasonable to </a:t>
            </a:r>
            <a:r>
              <a:rPr lang="en-US" dirty="0" err="1"/>
              <a:t>uptitrate</a:t>
            </a:r>
            <a:r>
              <a:rPr lang="en-US" dirty="0"/>
              <a:t> gabapentin as tolerated </a:t>
            </a:r>
          </a:p>
          <a:p>
            <a:r>
              <a:rPr lang="en-US" dirty="0"/>
              <a:t>Review patient’s current alcohol pattern so you have a baseline for comparison later on</a:t>
            </a:r>
          </a:p>
          <a:p>
            <a:endParaRPr lang="en-US" dirty="0"/>
          </a:p>
        </p:txBody>
      </p:sp>
    </p:spTree>
    <p:extLst>
      <p:ext uri="{BB962C8B-B14F-4D97-AF65-F5344CB8AC3E}">
        <p14:creationId xmlns:p14="http://schemas.microsoft.com/office/powerpoint/2010/main" val="24733796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CD463-E21F-D34E-98DE-F0C4FF67DDFF}"/>
              </a:ext>
            </a:extLst>
          </p:cNvPr>
          <p:cNvSpPr>
            <a:spLocks noGrp="1"/>
          </p:cNvSpPr>
          <p:nvPr>
            <p:ph type="title"/>
          </p:nvPr>
        </p:nvSpPr>
        <p:spPr/>
        <p:txBody>
          <a:bodyPr>
            <a:normAutofit/>
          </a:bodyPr>
          <a:lstStyle/>
          <a:p>
            <a:r>
              <a:rPr lang="en-US" dirty="0"/>
              <a:t>gabapentin: monitoring and goals of treatment</a:t>
            </a:r>
          </a:p>
        </p:txBody>
      </p:sp>
      <p:sp>
        <p:nvSpPr>
          <p:cNvPr id="3" name="Content Placeholder 2">
            <a:extLst>
              <a:ext uri="{FF2B5EF4-FFF2-40B4-BE49-F238E27FC236}">
                <a16:creationId xmlns:a16="http://schemas.microsoft.com/office/drawing/2014/main" id="{5C0700EB-3F4A-5A45-AC40-71AAE850EEAE}"/>
              </a:ext>
            </a:extLst>
          </p:cNvPr>
          <p:cNvSpPr>
            <a:spLocks noGrp="1"/>
          </p:cNvSpPr>
          <p:nvPr>
            <p:ph idx="1"/>
          </p:nvPr>
        </p:nvSpPr>
        <p:spPr/>
        <p:txBody>
          <a:bodyPr/>
          <a:lstStyle/>
          <a:p>
            <a:r>
              <a:rPr lang="en-US" dirty="0"/>
              <a:t>Monitoring </a:t>
            </a:r>
          </a:p>
          <a:p>
            <a:pPr lvl="1"/>
            <a:r>
              <a:rPr lang="en-US" dirty="0"/>
              <a:t>Adherence to medication? Misuse of medication?</a:t>
            </a:r>
          </a:p>
          <a:p>
            <a:pPr lvl="1"/>
            <a:r>
              <a:rPr lang="en-US" dirty="0"/>
              <a:t>Lab testing for alcohol (e.g. urine ethyl glucuronide, blood alcohol levels or alcohol breath testing) </a:t>
            </a:r>
          </a:p>
          <a:p>
            <a:pPr lvl="1"/>
            <a:r>
              <a:rPr lang="en-US" dirty="0"/>
              <a:t>Check renal function</a:t>
            </a:r>
          </a:p>
          <a:p>
            <a:r>
              <a:rPr lang="en-US" dirty="0"/>
              <a:t>Goals of treatment</a:t>
            </a:r>
          </a:p>
          <a:p>
            <a:pPr lvl="1"/>
            <a:r>
              <a:rPr lang="en-US" dirty="0"/>
              <a:t>Alcohol use pattern: </a:t>
            </a:r>
          </a:p>
          <a:p>
            <a:pPr lvl="2"/>
            <a:r>
              <a:rPr lang="en-US" dirty="0"/>
              <a:t>Currently abstinent?</a:t>
            </a:r>
          </a:p>
          <a:p>
            <a:pPr lvl="2"/>
            <a:r>
              <a:rPr lang="en-US" dirty="0"/>
              <a:t>Less frequent alcohol use? </a:t>
            </a:r>
          </a:p>
          <a:p>
            <a:pPr lvl="2"/>
            <a:r>
              <a:rPr lang="en-US" dirty="0"/>
              <a:t>Reduction in total “heavy” drinking days? (5 or more drinks per day in men, 4 or more drinks per day in women)</a:t>
            </a:r>
          </a:p>
          <a:p>
            <a:endParaRPr lang="en-US" dirty="0"/>
          </a:p>
          <a:p>
            <a:pPr lvl="1"/>
            <a:endParaRPr lang="en-US" dirty="0"/>
          </a:p>
          <a:p>
            <a:endParaRPr lang="en-US" dirty="0"/>
          </a:p>
        </p:txBody>
      </p:sp>
    </p:spTree>
    <p:extLst>
      <p:ext uri="{BB962C8B-B14F-4D97-AF65-F5344CB8AC3E}">
        <p14:creationId xmlns:p14="http://schemas.microsoft.com/office/powerpoint/2010/main" val="2328586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BBCA4-606D-414C-9228-200B89986EC0}"/>
              </a:ext>
            </a:extLst>
          </p:cNvPr>
          <p:cNvSpPr>
            <a:spLocks noGrp="1"/>
          </p:cNvSpPr>
          <p:nvPr>
            <p:ph type="title"/>
          </p:nvPr>
        </p:nvSpPr>
        <p:spPr>
          <a:xfrm>
            <a:off x="741215" y="-322641"/>
            <a:ext cx="10515600" cy="1325563"/>
          </a:xfrm>
        </p:spPr>
        <p:txBody>
          <a:bodyPr>
            <a:normAutofit/>
          </a:bodyPr>
          <a:lstStyle/>
          <a:p>
            <a:r>
              <a:rPr lang="en-US" sz="3200" dirty="0"/>
              <a:t>Other non-FDA-approved meds for AUD</a:t>
            </a:r>
          </a:p>
        </p:txBody>
      </p:sp>
      <p:graphicFrame>
        <p:nvGraphicFramePr>
          <p:cNvPr id="4" name="Content Placeholder 3">
            <a:extLst>
              <a:ext uri="{FF2B5EF4-FFF2-40B4-BE49-F238E27FC236}">
                <a16:creationId xmlns:a16="http://schemas.microsoft.com/office/drawing/2014/main" id="{D30B61E7-4144-CC4D-95B2-0D5566132EF7}"/>
              </a:ext>
            </a:extLst>
          </p:cNvPr>
          <p:cNvGraphicFramePr>
            <a:graphicFrameLocks noGrp="1"/>
          </p:cNvGraphicFramePr>
          <p:nvPr>
            <p:ph idx="1"/>
            <p:extLst>
              <p:ext uri="{D42A27DB-BD31-4B8C-83A1-F6EECF244321}">
                <p14:modId xmlns:p14="http://schemas.microsoft.com/office/powerpoint/2010/main" val="30176143"/>
              </p:ext>
            </p:extLst>
          </p:nvPr>
        </p:nvGraphicFramePr>
        <p:xfrm>
          <a:off x="865602" y="673969"/>
          <a:ext cx="11090868" cy="6035040"/>
        </p:xfrm>
        <a:graphic>
          <a:graphicData uri="http://schemas.openxmlformats.org/drawingml/2006/table">
            <a:tbl>
              <a:tblPr firstRow="1" bandRow="1">
                <a:tableStyleId>{5C22544A-7EE6-4342-B048-85BDC9FD1C3A}</a:tableStyleId>
              </a:tblPr>
              <a:tblGrid>
                <a:gridCol w="1848478">
                  <a:extLst>
                    <a:ext uri="{9D8B030D-6E8A-4147-A177-3AD203B41FA5}">
                      <a16:colId xmlns:a16="http://schemas.microsoft.com/office/drawing/2014/main" val="4274464167"/>
                    </a:ext>
                  </a:extLst>
                </a:gridCol>
                <a:gridCol w="1848478">
                  <a:extLst>
                    <a:ext uri="{9D8B030D-6E8A-4147-A177-3AD203B41FA5}">
                      <a16:colId xmlns:a16="http://schemas.microsoft.com/office/drawing/2014/main" val="1990770539"/>
                    </a:ext>
                  </a:extLst>
                </a:gridCol>
                <a:gridCol w="1848478">
                  <a:extLst>
                    <a:ext uri="{9D8B030D-6E8A-4147-A177-3AD203B41FA5}">
                      <a16:colId xmlns:a16="http://schemas.microsoft.com/office/drawing/2014/main" val="1232792770"/>
                    </a:ext>
                  </a:extLst>
                </a:gridCol>
                <a:gridCol w="1848478">
                  <a:extLst>
                    <a:ext uri="{9D8B030D-6E8A-4147-A177-3AD203B41FA5}">
                      <a16:colId xmlns:a16="http://schemas.microsoft.com/office/drawing/2014/main" val="3789405090"/>
                    </a:ext>
                  </a:extLst>
                </a:gridCol>
                <a:gridCol w="1848478">
                  <a:extLst>
                    <a:ext uri="{9D8B030D-6E8A-4147-A177-3AD203B41FA5}">
                      <a16:colId xmlns:a16="http://schemas.microsoft.com/office/drawing/2014/main" val="138526182"/>
                    </a:ext>
                  </a:extLst>
                </a:gridCol>
                <a:gridCol w="1848478">
                  <a:extLst>
                    <a:ext uri="{9D8B030D-6E8A-4147-A177-3AD203B41FA5}">
                      <a16:colId xmlns:a16="http://schemas.microsoft.com/office/drawing/2014/main" val="1359940439"/>
                    </a:ext>
                  </a:extLst>
                </a:gridCol>
              </a:tblGrid>
              <a:tr h="370840">
                <a:tc>
                  <a:txBody>
                    <a:bodyPr/>
                    <a:lstStyle/>
                    <a:p>
                      <a:r>
                        <a:rPr lang="en-US" sz="1200" dirty="0"/>
                        <a:t>Medication </a:t>
                      </a:r>
                    </a:p>
                    <a:p>
                      <a:r>
                        <a:rPr lang="en-US" sz="1200" dirty="0"/>
                        <a:t>(typical or target dose)</a:t>
                      </a:r>
                    </a:p>
                  </a:txBody>
                  <a:tcPr/>
                </a:tc>
                <a:tc>
                  <a:txBody>
                    <a:bodyPr/>
                    <a:lstStyle/>
                    <a:p>
                      <a:r>
                        <a:rPr lang="en-US" sz="1200" dirty="0"/>
                        <a:t>Mechanism of action</a:t>
                      </a:r>
                    </a:p>
                  </a:txBody>
                  <a:tcPr/>
                </a:tc>
                <a:tc>
                  <a:txBody>
                    <a:bodyPr/>
                    <a:lstStyle/>
                    <a:p>
                      <a:r>
                        <a:rPr lang="en-US" sz="1200" dirty="0"/>
                        <a:t>Adverse effects</a:t>
                      </a:r>
                    </a:p>
                  </a:txBody>
                  <a:tcPr/>
                </a:tc>
                <a:tc>
                  <a:txBody>
                    <a:bodyPr/>
                    <a:lstStyle/>
                    <a:p>
                      <a:r>
                        <a:rPr lang="en-US" sz="1200" dirty="0"/>
                        <a:t>Cautions and dosing</a:t>
                      </a:r>
                    </a:p>
                  </a:txBody>
                  <a:tcPr/>
                </a:tc>
                <a:tc>
                  <a:txBody>
                    <a:bodyPr/>
                    <a:lstStyle/>
                    <a:p>
                      <a:r>
                        <a:rPr lang="en-US" sz="1200" dirty="0"/>
                        <a:t>Lab monitoring</a:t>
                      </a:r>
                    </a:p>
                  </a:txBody>
                  <a:tcPr/>
                </a:tc>
                <a:tc>
                  <a:txBody>
                    <a:bodyPr/>
                    <a:lstStyle/>
                    <a:p>
                      <a:r>
                        <a:rPr lang="en-US" sz="1200" dirty="0"/>
                        <a:t>Other</a:t>
                      </a:r>
                    </a:p>
                  </a:txBody>
                  <a:tcPr/>
                </a:tc>
                <a:extLst>
                  <a:ext uri="{0D108BD9-81ED-4DB2-BD59-A6C34878D82A}">
                    <a16:rowId xmlns:a16="http://schemas.microsoft.com/office/drawing/2014/main" val="2192215180"/>
                  </a:ext>
                </a:extLst>
              </a:tr>
              <a:tr h="370840">
                <a:tc>
                  <a:txBody>
                    <a:bodyPr/>
                    <a:lstStyle/>
                    <a:p>
                      <a:r>
                        <a:rPr lang="en-US" sz="1200" dirty="0"/>
                        <a:t>Baclofen </a:t>
                      </a:r>
                    </a:p>
                    <a:p>
                      <a:r>
                        <a:rPr lang="en-US" sz="1200" dirty="0"/>
                        <a:t>(5-15mg PO three times daily)</a:t>
                      </a:r>
                    </a:p>
                  </a:txBody>
                  <a:tcPr/>
                </a:tc>
                <a:tc>
                  <a:txBody>
                    <a:bodyPr/>
                    <a:lstStyle/>
                    <a:p>
                      <a:pPr marL="0" indent="0">
                        <a:buFont typeface="Arial" panose="020B0604020202020204" pitchFamily="34" charset="0"/>
                        <a:buNone/>
                      </a:pPr>
                      <a:r>
                        <a:rPr lang="en-US" sz="1200" dirty="0"/>
                        <a:t>GABA derivative</a:t>
                      </a:r>
                    </a:p>
                    <a:p>
                      <a:pPr marL="0" indent="0">
                        <a:buFont typeface="Arial" panose="020B0604020202020204" pitchFamily="34" charset="0"/>
                        <a:buNone/>
                      </a:pPr>
                      <a:endParaRPr lang="en-US" sz="1200" dirty="0"/>
                    </a:p>
                    <a:p>
                      <a:r>
                        <a:rPr lang="en-US" sz="1200" dirty="0"/>
                        <a:t>GABA</a:t>
                      </a:r>
                      <a:r>
                        <a:rPr lang="en-US" sz="1200" baseline="-25000" dirty="0"/>
                        <a:t>B</a:t>
                      </a:r>
                      <a:r>
                        <a:rPr lang="en-US" sz="1200" dirty="0"/>
                        <a:t> receptor activity</a:t>
                      </a:r>
                    </a:p>
                  </a:txBody>
                  <a:tcPr/>
                </a:tc>
                <a:tc>
                  <a:txBody>
                    <a:bodyPr/>
                    <a:lstStyle/>
                    <a:p>
                      <a:r>
                        <a:rPr lang="en-US" sz="1200" dirty="0"/>
                        <a:t>Drowsiness, confusion,</a:t>
                      </a:r>
                    </a:p>
                    <a:p>
                      <a:r>
                        <a:rPr lang="en-US" sz="1200" dirty="0"/>
                        <a:t>hypotonia, headache</a:t>
                      </a:r>
                    </a:p>
                    <a:p>
                      <a:r>
                        <a:rPr lang="en-US" sz="1200" dirty="0"/>
                        <a:t>Nausea</a:t>
                      </a:r>
                    </a:p>
                    <a:p>
                      <a:endParaRPr lang="en-US" sz="1200" dirty="0"/>
                    </a:p>
                  </a:txBody>
                  <a:tcPr/>
                </a:tc>
                <a:tc>
                  <a:txBody>
                    <a:bodyPr/>
                    <a:lstStyle/>
                    <a:p>
                      <a:r>
                        <a:rPr lang="en-US" sz="1200" dirty="0"/>
                        <a:t>*Avoid combining with alcohol </a:t>
                      </a:r>
                    </a:p>
                    <a:p>
                      <a:endParaRPr lang="en-US" sz="1200" dirty="0">
                        <a:highlight>
                          <a:srgbClr val="FFFF00"/>
                        </a:highlight>
                      </a:endParaRPr>
                    </a:p>
                    <a:p>
                      <a:r>
                        <a:rPr lang="en-US" sz="1200" dirty="0"/>
                        <a:t>Start at 5mg three times daily, titrate to effect every 3-5 days (5-&gt; 10-&gt; 15mg TID)</a:t>
                      </a:r>
                    </a:p>
                    <a:p>
                      <a:endParaRPr lang="en-US" sz="1200" dirty="0"/>
                    </a:p>
                    <a:p>
                      <a:r>
                        <a:rPr lang="en-US" sz="1200" dirty="0" err="1"/>
                        <a:t>CrCl</a:t>
                      </a:r>
                      <a:r>
                        <a:rPr lang="en-US" sz="1200" dirty="0"/>
                        <a:t> ≤ 80 mL/min: </a:t>
                      </a:r>
                    </a:p>
                    <a:p>
                      <a:r>
                        <a:rPr lang="en-US" sz="1200" dirty="0"/>
                        <a:t>adjust dose </a:t>
                      </a:r>
                    </a:p>
                  </a:txBody>
                  <a:tcPr/>
                </a:tc>
                <a:tc>
                  <a:txBody>
                    <a:bodyPr/>
                    <a:lstStyle/>
                    <a:p>
                      <a:r>
                        <a:rPr lang="en-US" sz="1200" dirty="0"/>
                        <a:t>Renal function (basic metabolic panel) prior and during treatment </a:t>
                      </a:r>
                    </a:p>
                    <a:p>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Consider particularly in patients with cirrhosis</a:t>
                      </a:r>
                    </a:p>
                  </a:txBody>
                  <a:tcPr/>
                </a:tc>
                <a:extLst>
                  <a:ext uri="{0D108BD9-81ED-4DB2-BD59-A6C34878D82A}">
                    <a16:rowId xmlns:a16="http://schemas.microsoft.com/office/drawing/2014/main" val="1074091643"/>
                  </a:ext>
                </a:extLst>
              </a:tr>
              <a:tr h="370840">
                <a:tc>
                  <a:txBody>
                    <a:bodyPr/>
                    <a:lstStyle/>
                    <a:p>
                      <a:r>
                        <a:rPr lang="en-US" sz="1200" dirty="0"/>
                        <a:t>Gabapentin</a:t>
                      </a:r>
                    </a:p>
                    <a:p>
                      <a:r>
                        <a:rPr lang="en-US" sz="1200" dirty="0"/>
                        <a:t>(600mg PO three times daily) </a:t>
                      </a:r>
                    </a:p>
                  </a:txBody>
                  <a:tcPr/>
                </a:tc>
                <a:tc>
                  <a:txBody>
                    <a:bodyPr/>
                    <a:lstStyle/>
                    <a:p>
                      <a:r>
                        <a:rPr lang="en-US" sz="1200" dirty="0"/>
                        <a:t>GABA derivative</a:t>
                      </a:r>
                    </a:p>
                    <a:p>
                      <a:endParaRPr lang="en-US" sz="1200" dirty="0"/>
                    </a:p>
                    <a:p>
                      <a:r>
                        <a:rPr lang="en-US" sz="1200" dirty="0"/>
                        <a:t>Inhibits release of certain neurotransmitters</a:t>
                      </a:r>
                    </a:p>
                  </a:txBody>
                  <a:tcPr/>
                </a:tc>
                <a:tc>
                  <a:txBody>
                    <a:bodyPr/>
                    <a:lstStyle/>
                    <a:p>
                      <a:r>
                        <a:rPr lang="en-US" sz="1200" dirty="0"/>
                        <a:t>Dizziness, drowsiness, impaired coordination, fatigue</a:t>
                      </a:r>
                    </a:p>
                    <a:p>
                      <a:r>
                        <a:rPr lang="en-US" sz="1200" dirty="0"/>
                        <a:t> </a:t>
                      </a:r>
                    </a:p>
                  </a:txBody>
                  <a:tcPr/>
                </a:tc>
                <a:tc>
                  <a:txBody>
                    <a:bodyPr/>
                    <a:lstStyle/>
                    <a:p>
                      <a:r>
                        <a:rPr lang="en-US" sz="1200" dirty="0"/>
                        <a:t>*Avoid combining with alcohol</a:t>
                      </a:r>
                    </a:p>
                    <a:p>
                      <a:endParaRPr lang="en-US" sz="1200" dirty="0"/>
                    </a:p>
                    <a:p>
                      <a:r>
                        <a:rPr lang="en-US" sz="1200" dirty="0"/>
                        <a:t>Start at 300mg once daily, titrate to effect by 300mg every 1-2 days</a:t>
                      </a:r>
                    </a:p>
                    <a:p>
                      <a:endParaRPr lang="en-US" sz="1200" dirty="0"/>
                    </a:p>
                    <a:p>
                      <a:r>
                        <a:rPr lang="en-US" sz="1200" dirty="0" err="1"/>
                        <a:t>CrCl</a:t>
                      </a:r>
                      <a:r>
                        <a:rPr lang="en-US" sz="1200" dirty="0"/>
                        <a:t> &lt; 60 mL/min: </a:t>
                      </a:r>
                    </a:p>
                    <a:p>
                      <a:r>
                        <a:rPr lang="en-US" sz="1200" dirty="0"/>
                        <a:t>adjust dose </a:t>
                      </a:r>
                    </a:p>
                  </a:txBody>
                  <a:tcPr/>
                </a:tc>
                <a:tc>
                  <a:txBody>
                    <a:bodyPr/>
                    <a:lstStyle/>
                    <a:p>
                      <a:r>
                        <a:rPr lang="en-US" sz="1200" dirty="0"/>
                        <a:t>Renal function (basic metabolic panel) prior and during treatment </a:t>
                      </a:r>
                    </a:p>
                  </a:txBody>
                  <a:tcPr/>
                </a:tc>
                <a:tc>
                  <a:txBody>
                    <a:bodyPr/>
                    <a:lstStyle/>
                    <a:p>
                      <a:r>
                        <a:rPr lang="en-US" sz="1200" dirty="0"/>
                        <a:t>Potential for misuse</a:t>
                      </a:r>
                    </a:p>
                    <a:p>
                      <a:endParaRPr lang="en-US" sz="1200" dirty="0"/>
                    </a:p>
                    <a:p>
                      <a:r>
                        <a:rPr lang="en-US" sz="1200" dirty="0"/>
                        <a:t>Potential for withdrawal symptoms if discontinued</a:t>
                      </a:r>
                    </a:p>
                  </a:txBody>
                  <a:tcPr/>
                </a:tc>
                <a:extLst>
                  <a:ext uri="{0D108BD9-81ED-4DB2-BD59-A6C34878D82A}">
                    <a16:rowId xmlns:a16="http://schemas.microsoft.com/office/drawing/2014/main" val="1134833971"/>
                  </a:ext>
                </a:extLst>
              </a:tr>
              <a:tr h="370840">
                <a:tc>
                  <a:txBody>
                    <a:bodyPr/>
                    <a:lstStyle/>
                    <a:p>
                      <a:r>
                        <a:rPr lang="en-US" sz="1200" dirty="0"/>
                        <a:t>Topiramate </a:t>
                      </a:r>
                    </a:p>
                    <a:p>
                      <a:r>
                        <a:rPr lang="en-US" sz="1200" dirty="0"/>
                        <a:t>(300mg PO/day)</a:t>
                      </a:r>
                    </a:p>
                  </a:txBody>
                  <a:tcPr/>
                </a:tc>
                <a:tc>
                  <a:txBody>
                    <a:bodyPr/>
                    <a:lstStyle/>
                    <a:p>
                      <a:r>
                        <a:rPr lang="en-US" sz="1200" dirty="0"/>
                        <a:t>Enhances GABA activity</a:t>
                      </a:r>
                    </a:p>
                    <a:p>
                      <a:endParaRPr lang="en-US" sz="1200" dirty="0"/>
                    </a:p>
                    <a:p>
                      <a:r>
                        <a:rPr lang="en-US" sz="1200" dirty="0"/>
                        <a:t>Blocks AMPA/</a:t>
                      </a:r>
                      <a:r>
                        <a:rPr lang="en-US" sz="1200" dirty="0" err="1"/>
                        <a:t>kainate</a:t>
                      </a:r>
                      <a:r>
                        <a:rPr lang="en-US" sz="1200" dirty="0"/>
                        <a:t> glutamate receptors</a:t>
                      </a:r>
                    </a:p>
                    <a:p>
                      <a:endParaRPr lang="en-US" sz="1200" dirty="0"/>
                    </a:p>
                    <a:p>
                      <a:endParaRPr lang="en-US" sz="1200" dirty="0"/>
                    </a:p>
                  </a:txBody>
                  <a:tcPr/>
                </a:tc>
                <a:tc>
                  <a:txBody>
                    <a:bodyPr/>
                    <a:lstStyle/>
                    <a:p>
                      <a:r>
                        <a:rPr lang="en-US" sz="1200" dirty="0"/>
                        <a:t>Dizziness, cognitive impairment, </a:t>
                      </a:r>
                      <a:r>
                        <a:rPr lang="en-US" sz="1200" dirty="0" err="1"/>
                        <a:t>paresthesias</a:t>
                      </a:r>
                      <a:r>
                        <a:rPr lang="en-US" sz="1200" dirty="0"/>
                        <a:t>, fatigue</a:t>
                      </a:r>
                    </a:p>
                    <a:p>
                      <a:r>
                        <a:rPr lang="en-US" sz="1200" dirty="0"/>
                        <a:t>Nausea</a:t>
                      </a:r>
                    </a:p>
                    <a:p>
                      <a:r>
                        <a:rPr lang="en-US" sz="1200" dirty="0"/>
                        <a:t>Weight loss </a:t>
                      </a:r>
                    </a:p>
                    <a:p>
                      <a:r>
                        <a:rPr lang="en-US" sz="1200" dirty="0"/>
                        <a:t>Depression</a:t>
                      </a:r>
                    </a:p>
                    <a:p>
                      <a:endParaRPr lang="en-US" sz="1200" dirty="0"/>
                    </a:p>
                    <a:p>
                      <a:endParaRPr lang="en-US" sz="1200" dirty="0"/>
                    </a:p>
                  </a:txBody>
                  <a:tcPr/>
                </a:tc>
                <a:tc>
                  <a:txBody>
                    <a:bodyPr/>
                    <a:lstStyle/>
                    <a:p>
                      <a:r>
                        <a:rPr lang="en-US" sz="1200" dirty="0">
                          <a:solidFill>
                            <a:schemeClr val="tx1"/>
                          </a:solidFill>
                        </a:rPr>
                        <a:t>**Avoid combining with alcohol</a:t>
                      </a:r>
                    </a:p>
                    <a:p>
                      <a:endParaRPr lang="en-US" sz="1200" dirty="0">
                        <a:solidFill>
                          <a:schemeClr val="tx1"/>
                        </a:solidFill>
                      </a:endParaRPr>
                    </a:p>
                    <a:p>
                      <a:r>
                        <a:rPr lang="en-US" sz="1200" dirty="0">
                          <a:solidFill>
                            <a:schemeClr val="tx1"/>
                          </a:solidFill>
                        </a:rPr>
                        <a:t>Start at 25mg once daily, titrate to effect by 25-50mg every 7+ days</a:t>
                      </a:r>
                    </a:p>
                    <a:p>
                      <a:endParaRPr lang="en-US" sz="1200" dirty="0"/>
                    </a:p>
                    <a:p>
                      <a:r>
                        <a:rPr lang="en-US" sz="1200" dirty="0" err="1"/>
                        <a:t>CrCl</a:t>
                      </a:r>
                      <a:r>
                        <a:rPr lang="en-US" sz="1200" dirty="0"/>
                        <a:t> &lt; 70 mL/min: </a:t>
                      </a:r>
                    </a:p>
                    <a:p>
                      <a:r>
                        <a:rPr lang="en-US" sz="1200" dirty="0"/>
                        <a:t>reduce dose to 50% of normal dose, titrate slowly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Renal function (basic metabolic panel) prior and during treatment </a:t>
                      </a:r>
                    </a:p>
                    <a:p>
                      <a:endParaRPr lang="en-US" sz="1200" dirty="0"/>
                    </a:p>
                  </a:txBody>
                  <a:tcPr/>
                </a:tc>
                <a:tc>
                  <a:txBody>
                    <a:bodyPr/>
                    <a:lstStyle/>
                    <a:p>
                      <a:r>
                        <a:rPr lang="en-US" sz="1200" dirty="0"/>
                        <a:t>Other indications for topiramate (e.g. seizure disorder)</a:t>
                      </a:r>
                    </a:p>
                    <a:p>
                      <a:endParaRPr lang="en-US" sz="1200" dirty="0"/>
                    </a:p>
                    <a:p>
                      <a:r>
                        <a:rPr lang="en-US" sz="1200" dirty="0"/>
                        <a:t>Must taper if stopping</a:t>
                      </a:r>
                    </a:p>
                  </a:txBody>
                  <a:tcPr/>
                </a:tc>
                <a:extLst>
                  <a:ext uri="{0D108BD9-81ED-4DB2-BD59-A6C34878D82A}">
                    <a16:rowId xmlns:a16="http://schemas.microsoft.com/office/drawing/2014/main" val="2346830689"/>
                  </a:ext>
                </a:extLst>
              </a:tr>
            </a:tbl>
          </a:graphicData>
        </a:graphic>
      </p:graphicFrame>
    </p:spTree>
    <p:extLst>
      <p:ext uri="{BB962C8B-B14F-4D97-AF65-F5344CB8AC3E}">
        <p14:creationId xmlns:p14="http://schemas.microsoft.com/office/powerpoint/2010/main" val="1432566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82CDD-2983-064B-B2BB-6C8ADF97F615}"/>
              </a:ext>
            </a:extLst>
          </p:cNvPr>
          <p:cNvSpPr>
            <a:spLocks noGrp="1"/>
          </p:cNvSpPr>
          <p:nvPr>
            <p:ph type="title"/>
          </p:nvPr>
        </p:nvSpPr>
        <p:spPr/>
        <p:txBody>
          <a:bodyPr/>
          <a:lstStyle/>
          <a:p>
            <a:r>
              <a:rPr lang="en-US" dirty="0"/>
              <a:t>Case 3: how did the patient do?</a:t>
            </a:r>
          </a:p>
        </p:txBody>
      </p:sp>
      <p:sp>
        <p:nvSpPr>
          <p:cNvPr id="3" name="Content Placeholder 2">
            <a:extLst>
              <a:ext uri="{FF2B5EF4-FFF2-40B4-BE49-F238E27FC236}">
                <a16:creationId xmlns:a16="http://schemas.microsoft.com/office/drawing/2014/main" id="{0990407F-2B76-B546-BD75-FF0B29A24FC7}"/>
              </a:ext>
            </a:extLst>
          </p:cNvPr>
          <p:cNvSpPr>
            <a:spLocks noGrp="1"/>
          </p:cNvSpPr>
          <p:nvPr>
            <p:ph idx="1"/>
          </p:nvPr>
        </p:nvSpPr>
        <p:spPr/>
        <p:txBody>
          <a:bodyPr/>
          <a:lstStyle/>
          <a:p>
            <a:r>
              <a:rPr lang="en-US" dirty="0"/>
              <a:t>Multiple readmissions for alcohol withdrawal. No change in quantity or frequency of alcohol consumption. </a:t>
            </a:r>
          </a:p>
          <a:p>
            <a:r>
              <a:rPr lang="en-US" dirty="0"/>
              <a:t>Unclear adherence to naltrexone, but concern for misuse of gabapentin based on provider notes. </a:t>
            </a:r>
          </a:p>
          <a:p>
            <a:pPr marL="0" indent="0">
              <a:buNone/>
            </a:pPr>
            <a:r>
              <a:rPr lang="en-US" dirty="0">
                <a:solidFill>
                  <a:srgbClr val="FF0000"/>
                </a:solidFill>
              </a:rPr>
              <a:t>-&gt; switch to IM naltrexone, discontinue gabapentin</a:t>
            </a:r>
          </a:p>
          <a:p>
            <a:r>
              <a:rPr lang="en-US" dirty="0"/>
              <a:t>Seen by psychiatry for management of anxiety and bipolar disorder. </a:t>
            </a:r>
          </a:p>
        </p:txBody>
      </p:sp>
    </p:spTree>
    <p:extLst>
      <p:ext uri="{BB962C8B-B14F-4D97-AF65-F5344CB8AC3E}">
        <p14:creationId xmlns:p14="http://schemas.microsoft.com/office/powerpoint/2010/main" val="2371110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7C9DE-6139-E94A-8A7E-1E794DAEEC8C}"/>
              </a:ext>
            </a:extLst>
          </p:cNvPr>
          <p:cNvSpPr>
            <a:spLocks noGrp="1"/>
          </p:cNvSpPr>
          <p:nvPr>
            <p:ph type="title"/>
          </p:nvPr>
        </p:nvSpPr>
        <p:spPr/>
        <p:txBody>
          <a:bodyPr/>
          <a:lstStyle/>
          <a:p>
            <a:r>
              <a:rPr lang="en-US" dirty="0"/>
              <a:t>Review/clinical pearls</a:t>
            </a:r>
          </a:p>
        </p:txBody>
      </p:sp>
      <p:sp>
        <p:nvSpPr>
          <p:cNvPr id="3" name="Content Placeholder 2">
            <a:extLst>
              <a:ext uri="{FF2B5EF4-FFF2-40B4-BE49-F238E27FC236}">
                <a16:creationId xmlns:a16="http://schemas.microsoft.com/office/drawing/2014/main" id="{9337A3E8-F00F-4140-AA14-C83118742FD5}"/>
              </a:ext>
            </a:extLst>
          </p:cNvPr>
          <p:cNvSpPr>
            <a:spLocks noGrp="1"/>
          </p:cNvSpPr>
          <p:nvPr>
            <p:ph idx="1"/>
          </p:nvPr>
        </p:nvSpPr>
        <p:spPr/>
        <p:txBody>
          <a:bodyPr/>
          <a:lstStyle/>
          <a:p>
            <a:r>
              <a:rPr lang="en-US" dirty="0"/>
              <a:t>Naltrexone = PO once daily dosing or monthly injection. Check LFTs. No opioids in system. </a:t>
            </a:r>
          </a:p>
          <a:p>
            <a:r>
              <a:rPr lang="en-US" dirty="0"/>
              <a:t>Acamprosate = PO three times daily dosing. Check renal function. Adjust for renal impairment.</a:t>
            </a:r>
          </a:p>
          <a:p>
            <a:r>
              <a:rPr lang="en-US" dirty="0"/>
              <a:t>Disulfiram = PO once daily dosing. Check LFTs. Good for motivated patients with strong social supports (observed daily dosing).</a:t>
            </a:r>
          </a:p>
        </p:txBody>
      </p:sp>
    </p:spTree>
    <p:extLst>
      <p:ext uri="{BB962C8B-B14F-4D97-AF65-F5344CB8AC3E}">
        <p14:creationId xmlns:p14="http://schemas.microsoft.com/office/powerpoint/2010/main" val="20138467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786E7-C5BD-334F-B672-BB31F791359F}"/>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E648AD96-2E15-194D-A1E7-511DB4F0A62A}"/>
              </a:ext>
            </a:extLst>
          </p:cNvPr>
          <p:cNvSpPr>
            <a:spLocks noGrp="1"/>
          </p:cNvSpPr>
          <p:nvPr>
            <p:ph idx="1"/>
          </p:nvPr>
        </p:nvSpPr>
        <p:spPr/>
        <p:txBody>
          <a:bodyPr>
            <a:normAutofit lnSpcReduction="10000"/>
          </a:bodyPr>
          <a:lstStyle/>
          <a:p>
            <a:r>
              <a:rPr lang="en-US" dirty="0"/>
              <a:t>There are three FDA-approved medications for AUD.  </a:t>
            </a:r>
          </a:p>
          <a:p>
            <a:r>
              <a:rPr lang="en-US" dirty="0"/>
              <a:t>When starting a medication for AUD, first consider naltrexone or acamprosate. If neither is appropriate, consider disulfiram. </a:t>
            </a:r>
          </a:p>
          <a:p>
            <a:r>
              <a:rPr lang="en-US" dirty="0"/>
              <a:t>If contraindications to naltrexone, acamprosate or disulfiram, or compelling reasons for other medications, OK to trial non-FDA approved medications as primary or adjunctive treatment.</a:t>
            </a:r>
          </a:p>
          <a:p>
            <a:r>
              <a:rPr lang="en-US" dirty="0"/>
              <a:t>Be clear on treatment goals (e.g. alcohol abstinence vs. reduced alcohol consumption).</a:t>
            </a:r>
          </a:p>
          <a:p>
            <a:r>
              <a:rPr lang="en-US" dirty="0"/>
              <a:t>Reinforce adherence to medications for AUD. The medications won’t work if patients aren’t taking them.</a:t>
            </a:r>
          </a:p>
          <a:p>
            <a:endParaRPr lang="en-US" dirty="0"/>
          </a:p>
          <a:p>
            <a:endParaRPr lang="en-US" dirty="0"/>
          </a:p>
          <a:p>
            <a:endParaRPr lang="en-US" dirty="0"/>
          </a:p>
        </p:txBody>
      </p:sp>
    </p:spTree>
    <p:extLst>
      <p:ext uri="{BB962C8B-B14F-4D97-AF65-F5344CB8AC3E}">
        <p14:creationId xmlns:p14="http://schemas.microsoft.com/office/powerpoint/2010/main" val="14734555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4B201-66FA-964A-B5BC-2217A002347B}"/>
              </a:ext>
            </a:extLst>
          </p:cNvPr>
          <p:cNvSpPr>
            <a:spLocks noGrp="1"/>
          </p:cNvSpPr>
          <p:nvPr>
            <p:ph type="title"/>
          </p:nvPr>
        </p:nvSpPr>
        <p:spPr/>
        <p:txBody>
          <a:bodyPr/>
          <a:lstStyle/>
          <a:p>
            <a:pPr algn="ctr"/>
            <a:r>
              <a:rPr lang="en-US" dirty="0"/>
              <a:t>Questions?</a:t>
            </a:r>
          </a:p>
        </p:txBody>
      </p:sp>
    </p:spTree>
    <p:extLst>
      <p:ext uri="{BB962C8B-B14F-4D97-AF65-F5344CB8AC3E}">
        <p14:creationId xmlns:p14="http://schemas.microsoft.com/office/powerpoint/2010/main" val="314267583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D34CF-86E3-CD48-A98A-42A9FD9DEB94}"/>
              </a:ext>
            </a:extLst>
          </p:cNvPr>
          <p:cNvSpPr>
            <a:spLocks noGrp="1"/>
          </p:cNvSpPr>
          <p:nvPr>
            <p:ph type="title"/>
          </p:nvPr>
        </p:nvSpPr>
        <p:spPr/>
        <p:txBody>
          <a:bodyPr/>
          <a:lstStyle/>
          <a:p>
            <a:pPr algn="ctr"/>
            <a:r>
              <a:rPr lang="en-US" dirty="0"/>
              <a:t>Thank you!</a:t>
            </a:r>
          </a:p>
        </p:txBody>
      </p:sp>
    </p:spTree>
    <p:extLst>
      <p:ext uri="{BB962C8B-B14F-4D97-AF65-F5344CB8AC3E}">
        <p14:creationId xmlns:p14="http://schemas.microsoft.com/office/powerpoint/2010/main" val="39413853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12ED1-EE86-3C44-AE0C-B55386C2469A}"/>
              </a:ext>
            </a:extLst>
          </p:cNvPr>
          <p:cNvSpPr>
            <a:spLocks noGrp="1"/>
          </p:cNvSpPr>
          <p:nvPr>
            <p:ph type="title"/>
          </p:nvPr>
        </p:nvSpPr>
        <p:spPr/>
        <p:txBody>
          <a:bodyPr/>
          <a:lstStyle/>
          <a:p>
            <a:r>
              <a:rPr lang="en-US" dirty="0"/>
              <a:t>Extra slides</a:t>
            </a:r>
          </a:p>
        </p:txBody>
      </p:sp>
    </p:spTree>
    <p:extLst>
      <p:ext uri="{BB962C8B-B14F-4D97-AF65-F5344CB8AC3E}">
        <p14:creationId xmlns:p14="http://schemas.microsoft.com/office/powerpoint/2010/main" val="10795769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txBox="1">
            <a:spLocks noChangeArrowheads="1"/>
          </p:cNvSpPr>
          <p:nvPr/>
        </p:nvSpPr>
        <p:spPr bwMode="auto">
          <a:xfrm>
            <a:off x="1524000" y="152400"/>
            <a:ext cx="91440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sz="3600" b="1" kern="0">
                <a:solidFill>
                  <a:srgbClr val="FFFF00"/>
                </a:solidFill>
                <a:latin typeface="+mn-lt"/>
              </a:rPr>
              <a:t> </a:t>
            </a:r>
            <a:endParaRPr lang="en-US" sz="3200" b="1" kern="0" dirty="0">
              <a:solidFill>
                <a:srgbClr val="FFFF00"/>
              </a:solidFill>
              <a:latin typeface="+mn-lt"/>
            </a:endParaRPr>
          </a:p>
        </p:txBody>
      </p:sp>
      <p:sp>
        <p:nvSpPr>
          <p:cNvPr id="5" name="AutoShape 5"/>
          <p:cNvSpPr>
            <a:spLocks noChangeArrowheads="1"/>
          </p:cNvSpPr>
          <p:nvPr/>
        </p:nvSpPr>
        <p:spPr bwMode="auto">
          <a:xfrm>
            <a:off x="1981200" y="1371600"/>
            <a:ext cx="5105400" cy="5029200"/>
          </a:xfrm>
          <a:prstGeom prst="triangle">
            <a:avLst>
              <a:gd name="adj" fmla="val 50569"/>
            </a:avLst>
          </a:prstGeom>
          <a:solidFill>
            <a:schemeClr val="accent1"/>
          </a:solidFill>
          <a:ln w="12700">
            <a:solidFill>
              <a:schemeClr val="tx1"/>
            </a:solidFill>
            <a:miter lim="800000"/>
            <a:headEnd type="none" w="sm" len="sm"/>
            <a:tailEnd type="none" w="sm" len="sm"/>
          </a:ln>
        </p:spPr>
        <p:txBody>
          <a:bodyPr wrap="none" anchor="ctr"/>
          <a:lstStyle/>
          <a:p>
            <a:pPr eaLnBrk="0" hangingPunct="0"/>
            <a:endParaRPr lang="en-US" sz="4000" b="1">
              <a:solidFill>
                <a:srgbClr val="000066"/>
              </a:solidFill>
              <a:latin typeface="Corbel"/>
            </a:endParaRPr>
          </a:p>
        </p:txBody>
      </p:sp>
      <p:sp>
        <p:nvSpPr>
          <p:cNvPr id="6" name="Line 7"/>
          <p:cNvSpPr>
            <a:spLocks noChangeShapeType="1"/>
          </p:cNvSpPr>
          <p:nvPr/>
        </p:nvSpPr>
        <p:spPr bwMode="auto">
          <a:xfrm>
            <a:off x="3733801" y="3048000"/>
            <a:ext cx="1683397" cy="7788"/>
          </a:xfrm>
          <a:prstGeom prst="line">
            <a:avLst/>
          </a:prstGeom>
          <a:noFill/>
          <a:ln w="76200">
            <a:solidFill>
              <a:schemeClr val="tx1"/>
            </a:solidFill>
            <a:round/>
            <a:headEnd type="none" w="sm" len="sm"/>
            <a:tailEnd type="none" w="sm" len="sm"/>
          </a:ln>
        </p:spPr>
        <p:txBody>
          <a:bodyPr/>
          <a:lstStyle/>
          <a:p>
            <a:endParaRPr lang="en-US" sz="4000" b="1">
              <a:solidFill>
                <a:srgbClr val="000066"/>
              </a:solidFill>
              <a:latin typeface="Corbel"/>
            </a:endParaRPr>
          </a:p>
        </p:txBody>
      </p:sp>
      <p:sp>
        <p:nvSpPr>
          <p:cNvPr id="7" name="Text Box 8"/>
          <p:cNvSpPr txBox="1">
            <a:spLocks noChangeArrowheads="1"/>
          </p:cNvSpPr>
          <p:nvPr/>
        </p:nvSpPr>
        <p:spPr bwMode="auto">
          <a:xfrm>
            <a:off x="5139034" y="2145268"/>
            <a:ext cx="3408112"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4000" b="1">
                <a:solidFill>
                  <a:schemeClr val="bg1"/>
                </a:solidFill>
                <a:latin typeface="Arial" charset="0"/>
              </a:defRPr>
            </a:lvl1pPr>
            <a:lvl2pPr marL="742950" indent="-285750" eaLnBrk="0" hangingPunct="0">
              <a:defRPr sz="4000" b="1">
                <a:solidFill>
                  <a:schemeClr val="bg1"/>
                </a:solidFill>
                <a:latin typeface="Arial" charset="0"/>
              </a:defRPr>
            </a:lvl2pPr>
            <a:lvl3pPr marL="1143000" indent="-228600" eaLnBrk="0" hangingPunct="0">
              <a:defRPr sz="4000" b="1">
                <a:solidFill>
                  <a:schemeClr val="bg1"/>
                </a:solidFill>
                <a:latin typeface="Arial" charset="0"/>
              </a:defRPr>
            </a:lvl3pPr>
            <a:lvl4pPr marL="1600200" indent="-228600" eaLnBrk="0" hangingPunct="0">
              <a:defRPr sz="4000" b="1">
                <a:solidFill>
                  <a:schemeClr val="bg1"/>
                </a:solidFill>
                <a:latin typeface="Arial" charset="0"/>
              </a:defRPr>
            </a:lvl4pPr>
            <a:lvl5pPr marL="2057400" indent="-228600" eaLnBrk="0" hangingPunct="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a:defRPr/>
            </a:pPr>
            <a:r>
              <a:rPr lang="en-US" sz="1800" i="1" dirty="0">
                <a:solidFill>
                  <a:srgbClr val="FC0107"/>
                </a:solidFill>
                <a:latin typeface="+mn-lt"/>
              </a:rPr>
              <a:t>Substance Use Disorder Diagnosis</a:t>
            </a:r>
            <a:endParaRPr lang="en-US" sz="1800" dirty="0">
              <a:solidFill>
                <a:srgbClr val="FC0107"/>
              </a:solidFill>
              <a:latin typeface="+mn-lt"/>
            </a:endParaRPr>
          </a:p>
        </p:txBody>
      </p:sp>
      <p:sp>
        <p:nvSpPr>
          <p:cNvPr id="8" name="Text Box 14"/>
          <p:cNvSpPr txBox="1">
            <a:spLocks noChangeArrowheads="1"/>
          </p:cNvSpPr>
          <p:nvPr/>
        </p:nvSpPr>
        <p:spPr bwMode="auto">
          <a:xfrm>
            <a:off x="6781800" y="5311914"/>
            <a:ext cx="3810000" cy="400110"/>
          </a:xfrm>
          <a:prstGeom prst="rect">
            <a:avLst/>
          </a:prstGeom>
          <a:noFill/>
          <a:ln w="12700">
            <a:noFill/>
            <a:miter lim="800000"/>
            <a:headEnd type="none" w="sm" len="sm"/>
            <a:tailEnd type="none" w="sm" len="sm"/>
          </a:ln>
        </p:spPr>
        <p:txBody>
          <a:bodyPr>
            <a:spAutoFit/>
          </a:bodyPr>
          <a:lstStyle/>
          <a:p>
            <a:pPr eaLnBrk="0" hangingPunct="0"/>
            <a:r>
              <a:rPr lang="en-US" sz="2000" b="1" i="1" dirty="0">
                <a:solidFill>
                  <a:srgbClr val="FC0107"/>
                </a:solidFill>
              </a:rPr>
              <a:t>Little or No Use</a:t>
            </a:r>
          </a:p>
        </p:txBody>
      </p:sp>
      <p:sp>
        <p:nvSpPr>
          <p:cNvPr id="9" name="Freeform 18"/>
          <p:cNvSpPr>
            <a:spLocks/>
          </p:cNvSpPr>
          <p:nvPr/>
        </p:nvSpPr>
        <p:spPr bwMode="auto">
          <a:xfrm>
            <a:off x="2743200" y="4896920"/>
            <a:ext cx="3581400" cy="437081"/>
          </a:xfrm>
          <a:custGeom>
            <a:avLst/>
            <a:gdLst>
              <a:gd name="T0" fmla="*/ 0 w 2584"/>
              <a:gd name="T1" fmla="*/ 2147483647 h 392"/>
              <a:gd name="T2" fmla="*/ 2147483647 w 2584"/>
              <a:gd name="T3" fmla="*/ 2147483647 h 392"/>
              <a:gd name="T4" fmla="*/ 2147483647 w 2584"/>
              <a:gd name="T5" fmla="*/ 2147483647 h 392"/>
              <a:gd name="T6" fmla="*/ 2147483647 w 2584"/>
              <a:gd name="T7" fmla="*/ 2147483647 h 392"/>
              <a:gd name="T8" fmla="*/ 2147483647 w 2584"/>
              <a:gd name="T9" fmla="*/ 2147483647 h 392"/>
              <a:gd name="T10" fmla="*/ 2147483647 w 2584"/>
              <a:gd name="T11" fmla="*/ 2147483647 h 392"/>
              <a:gd name="T12" fmla="*/ 0 60000 65536"/>
              <a:gd name="T13" fmla="*/ 0 60000 65536"/>
              <a:gd name="T14" fmla="*/ 0 60000 65536"/>
              <a:gd name="T15" fmla="*/ 0 60000 65536"/>
              <a:gd name="T16" fmla="*/ 0 60000 65536"/>
              <a:gd name="T17" fmla="*/ 0 60000 65536"/>
              <a:gd name="T18" fmla="*/ 0 w 2584"/>
              <a:gd name="T19" fmla="*/ 0 h 392"/>
              <a:gd name="T20" fmla="*/ 2584 w 2584"/>
              <a:gd name="T21" fmla="*/ 392 h 392"/>
            </a:gdLst>
            <a:ahLst/>
            <a:cxnLst>
              <a:cxn ang="T12">
                <a:pos x="T0" y="T1"/>
              </a:cxn>
              <a:cxn ang="T13">
                <a:pos x="T2" y="T3"/>
              </a:cxn>
              <a:cxn ang="T14">
                <a:pos x="T4" y="T5"/>
              </a:cxn>
              <a:cxn ang="T15">
                <a:pos x="T6" y="T7"/>
              </a:cxn>
              <a:cxn ang="T16">
                <a:pos x="T8" y="T9"/>
              </a:cxn>
              <a:cxn ang="T17">
                <a:pos x="T10" y="T11"/>
              </a:cxn>
            </a:cxnLst>
            <a:rect l="T18" t="T19" r="T20" b="T21"/>
            <a:pathLst>
              <a:path w="2584" h="392">
                <a:moveTo>
                  <a:pt x="0" y="144"/>
                </a:moveTo>
                <a:cubicBezTo>
                  <a:pt x="204" y="268"/>
                  <a:pt x="408" y="392"/>
                  <a:pt x="624" y="384"/>
                </a:cubicBezTo>
                <a:cubicBezTo>
                  <a:pt x="840" y="376"/>
                  <a:pt x="1080" y="104"/>
                  <a:pt x="1296" y="96"/>
                </a:cubicBezTo>
                <a:cubicBezTo>
                  <a:pt x="1512" y="88"/>
                  <a:pt x="1720" y="344"/>
                  <a:pt x="1920" y="336"/>
                </a:cubicBezTo>
                <a:cubicBezTo>
                  <a:pt x="2120" y="328"/>
                  <a:pt x="2408" y="96"/>
                  <a:pt x="2496" y="48"/>
                </a:cubicBezTo>
                <a:cubicBezTo>
                  <a:pt x="2584" y="0"/>
                  <a:pt x="2516" y="24"/>
                  <a:pt x="2448" y="48"/>
                </a:cubicBezTo>
              </a:path>
            </a:pathLst>
          </a:custGeom>
          <a:noFill/>
          <a:ln w="76200" cap="flat" cmpd="sng">
            <a:solidFill>
              <a:schemeClr val="tx1"/>
            </a:solidFill>
            <a:prstDash val="dash"/>
            <a:round/>
            <a:headEnd type="none" w="sm" len="sm"/>
            <a:tailEnd type="none" w="sm" len="sm"/>
          </a:ln>
        </p:spPr>
        <p:txBody>
          <a:bodyPr/>
          <a:lstStyle/>
          <a:p>
            <a:endParaRPr lang="en-US" sz="4000" b="1">
              <a:solidFill>
                <a:srgbClr val="000066"/>
              </a:solidFill>
              <a:latin typeface="Corbel"/>
            </a:endParaRPr>
          </a:p>
        </p:txBody>
      </p:sp>
      <p:sp>
        <p:nvSpPr>
          <p:cNvPr id="12" name="Text Box 15"/>
          <p:cNvSpPr txBox="1">
            <a:spLocks noChangeArrowheads="1"/>
          </p:cNvSpPr>
          <p:nvPr/>
        </p:nvSpPr>
        <p:spPr bwMode="auto">
          <a:xfrm>
            <a:off x="1564850" y="1371601"/>
            <a:ext cx="1940351" cy="954107"/>
          </a:xfrm>
          <a:prstGeom prst="rect">
            <a:avLst/>
          </a:prstGeom>
          <a:noFill/>
          <a:ln w="9525">
            <a:noFill/>
            <a:miter lim="800000"/>
            <a:headEnd/>
            <a:tailEnd/>
          </a:ln>
        </p:spPr>
        <p:txBody>
          <a:bodyPr wrap="square">
            <a:spAutoFit/>
          </a:bodyPr>
          <a:lstStyle/>
          <a:p>
            <a:r>
              <a:rPr lang="en-US" sz="2800" b="1" dirty="0">
                <a:solidFill>
                  <a:srgbClr val="000090"/>
                </a:solidFill>
              </a:rPr>
              <a:t>Frequent Use</a:t>
            </a:r>
            <a:endParaRPr lang="en-US" sz="4000" b="1" dirty="0">
              <a:solidFill>
                <a:srgbClr val="000090"/>
              </a:solidFill>
            </a:endParaRPr>
          </a:p>
        </p:txBody>
      </p:sp>
      <p:sp>
        <p:nvSpPr>
          <p:cNvPr id="13" name="Text Box 8"/>
          <p:cNvSpPr txBox="1">
            <a:spLocks noChangeArrowheads="1"/>
          </p:cNvSpPr>
          <p:nvPr/>
        </p:nvSpPr>
        <p:spPr bwMode="auto">
          <a:xfrm>
            <a:off x="4648200" y="1295400"/>
            <a:ext cx="3535840" cy="369332"/>
          </a:xfrm>
          <a:prstGeom prst="rect">
            <a:avLst/>
          </a:prstGeom>
          <a:noFill/>
          <a:ln w="12700">
            <a:noFill/>
            <a:miter lim="800000"/>
            <a:headEnd type="none" w="sm" len="sm"/>
            <a:tailEnd type="none" w="sm" len="sm"/>
          </a:ln>
        </p:spPr>
        <p:txBody>
          <a:bodyPr wrap="none">
            <a:spAutoFit/>
          </a:bodyPr>
          <a:lstStyle/>
          <a:p>
            <a:pPr eaLnBrk="0" hangingPunct="0"/>
            <a:r>
              <a:rPr lang="en-US" b="1" i="1" dirty="0">
                <a:solidFill>
                  <a:srgbClr val="008000"/>
                </a:solidFill>
              </a:rPr>
              <a:t> Substance Use Disorder Treatment</a:t>
            </a:r>
            <a:endParaRPr lang="en-US" b="1" dirty="0">
              <a:solidFill>
                <a:srgbClr val="008000"/>
              </a:solidFill>
            </a:endParaRPr>
          </a:p>
        </p:txBody>
      </p:sp>
      <p:sp>
        <p:nvSpPr>
          <p:cNvPr id="14" name="TextBox 13"/>
          <p:cNvSpPr txBox="1"/>
          <p:nvPr/>
        </p:nvSpPr>
        <p:spPr>
          <a:xfrm>
            <a:off x="6324600" y="6592676"/>
            <a:ext cx="4038600" cy="261610"/>
          </a:xfrm>
          <a:prstGeom prst="rect">
            <a:avLst/>
          </a:prstGeom>
          <a:noFill/>
        </p:spPr>
        <p:txBody>
          <a:bodyPr wrap="square" rtlCol="0">
            <a:spAutoFit/>
          </a:bodyPr>
          <a:lstStyle/>
          <a:p>
            <a:pPr algn="r"/>
            <a:r>
              <a:rPr lang="en-US" sz="1100" dirty="0">
                <a:solidFill>
                  <a:schemeClr val="tx1">
                    <a:lumMod val="50000"/>
                    <a:lumOff val="50000"/>
                  </a:schemeClr>
                </a:solidFill>
              </a:rPr>
              <a:t> </a:t>
            </a:r>
            <a:r>
              <a:rPr lang="en-US" sz="1100" i="1" dirty="0">
                <a:solidFill>
                  <a:schemeClr val="tx1">
                    <a:lumMod val="50000"/>
                    <a:lumOff val="50000"/>
                  </a:schemeClr>
                </a:solidFill>
              </a:rPr>
              <a:t>McLellan AT, Journal of Substance Abuse Treatment 2014 </a:t>
            </a:r>
          </a:p>
        </p:txBody>
      </p:sp>
      <p:sp>
        <p:nvSpPr>
          <p:cNvPr id="17" name="Text Box 11"/>
          <p:cNvSpPr txBox="1">
            <a:spLocks noChangeArrowheads="1"/>
          </p:cNvSpPr>
          <p:nvPr/>
        </p:nvSpPr>
        <p:spPr bwMode="auto">
          <a:xfrm>
            <a:off x="6003512" y="3657600"/>
            <a:ext cx="1375441" cy="400110"/>
          </a:xfrm>
          <a:prstGeom prst="rect">
            <a:avLst/>
          </a:prstGeom>
          <a:noFill/>
          <a:ln w="12700">
            <a:noFill/>
            <a:miter lim="800000"/>
            <a:headEnd type="none" w="sm" len="sm"/>
            <a:tailEnd type="none" w="sm" len="sm"/>
          </a:ln>
        </p:spPr>
        <p:txBody>
          <a:bodyPr wrap="none">
            <a:spAutoFit/>
          </a:bodyPr>
          <a:lstStyle/>
          <a:p>
            <a:pPr defTabSz="457200"/>
            <a:r>
              <a:rPr lang="en-US" sz="2000" b="1" i="1" dirty="0">
                <a:solidFill>
                  <a:srgbClr val="FC0107"/>
                </a:solidFill>
                <a:cs typeface="Arial" charset="0"/>
              </a:rPr>
              <a:t>At-Risk Use</a:t>
            </a:r>
            <a:endParaRPr lang="en-US" sz="2000" b="1" dirty="0">
              <a:solidFill>
                <a:srgbClr val="FC0107"/>
              </a:solidFill>
              <a:cs typeface="Arial" charset="0"/>
            </a:endParaRPr>
          </a:p>
        </p:txBody>
      </p:sp>
      <p:sp>
        <p:nvSpPr>
          <p:cNvPr id="18" name="Up-Down Arrow 17"/>
          <p:cNvSpPr/>
          <p:nvPr/>
        </p:nvSpPr>
        <p:spPr bwMode="auto">
          <a:xfrm>
            <a:off x="1981200" y="2286000"/>
            <a:ext cx="484632" cy="2667000"/>
          </a:xfrm>
          <a:prstGeom prst="upDownArrow">
            <a:avLst/>
          </a:prstGeom>
          <a:solidFill>
            <a:schemeClr val="accent2">
              <a:lumMod val="75000"/>
            </a:schemeClr>
          </a:solidFill>
          <a:ln w="9525" cap="flat" cmpd="sng" algn="ctr">
            <a:solidFill>
              <a:schemeClr val="accent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b="1">
              <a:solidFill>
                <a:schemeClr val="bg1"/>
              </a:solidFill>
              <a:latin typeface="Times New Roman" pitchFamily="18" charset="0"/>
            </a:endParaRPr>
          </a:p>
        </p:txBody>
      </p:sp>
      <p:cxnSp>
        <p:nvCxnSpPr>
          <p:cNvPr id="3" name="Straight Connector 2"/>
          <p:cNvCxnSpPr/>
          <p:nvPr/>
        </p:nvCxnSpPr>
        <p:spPr>
          <a:xfrm>
            <a:off x="9601201" y="1600200"/>
            <a:ext cx="55786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9677401" y="4953000"/>
            <a:ext cx="557865" cy="0"/>
          </a:xfrm>
          <a:prstGeom prst="line">
            <a:avLst/>
          </a:prstGeom>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8305801" y="3048000"/>
            <a:ext cx="1558055" cy="369332"/>
          </a:xfrm>
          <a:prstGeom prst="rect">
            <a:avLst/>
          </a:prstGeom>
          <a:noFill/>
        </p:spPr>
        <p:txBody>
          <a:bodyPr wrap="none" rtlCol="0">
            <a:spAutoFit/>
          </a:bodyPr>
          <a:lstStyle/>
          <a:p>
            <a:r>
              <a:rPr lang="en-US" b="1" i="1" dirty="0">
                <a:solidFill>
                  <a:srgbClr val="000090"/>
                </a:solidFill>
              </a:rPr>
              <a:t>Unhealthy use</a:t>
            </a:r>
          </a:p>
        </p:txBody>
      </p:sp>
      <p:cxnSp>
        <p:nvCxnSpPr>
          <p:cNvPr id="26" name="Straight Connector 25"/>
          <p:cNvCxnSpPr/>
          <p:nvPr/>
        </p:nvCxnSpPr>
        <p:spPr>
          <a:xfrm>
            <a:off x="10168778" y="1600200"/>
            <a:ext cx="42023" cy="1524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10210801" y="3581400"/>
            <a:ext cx="43529" cy="1371600"/>
          </a:xfrm>
          <a:prstGeom prst="line">
            <a:avLst/>
          </a:prstGeom>
        </p:spPr>
        <p:style>
          <a:lnRef idx="2">
            <a:schemeClr val="accent1"/>
          </a:lnRef>
          <a:fillRef idx="0">
            <a:schemeClr val="accent1"/>
          </a:fillRef>
          <a:effectRef idx="1">
            <a:schemeClr val="accent1"/>
          </a:effectRef>
          <a:fontRef idx="minor">
            <a:schemeClr val="tx1"/>
          </a:fontRef>
        </p:style>
      </p:cxnSp>
      <p:sp>
        <p:nvSpPr>
          <p:cNvPr id="11" name="Text Box 14"/>
          <p:cNvSpPr txBox="1">
            <a:spLocks noChangeArrowheads="1"/>
          </p:cNvSpPr>
          <p:nvPr/>
        </p:nvSpPr>
        <p:spPr bwMode="auto">
          <a:xfrm>
            <a:off x="1563040" y="4913293"/>
            <a:ext cx="1561160" cy="523220"/>
          </a:xfrm>
          <a:prstGeom prst="rect">
            <a:avLst/>
          </a:prstGeom>
          <a:noFill/>
          <a:ln w="9525">
            <a:noFill/>
            <a:miter lim="800000"/>
            <a:headEnd/>
            <a:tailEnd/>
          </a:ln>
        </p:spPr>
        <p:txBody>
          <a:bodyPr wrap="square">
            <a:spAutoFit/>
          </a:bodyPr>
          <a:lstStyle/>
          <a:p>
            <a:r>
              <a:rPr lang="en-US" sz="2800" b="1" dirty="0">
                <a:solidFill>
                  <a:srgbClr val="000090"/>
                </a:solidFill>
              </a:rPr>
              <a:t>Rare Use</a:t>
            </a:r>
          </a:p>
        </p:txBody>
      </p:sp>
      <p:sp>
        <p:nvSpPr>
          <p:cNvPr id="25" name="Shape 86"/>
          <p:cNvSpPr/>
          <p:nvPr/>
        </p:nvSpPr>
        <p:spPr>
          <a:xfrm>
            <a:off x="2422525" y="341631"/>
            <a:ext cx="7010400" cy="7645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defRPr sz="4400">
                <a:solidFill>
                  <a:schemeClr val="accent2"/>
                </a:solidFill>
                <a:latin typeface="Footlight MT Light"/>
                <a:ea typeface="Footlight MT Light"/>
                <a:cs typeface="Footlight MT Light"/>
                <a:sym typeface="Footlight MT Light"/>
              </a:defRPr>
            </a:lvl1pPr>
          </a:lstStyle>
          <a:p>
            <a:r>
              <a:rPr lang="en-US" dirty="0"/>
              <a:t>Spectrum of Substance Use</a:t>
            </a:r>
            <a:endParaRPr dirty="0"/>
          </a:p>
        </p:txBody>
      </p:sp>
      <p:sp>
        <p:nvSpPr>
          <p:cNvPr id="27" name="TextBox 26"/>
          <p:cNvSpPr txBox="1"/>
          <p:nvPr/>
        </p:nvSpPr>
        <p:spPr>
          <a:xfrm>
            <a:off x="6712946" y="2624223"/>
            <a:ext cx="2479525" cy="400110"/>
          </a:xfrm>
          <a:prstGeom prst="rect">
            <a:avLst/>
          </a:prstGeom>
          <a:noFill/>
        </p:spPr>
        <p:txBody>
          <a:bodyPr wrap="none" rtlCol="0">
            <a:spAutoFit/>
          </a:bodyPr>
          <a:lstStyle/>
          <a:p>
            <a:r>
              <a:rPr lang="en-US" sz="2000" b="1" i="1" dirty="0">
                <a:solidFill>
                  <a:srgbClr val="008000"/>
                </a:solidFill>
              </a:rPr>
              <a:t>Referral to Treatment</a:t>
            </a:r>
          </a:p>
        </p:txBody>
      </p:sp>
      <p:sp>
        <p:nvSpPr>
          <p:cNvPr id="28" name="TextBox 27"/>
          <p:cNvSpPr txBox="1"/>
          <p:nvPr/>
        </p:nvSpPr>
        <p:spPr>
          <a:xfrm>
            <a:off x="7162801" y="4171890"/>
            <a:ext cx="2051587" cy="400110"/>
          </a:xfrm>
          <a:prstGeom prst="rect">
            <a:avLst/>
          </a:prstGeom>
          <a:noFill/>
        </p:spPr>
        <p:txBody>
          <a:bodyPr wrap="none" rtlCol="0">
            <a:spAutoFit/>
          </a:bodyPr>
          <a:lstStyle/>
          <a:p>
            <a:r>
              <a:rPr lang="en-US" sz="2000" b="1" i="1" dirty="0">
                <a:solidFill>
                  <a:srgbClr val="008000"/>
                </a:solidFill>
              </a:rPr>
              <a:t>Brief Intervention</a:t>
            </a:r>
          </a:p>
        </p:txBody>
      </p:sp>
      <p:sp>
        <p:nvSpPr>
          <p:cNvPr id="30" name="TextBox 29"/>
          <p:cNvSpPr txBox="1"/>
          <p:nvPr/>
        </p:nvSpPr>
        <p:spPr>
          <a:xfrm>
            <a:off x="8167165" y="5848290"/>
            <a:ext cx="1334340" cy="400110"/>
          </a:xfrm>
          <a:prstGeom prst="rect">
            <a:avLst/>
          </a:prstGeom>
          <a:noFill/>
        </p:spPr>
        <p:txBody>
          <a:bodyPr wrap="none" rtlCol="0">
            <a:spAutoFit/>
          </a:bodyPr>
          <a:lstStyle/>
          <a:p>
            <a:r>
              <a:rPr lang="en-US" sz="2000" b="1" i="1" dirty="0">
                <a:solidFill>
                  <a:srgbClr val="008000"/>
                </a:solidFill>
              </a:rPr>
              <a:t>Prevention</a:t>
            </a:r>
          </a:p>
        </p:txBody>
      </p:sp>
      <p:sp>
        <p:nvSpPr>
          <p:cNvPr id="23" name="Bent Arrow 22"/>
          <p:cNvSpPr/>
          <p:nvPr/>
        </p:nvSpPr>
        <p:spPr>
          <a:xfrm rot="10800000" flipH="1">
            <a:off x="6019800" y="2510137"/>
            <a:ext cx="685800" cy="461663"/>
          </a:xfrm>
          <a:prstGeom prst="bentArrow">
            <a:avLst/>
          </a:prstGeom>
          <a:solidFill>
            <a:srgbClr val="008000"/>
          </a:solidFill>
          <a:ln w="25400" cap="flat">
            <a:solidFill>
              <a:srgbClr val="008000"/>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hangingPunct="0"/>
            <a:endParaRPr lang="en-US" sz="2400">
              <a:solidFill>
                <a:srgbClr val="008000"/>
              </a:solidFill>
              <a:latin typeface="Arial"/>
              <a:ea typeface="Arial"/>
              <a:cs typeface="Arial"/>
              <a:sym typeface="Arial"/>
            </a:endParaRPr>
          </a:p>
        </p:txBody>
      </p:sp>
      <p:sp>
        <p:nvSpPr>
          <p:cNvPr id="44" name="AutoShape 5"/>
          <p:cNvSpPr>
            <a:spLocks noChangeArrowheads="1"/>
          </p:cNvSpPr>
          <p:nvPr/>
        </p:nvSpPr>
        <p:spPr bwMode="auto">
          <a:xfrm>
            <a:off x="4297694" y="1371600"/>
            <a:ext cx="534688" cy="533400"/>
          </a:xfrm>
          <a:prstGeom prst="triangle">
            <a:avLst>
              <a:gd name="adj" fmla="val 50569"/>
            </a:avLst>
          </a:prstGeom>
          <a:solidFill>
            <a:srgbClr val="008000"/>
          </a:solidFill>
          <a:ln w="12700">
            <a:solidFill>
              <a:srgbClr val="008000"/>
            </a:solidFill>
            <a:miter lim="800000"/>
            <a:headEnd type="none" w="sm" len="sm"/>
            <a:tailEnd type="none" w="sm" len="sm"/>
          </a:ln>
          <a:effectLst/>
        </p:spPr>
        <p:txBody>
          <a:bodyPr wrap="none" anchor="ctr"/>
          <a:lstStyle/>
          <a:p>
            <a:pPr eaLnBrk="0" hangingPunct="0"/>
            <a:endParaRPr lang="en-US" sz="4000" b="1">
              <a:solidFill>
                <a:srgbClr val="000066"/>
              </a:solidFill>
              <a:latin typeface="Corbel"/>
            </a:endParaRPr>
          </a:p>
        </p:txBody>
      </p:sp>
      <p:sp>
        <p:nvSpPr>
          <p:cNvPr id="46" name="Bent Arrow 45"/>
          <p:cNvSpPr/>
          <p:nvPr/>
        </p:nvSpPr>
        <p:spPr>
          <a:xfrm rot="10800000" flipH="1">
            <a:off x="6477000" y="4038601"/>
            <a:ext cx="685800" cy="461663"/>
          </a:xfrm>
          <a:prstGeom prst="bentArrow">
            <a:avLst/>
          </a:prstGeom>
          <a:solidFill>
            <a:srgbClr val="008000"/>
          </a:solidFill>
          <a:ln w="25400" cap="flat">
            <a:solidFill>
              <a:srgbClr val="008000"/>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hangingPunct="0"/>
            <a:endParaRPr lang="en-US" sz="2400">
              <a:solidFill>
                <a:srgbClr val="008000"/>
              </a:solidFill>
              <a:latin typeface="Arial"/>
              <a:ea typeface="Arial"/>
              <a:cs typeface="Arial"/>
              <a:sym typeface="Arial"/>
            </a:endParaRPr>
          </a:p>
        </p:txBody>
      </p:sp>
      <p:sp>
        <p:nvSpPr>
          <p:cNvPr id="47" name="Bent Arrow 46"/>
          <p:cNvSpPr/>
          <p:nvPr/>
        </p:nvSpPr>
        <p:spPr>
          <a:xfrm rot="10800000" flipH="1">
            <a:off x="7467600" y="5715001"/>
            <a:ext cx="685800" cy="461663"/>
          </a:xfrm>
          <a:prstGeom prst="bentArrow">
            <a:avLst/>
          </a:prstGeom>
          <a:solidFill>
            <a:srgbClr val="008000"/>
          </a:solidFill>
          <a:ln w="25400" cap="flat">
            <a:solidFill>
              <a:srgbClr val="008000"/>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hangingPunct="0"/>
            <a:endParaRPr lang="en-US" sz="2400">
              <a:solidFill>
                <a:srgbClr val="008000"/>
              </a:solidFill>
              <a:latin typeface="Arial"/>
              <a:ea typeface="Arial"/>
              <a:cs typeface="Arial"/>
              <a:sym typeface="Arial"/>
            </a:endParaRPr>
          </a:p>
        </p:txBody>
      </p:sp>
    </p:spTree>
    <p:extLst>
      <p:ext uri="{BB962C8B-B14F-4D97-AF65-F5344CB8AC3E}">
        <p14:creationId xmlns:p14="http://schemas.microsoft.com/office/powerpoint/2010/main" val="423554693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44"/>
                                        </p:tgtEl>
                                      </p:cBhvr>
                                    </p:animEffect>
                                    <p:set>
                                      <p:cBhvr>
                                        <p:cTn id="7" dur="1" fill="hold">
                                          <p:stCondLst>
                                            <p:cond delay="499"/>
                                          </p:stCondLst>
                                        </p:cTn>
                                        <p:tgtEl>
                                          <p:spTgt spid="44"/>
                                        </p:tgtEl>
                                        <p:attrNameLst>
                                          <p:attrName>style.visibility</p:attrName>
                                        </p:attrNameLst>
                                      </p:cBhvr>
                                      <p:to>
                                        <p:strVal val="hidden"/>
                                      </p:to>
                                    </p:set>
                                  </p:childTnLst>
                                </p:cTn>
                              </p:par>
                              <p:par>
                                <p:cTn id="8" presetID="9" presetClass="exit" presetSubtype="0" fill="hold" grpId="0" nodeType="withEffect">
                                  <p:stCondLst>
                                    <p:cond delay="0"/>
                                  </p:stCondLst>
                                  <p:childTnLst>
                                    <p:animEffect transition="out" filter="dissolve">
                                      <p:cBhvr>
                                        <p:cTn id="9" dur="500"/>
                                        <p:tgtEl>
                                          <p:spTgt spid="13"/>
                                        </p:tgtEl>
                                      </p:cBhvr>
                                    </p:animEffect>
                                    <p:set>
                                      <p:cBhvr>
                                        <p:cTn id="10" dur="1" fill="hold">
                                          <p:stCondLst>
                                            <p:cond delay="499"/>
                                          </p:stCondLst>
                                        </p:cTn>
                                        <p:tgtEl>
                                          <p:spTgt spid="13"/>
                                        </p:tgtEl>
                                        <p:attrNameLst>
                                          <p:attrName>style.visibility</p:attrName>
                                        </p:attrNameLst>
                                      </p:cBhvr>
                                      <p:to>
                                        <p:strVal val="hidden"/>
                                      </p:to>
                                    </p:set>
                                  </p:childTnLst>
                                </p:cTn>
                              </p:par>
                              <p:par>
                                <p:cTn id="11" presetID="9" presetClass="exit" presetSubtype="0" fill="hold" nodeType="withEffect">
                                  <p:stCondLst>
                                    <p:cond delay="0"/>
                                  </p:stCondLst>
                                  <p:childTnLst>
                                    <p:animEffect transition="out" filter="dissolve">
                                      <p:cBhvr>
                                        <p:cTn id="12" dur="500"/>
                                        <p:tgtEl>
                                          <p:spTgt spid="26"/>
                                        </p:tgtEl>
                                      </p:cBhvr>
                                    </p:animEffect>
                                    <p:set>
                                      <p:cBhvr>
                                        <p:cTn id="13" dur="1" fill="hold">
                                          <p:stCondLst>
                                            <p:cond delay="499"/>
                                          </p:stCondLst>
                                        </p:cTn>
                                        <p:tgtEl>
                                          <p:spTgt spid="26"/>
                                        </p:tgtEl>
                                        <p:attrNameLst>
                                          <p:attrName>style.visibility</p:attrName>
                                        </p:attrNameLst>
                                      </p:cBhvr>
                                      <p:to>
                                        <p:strVal val="hidden"/>
                                      </p:to>
                                    </p:set>
                                  </p:childTnLst>
                                </p:cTn>
                              </p:par>
                              <p:par>
                                <p:cTn id="14" presetID="9" presetClass="exit" presetSubtype="0" fill="hold" nodeType="withEffect">
                                  <p:stCondLst>
                                    <p:cond delay="0"/>
                                  </p:stCondLst>
                                  <p:childTnLst>
                                    <p:animEffect transition="out" filter="dissolve">
                                      <p:cBhvr>
                                        <p:cTn id="15" dur="500"/>
                                        <p:tgtEl>
                                          <p:spTgt spid="3"/>
                                        </p:tgtEl>
                                      </p:cBhvr>
                                    </p:animEffect>
                                    <p:set>
                                      <p:cBhvr>
                                        <p:cTn id="16" dur="1" fill="hold">
                                          <p:stCondLst>
                                            <p:cond delay="499"/>
                                          </p:stCondLst>
                                        </p:cTn>
                                        <p:tgtEl>
                                          <p:spTgt spid="3"/>
                                        </p:tgtEl>
                                        <p:attrNameLst>
                                          <p:attrName>style.visibility</p:attrName>
                                        </p:attrNameLst>
                                      </p:cBhvr>
                                      <p:to>
                                        <p:strVal val="hidden"/>
                                      </p:to>
                                    </p:set>
                                  </p:childTnLst>
                                </p:cTn>
                              </p:par>
                              <p:par>
                                <p:cTn id="17" presetID="9" presetClass="exit" presetSubtype="0" fill="hold" grpId="0" nodeType="withEffect">
                                  <p:stCondLst>
                                    <p:cond delay="0"/>
                                  </p:stCondLst>
                                  <p:childTnLst>
                                    <p:animEffect transition="out" filter="dissolve">
                                      <p:cBhvr>
                                        <p:cTn id="18" dur="500"/>
                                        <p:tgtEl>
                                          <p:spTgt spid="24"/>
                                        </p:tgtEl>
                                      </p:cBhvr>
                                    </p:animEffect>
                                    <p:set>
                                      <p:cBhvr>
                                        <p:cTn id="19" dur="1" fill="hold">
                                          <p:stCondLst>
                                            <p:cond delay="499"/>
                                          </p:stCondLst>
                                        </p:cTn>
                                        <p:tgtEl>
                                          <p:spTgt spid="24"/>
                                        </p:tgtEl>
                                        <p:attrNameLst>
                                          <p:attrName>style.visibility</p:attrName>
                                        </p:attrNameLst>
                                      </p:cBhvr>
                                      <p:to>
                                        <p:strVal val="hidden"/>
                                      </p:to>
                                    </p:set>
                                  </p:childTnLst>
                                </p:cTn>
                              </p:par>
                              <p:par>
                                <p:cTn id="20" presetID="9" presetClass="exit" presetSubtype="0" fill="hold" nodeType="withEffect">
                                  <p:stCondLst>
                                    <p:cond delay="0"/>
                                  </p:stCondLst>
                                  <p:childTnLst>
                                    <p:animEffect transition="out" filter="dissolve">
                                      <p:cBhvr>
                                        <p:cTn id="21" dur="500"/>
                                        <p:tgtEl>
                                          <p:spTgt spid="29"/>
                                        </p:tgtEl>
                                      </p:cBhvr>
                                    </p:animEffect>
                                    <p:set>
                                      <p:cBhvr>
                                        <p:cTn id="22" dur="1" fill="hold">
                                          <p:stCondLst>
                                            <p:cond delay="499"/>
                                          </p:stCondLst>
                                        </p:cTn>
                                        <p:tgtEl>
                                          <p:spTgt spid="29"/>
                                        </p:tgtEl>
                                        <p:attrNameLst>
                                          <p:attrName>style.visibility</p:attrName>
                                        </p:attrNameLst>
                                      </p:cBhvr>
                                      <p:to>
                                        <p:strVal val="hidden"/>
                                      </p:to>
                                    </p:set>
                                  </p:childTnLst>
                                </p:cTn>
                              </p:par>
                              <p:par>
                                <p:cTn id="23" presetID="9" presetClass="exit" presetSubtype="0" fill="hold" nodeType="withEffect">
                                  <p:stCondLst>
                                    <p:cond delay="0"/>
                                  </p:stCondLst>
                                  <p:childTnLst>
                                    <p:animEffect transition="out" filter="dissolve">
                                      <p:cBhvr>
                                        <p:cTn id="24" dur="500"/>
                                        <p:tgtEl>
                                          <p:spTgt spid="22"/>
                                        </p:tgtEl>
                                      </p:cBhvr>
                                    </p:animEffect>
                                    <p:set>
                                      <p:cBhvr>
                                        <p:cTn id="25" dur="1" fill="hold">
                                          <p:stCondLst>
                                            <p:cond delay="499"/>
                                          </p:stCondLst>
                                        </p:cTn>
                                        <p:tgtEl>
                                          <p:spTgt spid="22"/>
                                        </p:tgtEl>
                                        <p:attrNameLst>
                                          <p:attrName>style.visibility</p:attrName>
                                        </p:attrNameLst>
                                      </p:cBhvr>
                                      <p:to>
                                        <p:strVal val="hidden"/>
                                      </p:to>
                                    </p:set>
                                  </p:childTnLst>
                                </p:cTn>
                              </p:par>
                              <p:par>
                                <p:cTn id="26" presetID="10" presetClass="entr" presetSubtype="0" fill="hold" grpId="0" nodeType="withEffect">
                                  <p:stCondLst>
                                    <p:cond delay="0"/>
                                  </p:stCondLst>
                                  <p:childTnLst>
                                    <p:set>
                                      <p:cBhvr>
                                        <p:cTn id="27" dur="1" fill="hold">
                                          <p:stCondLst>
                                            <p:cond delay="0"/>
                                          </p:stCondLst>
                                        </p:cTn>
                                        <p:tgtEl>
                                          <p:spTgt spid="47"/>
                                        </p:tgtEl>
                                        <p:attrNameLst>
                                          <p:attrName>style.visibility</p:attrName>
                                        </p:attrNameLst>
                                      </p:cBhvr>
                                      <p:to>
                                        <p:strVal val="visible"/>
                                      </p:to>
                                    </p:set>
                                    <p:animEffect transition="in" filter="fade">
                                      <p:cBhvr>
                                        <p:cTn id="28" dur="500"/>
                                        <p:tgtEl>
                                          <p:spTgt spid="47"/>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500"/>
                                        <p:tgtEl>
                                          <p:spTgt spid="30"/>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6"/>
                                        </p:tgtEl>
                                        <p:attrNameLst>
                                          <p:attrName>style.visibility</p:attrName>
                                        </p:attrNameLst>
                                      </p:cBhvr>
                                      <p:to>
                                        <p:strVal val="visible"/>
                                      </p:to>
                                    </p:set>
                                    <p:animEffect transition="in" filter="fade">
                                      <p:cBhvr>
                                        <p:cTn id="36" dur="500"/>
                                        <p:tgtEl>
                                          <p:spTgt spid="46"/>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8"/>
                                        </p:tgtEl>
                                        <p:attrNameLst>
                                          <p:attrName>style.visibility</p:attrName>
                                        </p:attrNameLst>
                                      </p:cBhvr>
                                      <p:to>
                                        <p:strVal val="visible"/>
                                      </p:to>
                                    </p:set>
                                    <p:animEffect transition="in" filter="fade">
                                      <p:cBhvr>
                                        <p:cTn id="39" dur="500"/>
                                        <p:tgtEl>
                                          <p:spTgt spid="28"/>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3"/>
                                        </p:tgtEl>
                                        <p:attrNameLst>
                                          <p:attrName>style.visibility</p:attrName>
                                        </p:attrNameLst>
                                      </p:cBhvr>
                                      <p:to>
                                        <p:strVal val="visible"/>
                                      </p:to>
                                    </p:set>
                                    <p:animEffect transition="in" filter="fade">
                                      <p:cBhvr>
                                        <p:cTn id="44" dur="500"/>
                                        <p:tgtEl>
                                          <p:spTgt spid="23"/>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fade">
                                      <p:cBhvr>
                                        <p:cTn id="47" dur="500"/>
                                        <p:tgtEl>
                                          <p:spTgt spid="27"/>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mph" presetSubtype="0" fill="hold" grpId="0" nodeType="clickEffect">
                                  <p:stCondLst>
                                    <p:cond delay="0"/>
                                  </p:stCondLst>
                                  <p:childTnLst>
                                    <p:animScale>
                                      <p:cBhvr>
                                        <p:cTn id="51" dur="2000" fill="hold"/>
                                        <p:tgtEl>
                                          <p:spTgt spid="17"/>
                                        </p:tgtEl>
                                      </p:cBhvr>
                                      <p:by x="150000" y="150000"/>
                                    </p:animScale>
                                  </p:childTnLst>
                                </p:cTn>
                              </p:par>
                              <p:par>
                                <p:cTn id="52" presetID="6" presetClass="emph" presetSubtype="0" fill="hold" grpId="1" nodeType="withEffect">
                                  <p:stCondLst>
                                    <p:cond delay="0"/>
                                  </p:stCondLst>
                                  <p:childTnLst>
                                    <p:animScale>
                                      <p:cBhvr>
                                        <p:cTn id="53" dur="2000" fill="hold"/>
                                        <p:tgtEl>
                                          <p:spTgt spid="28"/>
                                        </p:tgtEl>
                                      </p:cBhvr>
                                      <p:by x="150000" y="150000"/>
                                    </p:animScale>
                                  </p:childTnLst>
                                </p:cTn>
                              </p:par>
                              <p:par>
                                <p:cTn id="54" presetID="9" presetClass="exit" presetSubtype="0" fill="hold" grpId="1" nodeType="withEffect">
                                  <p:stCondLst>
                                    <p:cond delay="0"/>
                                  </p:stCondLst>
                                  <p:childTnLst>
                                    <p:animEffect transition="out" filter="dissolve">
                                      <p:cBhvr>
                                        <p:cTn id="55" dur="500"/>
                                        <p:tgtEl>
                                          <p:spTgt spid="46"/>
                                        </p:tgtEl>
                                      </p:cBhvr>
                                    </p:animEffect>
                                    <p:set>
                                      <p:cBhvr>
                                        <p:cTn id="56" dur="1" fill="hold">
                                          <p:stCondLst>
                                            <p:cond delay="499"/>
                                          </p:stCondLst>
                                        </p:cTn>
                                        <p:tgtEl>
                                          <p:spTgt spid="4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7" grpId="0"/>
      <p:bldP spid="24" grpId="0"/>
      <p:bldP spid="27" grpId="0"/>
      <p:bldP spid="28" grpId="0"/>
      <p:bldP spid="28" grpId="1"/>
      <p:bldP spid="30" grpId="0"/>
      <p:bldP spid="23" grpId="0" animBg="1"/>
      <p:bldP spid="44" grpId="0" animBg="1"/>
      <p:bldP spid="46" grpId="0" animBg="1"/>
      <p:bldP spid="46" grpId="1" animBg="1"/>
      <p:bldP spid="4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D65C7-DCDA-404F-8D75-B3722469CC19}"/>
              </a:ext>
            </a:extLst>
          </p:cNvPr>
          <p:cNvSpPr>
            <a:spLocks noGrp="1"/>
          </p:cNvSpPr>
          <p:nvPr>
            <p:ph type="title"/>
          </p:nvPr>
        </p:nvSpPr>
        <p:spPr/>
        <p:txBody>
          <a:bodyPr/>
          <a:lstStyle/>
          <a:p>
            <a:r>
              <a:rPr lang="en-US" dirty="0"/>
              <a:t>Case 1: inpatient </a:t>
            </a:r>
          </a:p>
        </p:txBody>
      </p:sp>
      <p:sp>
        <p:nvSpPr>
          <p:cNvPr id="3" name="Content Placeholder 2">
            <a:extLst>
              <a:ext uri="{FF2B5EF4-FFF2-40B4-BE49-F238E27FC236}">
                <a16:creationId xmlns:a16="http://schemas.microsoft.com/office/drawing/2014/main" id="{A25A1D47-25B5-5A4A-A658-440C708A4C08}"/>
              </a:ext>
            </a:extLst>
          </p:cNvPr>
          <p:cNvSpPr>
            <a:spLocks noGrp="1"/>
          </p:cNvSpPr>
          <p:nvPr>
            <p:ph idx="1"/>
          </p:nvPr>
        </p:nvSpPr>
        <p:spPr/>
        <p:txBody>
          <a:bodyPr/>
          <a:lstStyle/>
          <a:p>
            <a:pPr marL="0" indent="0">
              <a:buNone/>
            </a:pPr>
            <a:r>
              <a:rPr lang="en-US" dirty="0"/>
              <a:t>Consult question:</a:t>
            </a:r>
          </a:p>
          <a:p>
            <a:pPr marL="0" indent="0">
              <a:buNone/>
            </a:pPr>
            <a:r>
              <a:rPr lang="en-US" dirty="0"/>
              <a:t>“patient with h/o EtOH (last drink more than 1 week ago, CIWA has been 1 during this hospital stay). Pt demanding benzos for sleep but on review of PDMP only benzo prescribed was diazepam once in the last year. ?continued </a:t>
            </a:r>
            <a:r>
              <a:rPr lang="en-US" b="1" dirty="0">
                <a:solidFill>
                  <a:srgbClr val="FF0000"/>
                </a:solidFill>
              </a:rPr>
              <a:t>alcohol</a:t>
            </a:r>
            <a:r>
              <a:rPr lang="en-US" dirty="0">
                <a:solidFill>
                  <a:srgbClr val="FF0000"/>
                </a:solidFill>
              </a:rPr>
              <a:t> </a:t>
            </a:r>
            <a:r>
              <a:rPr lang="en-US" b="1" dirty="0">
                <a:solidFill>
                  <a:srgbClr val="FF0000"/>
                </a:solidFill>
              </a:rPr>
              <a:t>abuse vs. benzo abuse</a:t>
            </a:r>
            <a:r>
              <a:rPr lang="en-US" dirty="0"/>
              <a:t>” </a:t>
            </a:r>
          </a:p>
        </p:txBody>
      </p:sp>
      <p:sp>
        <p:nvSpPr>
          <p:cNvPr id="4" name="TextBox 3">
            <a:extLst>
              <a:ext uri="{FF2B5EF4-FFF2-40B4-BE49-F238E27FC236}">
                <a16:creationId xmlns:a16="http://schemas.microsoft.com/office/drawing/2014/main" id="{DDE0B356-D130-9243-B4A2-AE5AB3189D36}"/>
              </a:ext>
            </a:extLst>
          </p:cNvPr>
          <p:cNvSpPr txBox="1"/>
          <p:nvPr/>
        </p:nvSpPr>
        <p:spPr>
          <a:xfrm>
            <a:off x="6261315" y="4339525"/>
            <a:ext cx="4463512" cy="2031325"/>
          </a:xfrm>
          <a:prstGeom prst="rect">
            <a:avLst/>
          </a:prstGeom>
          <a:noFill/>
        </p:spPr>
        <p:txBody>
          <a:bodyPr wrap="square" rtlCol="0">
            <a:spAutoFit/>
          </a:bodyPr>
          <a:lstStyle/>
          <a:p>
            <a:r>
              <a:rPr lang="en-US" dirty="0">
                <a:solidFill>
                  <a:srgbClr val="FF0000"/>
                </a:solidFill>
              </a:rPr>
              <a:t>Note that this is terminology is to be avoided. This demonstrates the role for us, as providers treating patients with comorbidities such as substance use disorders, to reinforce person-first, non-stigmatizing language. Consults are a great example of a teachable moment!</a:t>
            </a:r>
          </a:p>
        </p:txBody>
      </p:sp>
    </p:spTree>
    <p:extLst>
      <p:ext uri="{BB962C8B-B14F-4D97-AF65-F5344CB8AC3E}">
        <p14:creationId xmlns:p14="http://schemas.microsoft.com/office/powerpoint/2010/main" val="28428226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Shape 103"/>
          <p:cNvSpPr/>
          <p:nvPr/>
        </p:nvSpPr>
        <p:spPr>
          <a:xfrm>
            <a:off x="2362200" y="228600"/>
            <a:ext cx="8229600" cy="764540"/>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4400">
                <a:solidFill>
                  <a:schemeClr val="accent2"/>
                </a:solidFill>
                <a:latin typeface="Footlight MT Light"/>
                <a:ea typeface="Footlight MT Light"/>
                <a:cs typeface="Footlight MT Light"/>
                <a:sym typeface="Footlight MT Light"/>
              </a:defRPr>
            </a:lvl1pPr>
          </a:lstStyle>
          <a:p>
            <a:r>
              <a:t>What is At-Risk Alcohol Use?</a:t>
            </a:r>
          </a:p>
        </p:txBody>
      </p:sp>
      <p:pic>
        <p:nvPicPr>
          <p:cNvPr id="104" name="image.jpeg"/>
          <p:cNvPicPr>
            <a:picLocks noChangeAspect="1"/>
          </p:cNvPicPr>
          <p:nvPr/>
        </p:nvPicPr>
        <p:blipFill>
          <a:blip r:embed="rId2"/>
          <a:stretch>
            <a:fillRect/>
          </a:stretch>
        </p:blipFill>
        <p:spPr>
          <a:xfrm>
            <a:off x="4648200" y="3768726"/>
            <a:ext cx="3638550" cy="2289175"/>
          </a:xfrm>
          <a:prstGeom prst="rect">
            <a:avLst/>
          </a:prstGeom>
          <a:ln w="12700">
            <a:miter lim="400000"/>
          </a:ln>
        </p:spPr>
      </p:pic>
      <p:sp>
        <p:nvSpPr>
          <p:cNvPr id="105" name="Shape 105"/>
          <p:cNvSpPr/>
          <p:nvPr/>
        </p:nvSpPr>
        <p:spPr>
          <a:xfrm>
            <a:off x="2803958" y="4823142"/>
            <a:ext cx="1919288" cy="523220"/>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lgn="ctr">
              <a:defRPr sz="2800" b="1">
                <a:solidFill>
                  <a:srgbClr val="080808"/>
                </a:solidFill>
                <a:latin typeface="Tw Cen MT"/>
                <a:ea typeface="Tw Cen MT"/>
                <a:cs typeface="Tw Cen MT"/>
                <a:sym typeface="Tw Cen MT"/>
              </a:defRPr>
            </a:pPr>
            <a:r>
              <a:rPr sz="2800"/>
              <a:t>1 drink</a:t>
            </a:r>
            <a:r>
              <a:rPr sz="2800">
                <a:solidFill>
                  <a:srgbClr val="555555"/>
                </a:solidFill>
              </a:rPr>
              <a:t> =</a:t>
            </a:r>
          </a:p>
        </p:txBody>
      </p:sp>
      <p:graphicFrame>
        <p:nvGraphicFramePr>
          <p:cNvPr id="106" name="Table 106"/>
          <p:cNvGraphicFramePr/>
          <p:nvPr/>
        </p:nvGraphicFramePr>
        <p:xfrm>
          <a:off x="2133601" y="1354138"/>
          <a:ext cx="7964487" cy="2249487"/>
        </p:xfrm>
        <a:graphic>
          <a:graphicData uri="http://schemas.openxmlformats.org/drawingml/2006/table">
            <a:tbl>
              <a:tblPr/>
              <a:tblGrid>
                <a:gridCol w="2362200">
                  <a:extLst>
                    <a:ext uri="{9D8B030D-6E8A-4147-A177-3AD203B41FA5}">
                      <a16:colId xmlns:a16="http://schemas.microsoft.com/office/drawing/2014/main" val="20000"/>
                    </a:ext>
                  </a:extLst>
                </a:gridCol>
                <a:gridCol w="2968625">
                  <a:extLst>
                    <a:ext uri="{9D8B030D-6E8A-4147-A177-3AD203B41FA5}">
                      <a16:colId xmlns:a16="http://schemas.microsoft.com/office/drawing/2014/main" val="20001"/>
                    </a:ext>
                  </a:extLst>
                </a:gridCol>
                <a:gridCol w="2633662">
                  <a:extLst>
                    <a:ext uri="{9D8B030D-6E8A-4147-A177-3AD203B41FA5}">
                      <a16:colId xmlns:a16="http://schemas.microsoft.com/office/drawing/2014/main" val="20002"/>
                    </a:ext>
                  </a:extLst>
                </a:gridCol>
              </a:tblGrid>
              <a:tr h="611187">
                <a:tc>
                  <a:txBody>
                    <a:bodyPr/>
                    <a:lstStyle/>
                    <a:p>
                      <a:pPr algn="l">
                        <a:spcBef>
                          <a:spcPts val="400"/>
                        </a:spcBef>
                        <a:defRPr sz="2800">
                          <a:solidFill>
                            <a:srgbClr val="FFFFFF"/>
                          </a:solidFill>
                          <a:sym typeface="Arial"/>
                        </a:defRPr>
                      </a:pPr>
                      <a:endParaRPr/>
                    </a:p>
                  </a:txBody>
                  <a:tcPr marL="45729" marR="45729" marT="45729" marB="45729"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spcBef>
                          <a:spcPts val="600"/>
                        </a:spcBef>
                        <a:defRPr sz="2800" b="1">
                          <a:latin typeface="Tw Cen MT"/>
                          <a:ea typeface="Tw Cen MT"/>
                          <a:cs typeface="Tw Cen MT"/>
                          <a:sym typeface="Tw Cen MT"/>
                        </a:defRPr>
                      </a:pPr>
                      <a:r>
                        <a:t>Drinks/</a:t>
                      </a:r>
                      <a:r>
                        <a:rPr>
                          <a:solidFill>
                            <a:srgbClr val="FF0000"/>
                          </a:solidFill>
                        </a:rPr>
                        <a:t>Day</a:t>
                      </a:r>
                    </a:p>
                  </a:txBody>
                  <a:tcPr marL="45729" marR="45729" marT="45729" marB="45729"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spcBef>
                          <a:spcPts val="600"/>
                        </a:spcBef>
                        <a:defRPr sz="2800" b="1">
                          <a:latin typeface="Tw Cen MT"/>
                          <a:ea typeface="Tw Cen MT"/>
                          <a:cs typeface="Tw Cen MT"/>
                          <a:sym typeface="Tw Cen MT"/>
                        </a:defRPr>
                      </a:pPr>
                      <a:r>
                        <a:t>Drinks/</a:t>
                      </a:r>
                      <a:r>
                        <a:rPr>
                          <a:solidFill>
                            <a:srgbClr val="FF0000"/>
                          </a:solidFill>
                        </a:rPr>
                        <a:t>Week</a:t>
                      </a:r>
                    </a:p>
                  </a:txBody>
                  <a:tcPr marL="45729" marR="45729" marT="45729" marB="45729"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0"/>
                  </a:ext>
                </a:extLst>
              </a:tr>
              <a:tr h="546100">
                <a:tc>
                  <a:txBody>
                    <a:bodyPr/>
                    <a:lstStyle/>
                    <a:p>
                      <a:pPr algn="ctr">
                        <a:spcBef>
                          <a:spcPts val="600"/>
                        </a:spcBef>
                        <a:defRPr sz="1800"/>
                      </a:pPr>
                      <a:r>
                        <a:rPr sz="2800" b="1">
                          <a:latin typeface="Tw Cen MT"/>
                          <a:ea typeface="Tw Cen MT"/>
                          <a:cs typeface="Tw Cen MT"/>
                          <a:sym typeface="Tw Cen MT"/>
                        </a:rPr>
                        <a:t>Men</a:t>
                      </a:r>
                    </a:p>
                  </a:txBody>
                  <a:tcPr marL="45729" marR="45729" marT="45729" marB="45729" horzOverflow="overflow">
                    <a:lnL w="12700">
                      <a:solidFill>
                        <a:srgbClr val="000000"/>
                      </a:solidFill>
                    </a:lnL>
                    <a:lnR w="12700">
                      <a:solidFill>
                        <a:srgbClr val="000000"/>
                      </a:solidFill>
                    </a:lnR>
                    <a:lnT w="12700">
                      <a:solidFill>
                        <a:srgbClr val="000000"/>
                      </a:solidFill>
                    </a:lnT>
                    <a:lnB w="12700">
                      <a:solidFill>
                        <a:srgbClr val="000000"/>
                      </a:solidFill>
                    </a:lnB>
                    <a:solidFill>
                      <a:srgbClr val="2D2D8A">
                        <a:alpha val="19999"/>
                      </a:srgbClr>
                    </a:solidFill>
                  </a:tcPr>
                </a:tc>
                <a:tc>
                  <a:txBody>
                    <a:bodyPr/>
                    <a:lstStyle/>
                    <a:p>
                      <a:pPr algn="ctr">
                        <a:spcBef>
                          <a:spcPts val="600"/>
                        </a:spcBef>
                        <a:defRPr sz="1800"/>
                      </a:pPr>
                      <a:r>
                        <a:rPr sz="2800">
                          <a:latin typeface="Tw Cen MT"/>
                          <a:ea typeface="Tw Cen MT"/>
                          <a:cs typeface="Tw Cen MT"/>
                          <a:sym typeface="Tw Cen MT"/>
                        </a:rPr>
                        <a:t> &gt; 4</a:t>
                      </a:r>
                    </a:p>
                  </a:txBody>
                  <a:tcPr marL="45729" marR="45729" marT="45729" marB="45729" horzOverflow="overflow">
                    <a:lnL w="12700">
                      <a:solidFill>
                        <a:srgbClr val="000000"/>
                      </a:solidFill>
                    </a:lnL>
                    <a:lnR w="12700">
                      <a:solidFill>
                        <a:srgbClr val="000000"/>
                      </a:solidFill>
                    </a:lnR>
                    <a:lnT w="12700">
                      <a:solidFill>
                        <a:srgbClr val="000000"/>
                      </a:solidFill>
                    </a:lnT>
                    <a:lnB w="12700">
                      <a:solidFill>
                        <a:srgbClr val="000000"/>
                      </a:solidFill>
                    </a:lnB>
                    <a:solidFill>
                      <a:srgbClr val="2D2D8A">
                        <a:alpha val="19999"/>
                      </a:srgbClr>
                    </a:solidFill>
                  </a:tcPr>
                </a:tc>
                <a:tc>
                  <a:txBody>
                    <a:bodyPr/>
                    <a:lstStyle/>
                    <a:p>
                      <a:pPr algn="ctr">
                        <a:spcBef>
                          <a:spcPts val="600"/>
                        </a:spcBef>
                        <a:defRPr sz="1800"/>
                      </a:pPr>
                      <a:r>
                        <a:rPr sz="2800">
                          <a:latin typeface="Tw Cen MT"/>
                          <a:ea typeface="Tw Cen MT"/>
                          <a:cs typeface="Tw Cen MT"/>
                          <a:sym typeface="Tw Cen MT"/>
                        </a:rPr>
                        <a:t>&gt; 14</a:t>
                      </a:r>
                    </a:p>
                  </a:txBody>
                  <a:tcPr marL="45729" marR="45729" marT="45729" marB="45729" horzOverflow="overflow">
                    <a:lnL w="12700">
                      <a:solidFill>
                        <a:srgbClr val="000000"/>
                      </a:solidFill>
                    </a:lnL>
                    <a:lnR w="12700">
                      <a:solidFill>
                        <a:srgbClr val="000000"/>
                      </a:solidFill>
                    </a:lnR>
                    <a:lnT w="12700">
                      <a:solidFill>
                        <a:srgbClr val="000000"/>
                      </a:solidFill>
                    </a:lnT>
                    <a:lnB w="12700">
                      <a:solidFill>
                        <a:srgbClr val="000000"/>
                      </a:solidFill>
                    </a:lnB>
                    <a:solidFill>
                      <a:srgbClr val="2D2D8A">
                        <a:alpha val="19999"/>
                      </a:srgbClr>
                    </a:solidFill>
                  </a:tcPr>
                </a:tc>
                <a:extLst>
                  <a:ext uri="{0D108BD9-81ED-4DB2-BD59-A6C34878D82A}">
                    <a16:rowId xmlns:a16="http://schemas.microsoft.com/office/drawing/2014/main" val="10001"/>
                  </a:ext>
                </a:extLst>
              </a:tr>
              <a:tr h="546100">
                <a:tc>
                  <a:txBody>
                    <a:bodyPr/>
                    <a:lstStyle/>
                    <a:p>
                      <a:pPr algn="ctr">
                        <a:spcBef>
                          <a:spcPts val="600"/>
                        </a:spcBef>
                        <a:defRPr sz="1800"/>
                      </a:pPr>
                      <a:r>
                        <a:rPr sz="2800" b="1">
                          <a:latin typeface="Tw Cen MT"/>
                          <a:ea typeface="Tw Cen MT"/>
                          <a:cs typeface="Tw Cen MT"/>
                          <a:sym typeface="Tw Cen MT"/>
                        </a:rPr>
                        <a:t>Women</a:t>
                      </a:r>
                    </a:p>
                  </a:txBody>
                  <a:tcPr marL="45729" marR="45729" marT="45729" marB="45729"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spcBef>
                          <a:spcPts val="600"/>
                        </a:spcBef>
                        <a:defRPr sz="1800"/>
                      </a:pPr>
                      <a:r>
                        <a:rPr sz="2800">
                          <a:latin typeface="Tw Cen MT"/>
                          <a:ea typeface="Tw Cen MT"/>
                          <a:cs typeface="Tw Cen MT"/>
                          <a:sym typeface="Tw Cen MT"/>
                        </a:rPr>
                        <a:t>&gt; 3</a:t>
                      </a:r>
                    </a:p>
                  </a:txBody>
                  <a:tcPr marL="45729" marR="45729" marT="45729" marB="45729"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spcBef>
                          <a:spcPts val="600"/>
                        </a:spcBef>
                        <a:defRPr sz="1800"/>
                      </a:pPr>
                      <a:r>
                        <a:rPr sz="2800">
                          <a:latin typeface="Tw Cen MT"/>
                          <a:ea typeface="Tw Cen MT"/>
                          <a:cs typeface="Tw Cen MT"/>
                          <a:sym typeface="Tw Cen MT"/>
                        </a:rPr>
                        <a:t>&gt; 7</a:t>
                      </a:r>
                    </a:p>
                  </a:txBody>
                  <a:tcPr marL="45729" marR="45729" marT="45729" marB="45729"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2"/>
                  </a:ext>
                </a:extLst>
              </a:tr>
              <a:tr h="546100">
                <a:tc>
                  <a:txBody>
                    <a:bodyPr/>
                    <a:lstStyle/>
                    <a:p>
                      <a:pPr algn="ctr">
                        <a:spcBef>
                          <a:spcPts val="600"/>
                        </a:spcBef>
                        <a:defRPr sz="1800"/>
                      </a:pPr>
                      <a:r>
                        <a:rPr sz="2800" b="1">
                          <a:latin typeface="Tw Cen MT"/>
                          <a:ea typeface="Tw Cen MT"/>
                          <a:cs typeface="Tw Cen MT"/>
                          <a:sym typeface="Tw Cen MT"/>
                        </a:rPr>
                        <a:t>All Age &gt;65</a:t>
                      </a:r>
                    </a:p>
                  </a:txBody>
                  <a:tcPr marL="45729" marR="45729" marT="45729" marB="45729" horzOverflow="overflow">
                    <a:lnL w="12700">
                      <a:solidFill>
                        <a:srgbClr val="000000"/>
                      </a:solidFill>
                    </a:lnL>
                    <a:lnR w="12700">
                      <a:solidFill>
                        <a:srgbClr val="000000"/>
                      </a:solidFill>
                    </a:lnR>
                    <a:lnT w="12700">
                      <a:solidFill>
                        <a:srgbClr val="000000"/>
                      </a:solidFill>
                    </a:lnT>
                    <a:lnB w="12700">
                      <a:solidFill>
                        <a:srgbClr val="000000"/>
                      </a:solidFill>
                    </a:lnB>
                    <a:solidFill>
                      <a:srgbClr val="2D2D8A">
                        <a:alpha val="19999"/>
                      </a:srgbClr>
                    </a:solidFill>
                  </a:tcPr>
                </a:tc>
                <a:tc>
                  <a:txBody>
                    <a:bodyPr/>
                    <a:lstStyle/>
                    <a:p>
                      <a:pPr algn="ctr">
                        <a:spcBef>
                          <a:spcPts val="600"/>
                        </a:spcBef>
                        <a:defRPr sz="1800"/>
                      </a:pPr>
                      <a:r>
                        <a:rPr sz="2800">
                          <a:latin typeface="Tw Cen MT"/>
                          <a:ea typeface="Tw Cen MT"/>
                          <a:cs typeface="Tw Cen MT"/>
                          <a:sym typeface="Tw Cen MT"/>
                        </a:rPr>
                        <a:t>&gt; 3</a:t>
                      </a:r>
                    </a:p>
                  </a:txBody>
                  <a:tcPr marL="45729" marR="45729" marT="45729" marB="45729" horzOverflow="overflow">
                    <a:lnL w="12700">
                      <a:solidFill>
                        <a:srgbClr val="000000"/>
                      </a:solidFill>
                    </a:lnL>
                    <a:lnR w="12700">
                      <a:solidFill>
                        <a:srgbClr val="000000"/>
                      </a:solidFill>
                    </a:lnR>
                    <a:lnT w="12700">
                      <a:solidFill>
                        <a:srgbClr val="000000"/>
                      </a:solidFill>
                    </a:lnT>
                    <a:lnB w="12700">
                      <a:solidFill>
                        <a:srgbClr val="000000"/>
                      </a:solidFill>
                    </a:lnB>
                    <a:solidFill>
                      <a:srgbClr val="2D2D8A">
                        <a:alpha val="19999"/>
                      </a:srgbClr>
                    </a:solidFill>
                  </a:tcPr>
                </a:tc>
                <a:tc>
                  <a:txBody>
                    <a:bodyPr/>
                    <a:lstStyle/>
                    <a:p>
                      <a:pPr algn="ctr">
                        <a:spcBef>
                          <a:spcPts val="600"/>
                        </a:spcBef>
                        <a:defRPr sz="1800"/>
                      </a:pPr>
                      <a:r>
                        <a:rPr sz="2800">
                          <a:latin typeface="Tw Cen MT"/>
                          <a:ea typeface="Tw Cen MT"/>
                          <a:cs typeface="Tw Cen MT"/>
                          <a:sym typeface="Tw Cen MT"/>
                        </a:rPr>
                        <a:t>&gt; 7</a:t>
                      </a:r>
                    </a:p>
                  </a:txBody>
                  <a:tcPr marL="45729" marR="45729" marT="45729" marB="45729" horzOverflow="overflow">
                    <a:lnL w="12700">
                      <a:solidFill>
                        <a:srgbClr val="000000"/>
                      </a:solidFill>
                    </a:lnL>
                    <a:lnR w="12700">
                      <a:solidFill>
                        <a:srgbClr val="000000"/>
                      </a:solidFill>
                    </a:lnR>
                    <a:lnT w="12700">
                      <a:solidFill>
                        <a:srgbClr val="000000"/>
                      </a:solidFill>
                    </a:lnT>
                    <a:lnB w="12700">
                      <a:solidFill>
                        <a:srgbClr val="000000"/>
                      </a:solidFill>
                    </a:lnB>
                    <a:solidFill>
                      <a:srgbClr val="2D2D8A">
                        <a:alpha val="19999"/>
                      </a:srgbClr>
                    </a:solidFill>
                  </a:tcPr>
                </a:tc>
                <a:extLst>
                  <a:ext uri="{0D108BD9-81ED-4DB2-BD59-A6C34878D82A}">
                    <a16:rowId xmlns:a16="http://schemas.microsoft.com/office/drawing/2014/main" val="10003"/>
                  </a:ext>
                </a:extLst>
              </a:tr>
            </a:tbl>
          </a:graphicData>
        </a:graphic>
      </p:graphicFrame>
      <p:sp>
        <p:nvSpPr>
          <p:cNvPr id="107" name="Shape 107"/>
          <p:cNvSpPr/>
          <p:nvPr/>
        </p:nvSpPr>
        <p:spPr>
          <a:xfrm>
            <a:off x="4792374" y="6188126"/>
            <a:ext cx="5554664" cy="323165"/>
          </a:xfrm>
          <a:prstGeom prst="rect">
            <a:avLst/>
          </a:prstGeom>
          <a:ln w="12700">
            <a:miter lim="400000"/>
          </a:ln>
          <a:extLst>
            <a:ext uri="{C572A759-6A51-4108-AA02-DFA0A04FC94B}">
              <ma14:wrappingTextBoxFlag xmlns="" xmlns:ma14="http://schemas.microsoft.com/office/mac/drawingml/2011/main" val="1"/>
            </a:ext>
          </a:extLst>
        </p:spPr>
        <p:txBody>
          <a:bodyPr lIns="45719" rIns="45719" anchor="b">
            <a:spAutoFit/>
          </a:bodyPr>
          <a:lstStyle>
            <a:lvl1pPr algn="r">
              <a:defRPr sz="1500">
                <a:latin typeface="Tw Cen MT"/>
                <a:ea typeface="Tw Cen MT"/>
                <a:cs typeface="Tw Cen MT"/>
                <a:sym typeface="Tw Cen MT"/>
              </a:defRPr>
            </a:lvl1pPr>
          </a:lstStyle>
          <a:p>
            <a:r>
              <a:t>National Institute for Alcohol Abuse and Alcoholism</a:t>
            </a:r>
          </a:p>
        </p:txBody>
      </p:sp>
    </p:spTree>
    <p:extLst>
      <p:ext uri="{BB962C8B-B14F-4D97-AF65-F5344CB8AC3E}">
        <p14:creationId xmlns:p14="http://schemas.microsoft.com/office/powerpoint/2010/main" val="3265797015"/>
      </p:ext>
    </p:extLst>
  </p:cSld>
  <p:clrMapOvr>
    <a:masterClrMapping/>
  </p:clrMapOvr>
  <p:transition spd="slow"/>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2" name="image.png"/>
          <p:cNvPicPr>
            <a:picLocks noChangeAspect="1"/>
          </p:cNvPicPr>
          <p:nvPr/>
        </p:nvPicPr>
        <p:blipFill>
          <a:blip r:embed="rId2"/>
          <a:stretch>
            <a:fillRect/>
          </a:stretch>
        </p:blipFill>
        <p:spPr>
          <a:xfrm>
            <a:off x="2133600" y="1506379"/>
            <a:ext cx="7772400" cy="4712019"/>
          </a:xfrm>
          <a:prstGeom prst="rect">
            <a:avLst/>
          </a:prstGeom>
          <a:ln w="12700">
            <a:miter lim="400000"/>
          </a:ln>
        </p:spPr>
      </p:pic>
      <p:sp>
        <p:nvSpPr>
          <p:cNvPr id="133" name="Shape 133"/>
          <p:cNvSpPr/>
          <p:nvPr/>
        </p:nvSpPr>
        <p:spPr>
          <a:xfrm>
            <a:off x="2302688" y="6151562"/>
            <a:ext cx="3779554" cy="400110"/>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lgn="r">
              <a:defRPr sz="2000" b="1" i="1">
                <a:solidFill>
                  <a:srgbClr val="C00000"/>
                </a:solidFill>
                <a:latin typeface="Tw Cen MT"/>
                <a:ea typeface="Tw Cen MT"/>
                <a:cs typeface="Tw Cen MT"/>
                <a:sym typeface="Tw Cen MT"/>
              </a:defRPr>
            </a:lvl1pPr>
          </a:lstStyle>
          <a:p>
            <a:r>
              <a:rPr dirty="0">
                <a:solidFill>
                  <a:srgbClr val="FC0107"/>
                </a:solidFill>
              </a:rPr>
              <a:t>16.3 million adults had AUD in 2014.</a:t>
            </a:r>
          </a:p>
        </p:txBody>
      </p:sp>
      <p:sp>
        <p:nvSpPr>
          <p:cNvPr id="134" name="Shape 134"/>
          <p:cNvSpPr/>
          <p:nvPr/>
        </p:nvSpPr>
        <p:spPr>
          <a:xfrm>
            <a:off x="6589713" y="1230312"/>
            <a:ext cx="3072057" cy="369332"/>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defRPr sz="1800" b="1">
                <a:latin typeface="Tw Cen MT"/>
                <a:ea typeface="Tw Cen MT"/>
                <a:cs typeface="Tw Cen MT"/>
                <a:sym typeface="Tw Cen MT"/>
              </a:defRPr>
            </a:lvl1pPr>
          </a:lstStyle>
          <a:p>
            <a:r>
              <a:t>  Prevalence (US)               AUD</a:t>
            </a:r>
          </a:p>
        </p:txBody>
      </p:sp>
      <p:sp>
        <p:nvSpPr>
          <p:cNvPr id="135" name="Shape 135"/>
          <p:cNvSpPr/>
          <p:nvPr/>
        </p:nvSpPr>
        <p:spPr>
          <a:xfrm>
            <a:off x="8801100" y="6202362"/>
            <a:ext cx="1535034" cy="338554"/>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defRPr sz="1600">
                <a:latin typeface="Tw Cen MT"/>
                <a:ea typeface="Tw Cen MT"/>
                <a:cs typeface="Tw Cen MT"/>
                <a:sym typeface="Tw Cen MT"/>
              </a:defRPr>
            </a:lvl1pPr>
          </a:lstStyle>
          <a:p>
            <a:r>
              <a:t> NIAAA, NESARC </a:t>
            </a:r>
          </a:p>
        </p:txBody>
      </p:sp>
      <p:sp>
        <p:nvSpPr>
          <p:cNvPr id="136" name="Shape 136"/>
          <p:cNvSpPr/>
          <p:nvPr/>
        </p:nvSpPr>
        <p:spPr>
          <a:xfrm>
            <a:off x="2362200" y="303530"/>
            <a:ext cx="7772400" cy="7645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defRPr sz="4400">
                <a:solidFill>
                  <a:srgbClr val="2D2D8A"/>
                </a:solidFill>
                <a:latin typeface="Footlight MT Light"/>
                <a:ea typeface="Footlight MT Light"/>
                <a:cs typeface="Footlight MT Light"/>
                <a:sym typeface="Footlight MT Light"/>
              </a:defRPr>
            </a:lvl1pPr>
          </a:lstStyle>
          <a:p>
            <a:r>
              <a:rPr dirty="0"/>
              <a:t>Rate</a:t>
            </a:r>
            <a:r>
              <a:rPr lang="en-US" dirty="0"/>
              <a:t>s</a:t>
            </a:r>
            <a:r>
              <a:rPr dirty="0"/>
              <a:t> of Alcohol Use Disorder</a:t>
            </a:r>
          </a:p>
        </p:txBody>
      </p:sp>
    </p:spTree>
    <p:extLst>
      <p:ext uri="{BB962C8B-B14F-4D97-AF65-F5344CB8AC3E}">
        <p14:creationId xmlns:p14="http://schemas.microsoft.com/office/powerpoint/2010/main" val="3711198069"/>
      </p:ext>
    </p:extLst>
  </p:cSld>
  <p:clrMapOvr>
    <a:masterClrMapping/>
  </p:clrMapOvr>
  <p:transition spd="slow"/>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txBox="1">
            <a:spLocks noChangeArrowheads="1"/>
          </p:cNvSpPr>
          <p:nvPr/>
        </p:nvSpPr>
        <p:spPr bwMode="auto">
          <a:xfrm>
            <a:off x="1524000" y="152400"/>
            <a:ext cx="91440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sz="3600" b="1" kern="0">
                <a:solidFill>
                  <a:srgbClr val="FFFF00"/>
                </a:solidFill>
                <a:latin typeface="+mn-lt"/>
              </a:rPr>
              <a:t> </a:t>
            </a:r>
            <a:endParaRPr lang="en-US" sz="3200" b="1" kern="0" dirty="0">
              <a:solidFill>
                <a:srgbClr val="FFFF00"/>
              </a:solidFill>
              <a:latin typeface="+mn-lt"/>
            </a:endParaRPr>
          </a:p>
        </p:txBody>
      </p:sp>
      <p:sp>
        <p:nvSpPr>
          <p:cNvPr id="5" name="AutoShape 5"/>
          <p:cNvSpPr>
            <a:spLocks noChangeArrowheads="1"/>
          </p:cNvSpPr>
          <p:nvPr/>
        </p:nvSpPr>
        <p:spPr bwMode="auto">
          <a:xfrm>
            <a:off x="1981200" y="1371600"/>
            <a:ext cx="5105400" cy="5029200"/>
          </a:xfrm>
          <a:prstGeom prst="triangle">
            <a:avLst>
              <a:gd name="adj" fmla="val 50569"/>
            </a:avLst>
          </a:prstGeom>
          <a:solidFill>
            <a:schemeClr val="accent1"/>
          </a:solidFill>
          <a:ln w="12700">
            <a:solidFill>
              <a:schemeClr val="tx1"/>
            </a:solidFill>
            <a:miter lim="800000"/>
            <a:headEnd type="none" w="sm" len="sm"/>
            <a:tailEnd type="none" w="sm" len="sm"/>
          </a:ln>
        </p:spPr>
        <p:txBody>
          <a:bodyPr wrap="none" anchor="ctr"/>
          <a:lstStyle/>
          <a:p>
            <a:pPr eaLnBrk="0" hangingPunct="0"/>
            <a:endParaRPr lang="en-US" sz="4000" b="1">
              <a:solidFill>
                <a:srgbClr val="000066"/>
              </a:solidFill>
              <a:latin typeface="Corbel"/>
            </a:endParaRPr>
          </a:p>
        </p:txBody>
      </p:sp>
      <p:sp>
        <p:nvSpPr>
          <p:cNvPr id="6" name="Line 7"/>
          <p:cNvSpPr>
            <a:spLocks noChangeShapeType="1"/>
          </p:cNvSpPr>
          <p:nvPr/>
        </p:nvSpPr>
        <p:spPr bwMode="auto">
          <a:xfrm>
            <a:off x="3733801" y="3048000"/>
            <a:ext cx="1683397" cy="7788"/>
          </a:xfrm>
          <a:prstGeom prst="line">
            <a:avLst/>
          </a:prstGeom>
          <a:noFill/>
          <a:ln w="76200">
            <a:solidFill>
              <a:schemeClr val="tx1"/>
            </a:solidFill>
            <a:round/>
            <a:headEnd type="none" w="sm" len="sm"/>
            <a:tailEnd type="none" w="sm" len="sm"/>
          </a:ln>
        </p:spPr>
        <p:txBody>
          <a:bodyPr/>
          <a:lstStyle/>
          <a:p>
            <a:endParaRPr lang="en-US" sz="4000" b="1">
              <a:solidFill>
                <a:srgbClr val="000066"/>
              </a:solidFill>
              <a:latin typeface="Corbel"/>
            </a:endParaRPr>
          </a:p>
        </p:txBody>
      </p:sp>
      <p:sp>
        <p:nvSpPr>
          <p:cNvPr id="7" name="Text Box 8"/>
          <p:cNvSpPr txBox="1">
            <a:spLocks noChangeArrowheads="1"/>
          </p:cNvSpPr>
          <p:nvPr/>
        </p:nvSpPr>
        <p:spPr bwMode="auto">
          <a:xfrm>
            <a:off x="5139034" y="2145268"/>
            <a:ext cx="3408112"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4000" b="1">
                <a:solidFill>
                  <a:schemeClr val="bg1"/>
                </a:solidFill>
                <a:latin typeface="Arial" charset="0"/>
              </a:defRPr>
            </a:lvl1pPr>
            <a:lvl2pPr marL="742950" indent="-285750" eaLnBrk="0" hangingPunct="0">
              <a:defRPr sz="4000" b="1">
                <a:solidFill>
                  <a:schemeClr val="bg1"/>
                </a:solidFill>
                <a:latin typeface="Arial" charset="0"/>
              </a:defRPr>
            </a:lvl2pPr>
            <a:lvl3pPr marL="1143000" indent="-228600" eaLnBrk="0" hangingPunct="0">
              <a:defRPr sz="4000" b="1">
                <a:solidFill>
                  <a:schemeClr val="bg1"/>
                </a:solidFill>
                <a:latin typeface="Arial" charset="0"/>
              </a:defRPr>
            </a:lvl3pPr>
            <a:lvl4pPr marL="1600200" indent="-228600" eaLnBrk="0" hangingPunct="0">
              <a:defRPr sz="4000" b="1">
                <a:solidFill>
                  <a:schemeClr val="bg1"/>
                </a:solidFill>
                <a:latin typeface="Arial" charset="0"/>
              </a:defRPr>
            </a:lvl4pPr>
            <a:lvl5pPr marL="2057400" indent="-228600" eaLnBrk="0" hangingPunct="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a:defRPr/>
            </a:pPr>
            <a:r>
              <a:rPr lang="en-US" sz="1800" i="1" dirty="0">
                <a:solidFill>
                  <a:srgbClr val="FC0107"/>
                </a:solidFill>
                <a:latin typeface="+mn-lt"/>
              </a:rPr>
              <a:t>Substance Use Disorder Diagnosis</a:t>
            </a:r>
            <a:endParaRPr lang="en-US" sz="1800" dirty="0">
              <a:solidFill>
                <a:srgbClr val="FC0107"/>
              </a:solidFill>
              <a:latin typeface="+mn-lt"/>
            </a:endParaRPr>
          </a:p>
        </p:txBody>
      </p:sp>
      <p:sp>
        <p:nvSpPr>
          <p:cNvPr id="8" name="Text Box 14"/>
          <p:cNvSpPr txBox="1">
            <a:spLocks noChangeArrowheads="1"/>
          </p:cNvSpPr>
          <p:nvPr/>
        </p:nvSpPr>
        <p:spPr bwMode="auto">
          <a:xfrm>
            <a:off x="6781800" y="5311914"/>
            <a:ext cx="3810000" cy="400110"/>
          </a:xfrm>
          <a:prstGeom prst="rect">
            <a:avLst/>
          </a:prstGeom>
          <a:noFill/>
          <a:ln w="12700">
            <a:noFill/>
            <a:miter lim="800000"/>
            <a:headEnd type="none" w="sm" len="sm"/>
            <a:tailEnd type="none" w="sm" len="sm"/>
          </a:ln>
        </p:spPr>
        <p:txBody>
          <a:bodyPr>
            <a:spAutoFit/>
          </a:bodyPr>
          <a:lstStyle/>
          <a:p>
            <a:pPr eaLnBrk="0" hangingPunct="0"/>
            <a:r>
              <a:rPr lang="en-US" sz="2000" b="1" i="1" dirty="0">
                <a:solidFill>
                  <a:srgbClr val="FC0107"/>
                </a:solidFill>
              </a:rPr>
              <a:t>Little or No Use</a:t>
            </a:r>
          </a:p>
        </p:txBody>
      </p:sp>
      <p:sp>
        <p:nvSpPr>
          <p:cNvPr id="9" name="Freeform 18"/>
          <p:cNvSpPr>
            <a:spLocks/>
          </p:cNvSpPr>
          <p:nvPr/>
        </p:nvSpPr>
        <p:spPr bwMode="auto">
          <a:xfrm>
            <a:off x="2743200" y="4896920"/>
            <a:ext cx="3581400" cy="437081"/>
          </a:xfrm>
          <a:custGeom>
            <a:avLst/>
            <a:gdLst>
              <a:gd name="T0" fmla="*/ 0 w 2584"/>
              <a:gd name="T1" fmla="*/ 2147483647 h 392"/>
              <a:gd name="T2" fmla="*/ 2147483647 w 2584"/>
              <a:gd name="T3" fmla="*/ 2147483647 h 392"/>
              <a:gd name="T4" fmla="*/ 2147483647 w 2584"/>
              <a:gd name="T5" fmla="*/ 2147483647 h 392"/>
              <a:gd name="T6" fmla="*/ 2147483647 w 2584"/>
              <a:gd name="T7" fmla="*/ 2147483647 h 392"/>
              <a:gd name="T8" fmla="*/ 2147483647 w 2584"/>
              <a:gd name="T9" fmla="*/ 2147483647 h 392"/>
              <a:gd name="T10" fmla="*/ 2147483647 w 2584"/>
              <a:gd name="T11" fmla="*/ 2147483647 h 392"/>
              <a:gd name="T12" fmla="*/ 0 60000 65536"/>
              <a:gd name="T13" fmla="*/ 0 60000 65536"/>
              <a:gd name="T14" fmla="*/ 0 60000 65536"/>
              <a:gd name="T15" fmla="*/ 0 60000 65536"/>
              <a:gd name="T16" fmla="*/ 0 60000 65536"/>
              <a:gd name="T17" fmla="*/ 0 60000 65536"/>
              <a:gd name="T18" fmla="*/ 0 w 2584"/>
              <a:gd name="T19" fmla="*/ 0 h 392"/>
              <a:gd name="T20" fmla="*/ 2584 w 2584"/>
              <a:gd name="T21" fmla="*/ 392 h 392"/>
            </a:gdLst>
            <a:ahLst/>
            <a:cxnLst>
              <a:cxn ang="T12">
                <a:pos x="T0" y="T1"/>
              </a:cxn>
              <a:cxn ang="T13">
                <a:pos x="T2" y="T3"/>
              </a:cxn>
              <a:cxn ang="T14">
                <a:pos x="T4" y="T5"/>
              </a:cxn>
              <a:cxn ang="T15">
                <a:pos x="T6" y="T7"/>
              </a:cxn>
              <a:cxn ang="T16">
                <a:pos x="T8" y="T9"/>
              </a:cxn>
              <a:cxn ang="T17">
                <a:pos x="T10" y="T11"/>
              </a:cxn>
            </a:cxnLst>
            <a:rect l="T18" t="T19" r="T20" b="T21"/>
            <a:pathLst>
              <a:path w="2584" h="392">
                <a:moveTo>
                  <a:pt x="0" y="144"/>
                </a:moveTo>
                <a:cubicBezTo>
                  <a:pt x="204" y="268"/>
                  <a:pt x="408" y="392"/>
                  <a:pt x="624" y="384"/>
                </a:cubicBezTo>
                <a:cubicBezTo>
                  <a:pt x="840" y="376"/>
                  <a:pt x="1080" y="104"/>
                  <a:pt x="1296" y="96"/>
                </a:cubicBezTo>
                <a:cubicBezTo>
                  <a:pt x="1512" y="88"/>
                  <a:pt x="1720" y="344"/>
                  <a:pt x="1920" y="336"/>
                </a:cubicBezTo>
                <a:cubicBezTo>
                  <a:pt x="2120" y="328"/>
                  <a:pt x="2408" y="96"/>
                  <a:pt x="2496" y="48"/>
                </a:cubicBezTo>
                <a:cubicBezTo>
                  <a:pt x="2584" y="0"/>
                  <a:pt x="2516" y="24"/>
                  <a:pt x="2448" y="48"/>
                </a:cubicBezTo>
              </a:path>
            </a:pathLst>
          </a:custGeom>
          <a:noFill/>
          <a:ln w="76200" cap="flat" cmpd="sng">
            <a:solidFill>
              <a:schemeClr val="tx1"/>
            </a:solidFill>
            <a:prstDash val="dash"/>
            <a:round/>
            <a:headEnd type="none" w="sm" len="sm"/>
            <a:tailEnd type="none" w="sm" len="sm"/>
          </a:ln>
        </p:spPr>
        <p:txBody>
          <a:bodyPr/>
          <a:lstStyle/>
          <a:p>
            <a:endParaRPr lang="en-US" sz="4000" b="1">
              <a:solidFill>
                <a:srgbClr val="000066"/>
              </a:solidFill>
              <a:latin typeface="Corbel"/>
            </a:endParaRPr>
          </a:p>
        </p:txBody>
      </p:sp>
      <p:sp>
        <p:nvSpPr>
          <p:cNvPr id="12" name="Text Box 15"/>
          <p:cNvSpPr txBox="1">
            <a:spLocks noChangeArrowheads="1"/>
          </p:cNvSpPr>
          <p:nvPr/>
        </p:nvSpPr>
        <p:spPr bwMode="auto">
          <a:xfrm>
            <a:off x="1524001" y="1371601"/>
            <a:ext cx="1940351" cy="954107"/>
          </a:xfrm>
          <a:prstGeom prst="rect">
            <a:avLst/>
          </a:prstGeom>
          <a:noFill/>
          <a:ln w="9525">
            <a:noFill/>
            <a:miter lim="800000"/>
            <a:headEnd/>
            <a:tailEnd/>
          </a:ln>
        </p:spPr>
        <p:txBody>
          <a:bodyPr wrap="square">
            <a:spAutoFit/>
          </a:bodyPr>
          <a:lstStyle/>
          <a:p>
            <a:r>
              <a:rPr lang="en-US" sz="2800" b="1" dirty="0">
                <a:solidFill>
                  <a:srgbClr val="000090"/>
                </a:solidFill>
              </a:rPr>
              <a:t>Frequent Use</a:t>
            </a:r>
            <a:endParaRPr lang="en-US" sz="4000" b="1" dirty="0">
              <a:solidFill>
                <a:srgbClr val="000090"/>
              </a:solidFill>
            </a:endParaRPr>
          </a:p>
        </p:txBody>
      </p:sp>
      <p:sp>
        <p:nvSpPr>
          <p:cNvPr id="14" name="TextBox 13"/>
          <p:cNvSpPr txBox="1"/>
          <p:nvPr/>
        </p:nvSpPr>
        <p:spPr>
          <a:xfrm>
            <a:off x="6324600" y="6592676"/>
            <a:ext cx="4038600" cy="261610"/>
          </a:xfrm>
          <a:prstGeom prst="rect">
            <a:avLst/>
          </a:prstGeom>
          <a:noFill/>
        </p:spPr>
        <p:txBody>
          <a:bodyPr wrap="square" rtlCol="0">
            <a:spAutoFit/>
          </a:bodyPr>
          <a:lstStyle/>
          <a:p>
            <a:pPr algn="r"/>
            <a:r>
              <a:rPr lang="en-US" sz="1100" dirty="0">
                <a:solidFill>
                  <a:schemeClr val="tx1">
                    <a:lumMod val="50000"/>
                    <a:lumOff val="50000"/>
                  </a:schemeClr>
                </a:solidFill>
              </a:rPr>
              <a:t> </a:t>
            </a:r>
            <a:r>
              <a:rPr lang="en-US" sz="1100" i="1" dirty="0">
                <a:solidFill>
                  <a:schemeClr val="tx1">
                    <a:lumMod val="50000"/>
                    <a:lumOff val="50000"/>
                  </a:schemeClr>
                </a:solidFill>
              </a:rPr>
              <a:t>McLellan AT, Journal of Substance Abuse Treatment 2014 </a:t>
            </a:r>
          </a:p>
        </p:txBody>
      </p:sp>
      <p:sp>
        <p:nvSpPr>
          <p:cNvPr id="17" name="Text Box 11"/>
          <p:cNvSpPr txBox="1">
            <a:spLocks noChangeArrowheads="1"/>
          </p:cNvSpPr>
          <p:nvPr/>
        </p:nvSpPr>
        <p:spPr bwMode="auto">
          <a:xfrm>
            <a:off x="6003512" y="3657600"/>
            <a:ext cx="1375441" cy="400110"/>
          </a:xfrm>
          <a:prstGeom prst="rect">
            <a:avLst/>
          </a:prstGeom>
          <a:noFill/>
          <a:ln w="12700">
            <a:noFill/>
            <a:miter lim="800000"/>
            <a:headEnd type="none" w="sm" len="sm"/>
            <a:tailEnd type="none" w="sm" len="sm"/>
          </a:ln>
        </p:spPr>
        <p:txBody>
          <a:bodyPr wrap="none">
            <a:spAutoFit/>
          </a:bodyPr>
          <a:lstStyle/>
          <a:p>
            <a:pPr defTabSz="457200"/>
            <a:r>
              <a:rPr lang="en-US" sz="2000" b="1" i="1" dirty="0">
                <a:solidFill>
                  <a:srgbClr val="FC0107"/>
                </a:solidFill>
                <a:cs typeface="Arial" charset="0"/>
              </a:rPr>
              <a:t>At-Risk Use</a:t>
            </a:r>
            <a:endParaRPr lang="en-US" sz="2000" b="1" dirty="0">
              <a:solidFill>
                <a:srgbClr val="FC0107"/>
              </a:solidFill>
              <a:cs typeface="Arial" charset="0"/>
            </a:endParaRPr>
          </a:p>
        </p:txBody>
      </p:sp>
      <p:sp>
        <p:nvSpPr>
          <p:cNvPr id="18" name="Up-Down Arrow 17"/>
          <p:cNvSpPr/>
          <p:nvPr/>
        </p:nvSpPr>
        <p:spPr bwMode="auto">
          <a:xfrm>
            <a:off x="1801368" y="2362200"/>
            <a:ext cx="484632" cy="2667000"/>
          </a:xfrm>
          <a:prstGeom prst="upDownArrow">
            <a:avLst/>
          </a:prstGeom>
          <a:solidFill>
            <a:schemeClr val="accent2">
              <a:lumMod val="75000"/>
            </a:schemeClr>
          </a:solidFill>
          <a:ln w="9525" cap="flat" cmpd="sng" algn="ctr">
            <a:solidFill>
              <a:schemeClr val="accent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2400" b="1">
              <a:solidFill>
                <a:schemeClr val="bg1"/>
              </a:solidFill>
              <a:latin typeface="Times New Roman" pitchFamily="18" charset="0"/>
            </a:endParaRPr>
          </a:p>
        </p:txBody>
      </p:sp>
      <p:sp>
        <p:nvSpPr>
          <p:cNvPr id="11" name="Text Box 14"/>
          <p:cNvSpPr txBox="1">
            <a:spLocks noChangeArrowheads="1"/>
          </p:cNvSpPr>
          <p:nvPr/>
        </p:nvSpPr>
        <p:spPr bwMode="auto">
          <a:xfrm>
            <a:off x="1524000" y="4989493"/>
            <a:ext cx="1561160" cy="523220"/>
          </a:xfrm>
          <a:prstGeom prst="rect">
            <a:avLst/>
          </a:prstGeom>
          <a:noFill/>
          <a:ln w="9525">
            <a:noFill/>
            <a:miter lim="800000"/>
            <a:headEnd/>
            <a:tailEnd/>
          </a:ln>
        </p:spPr>
        <p:txBody>
          <a:bodyPr wrap="square">
            <a:spAutoFit/>
          </a:bodyPr>
          <a:lstStyle/>
          <a:p>
            <a:r>
              <a:rPr lang="en-US" sz="2800" b="1" dirty="0">
                <a:solidFill>
                  <a:srgbClr val="000090"/>
                </a:solidFill>
              </a:rPr>
              <a:t>Rare Use</a:t>
            </a:r>
          </a:p>
        </p:txBody>
      </p:sp>
      <p:sp>
        <p:nvSpPr>
          <p:cNvPr id="25" name="Shape 86"/>
          <p:cNvSpPr/>
          <p:nvPr/>
        </p:nvSpPr>
        <p:spPr>
          <a:xfrm>
            <a:off x="2514600" y="262236"/>
            <a:ext cx="7010400" cy="923330"/>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defRPr sz="4400">
                <a:solidFill>
                  <a:schemeClr val="accent2"/>
                </a:solidFill>
                <a:latin typeface="Footlight MT Light"/>
                <a:ea typeface="Footlight MT Light"/>
                <a:cs typeface="Footlight MT Light"/>
                <a:sym typeface="Footlight MT Light"/>
              </a:defRPr>
            </a:lvl1pPr>
          </a:lstStyle>
          <a:p>
            <a:r>
              <a:rPr lang="en-US" sz="5400" dirty="0"/>
              <a:t>What is our role?</a:t>
            </a:r>
            <a:endParaRPr sz="5400" dirty="0"/>
          </a:p>
        </p:txBody>
      </p:sp>
      <p:sp>
        <p:nvSpPr>
          <p:cNvPr id="27" name="TextBox 26"/>
          <p:cNvSpPr txBox="1"/>
          <p:nvPr/>
        </p:nvSpPr>
        <p:spPr>
          <a:xfrm>
            <a:off x="6712946" y="2624223"/>
            <a:ext cx="2479525" cy="400110"/>
          </a:xfrm>
          <a:prstGeom prst="rect">
            <a:avLst/>
          </a:prstGeom>
          <a:noFill/>
        </p:spPr>
        <p:txBody>
          <a:bodyPr wrap="none" rtlCol="0">
            <a:spAutoFit/>
          </a:bodyPr>
          <a:lstStyle/>
          <a:p>
            <a:r>
              <a:rPr lang="en-US" sz="2000" b="1" i="1" dirty="0">
                <a:solidFill>
                  <a:srgbClr val="008000"/>
                </a:solidFill>
              </a:rPr>
              <a:t>Referral to Treatment</a:t>
            </a:r>
          </a:p>
        </p:txBody>
      </p:sp>
      <p:sp>
        <p:nvSpPr>
          <p:cNvPr id="28" name="TextBox 27"/>
          <p:cNvSpPr txBox="1"/>
          <p:nvPr/>
        </p:nvSpPr>
        <p:spPr>
          <a:xfrm>
            <a:off x="7162801" y="4171890"/>
            <a:ext cx="2051587" cy="400110"/>
          </a:xfrm>
          <a:prstGeom prst="rect">
            <a:avLst/>
          </a:prstGeom>
          <a:noFill/>
        </p:spPr>
        <p:txBody>
          <a:bodyPr wrap="none" rtlCol="0">
            <a:spAutoFit/>
          </a:bodyPr>
          <a:lstStyle/>
          <a:p>
            <a:r>
              <a:rPr lang="en-US" sz="2000" b="1" i="1" dirty="0">
                <a:solidFill>
                  <a:srgbClr val="008000"/>
                </a:solidFill>
              </a:rPr>
              <a:t>Brief Intervention</a:t>
            </a:r>
          </a:p>
        </p:txBody>
      </p:sp>
      <p:sp>
        <p:nvSpPr>
          <p:cNvPr id="30" name="TextBox 29"/>
          <p:cNvSpPr txBox="1"/>
          <p:nvPr/>
        </p:nvSpPr>
        <p:spPr>
          <a:xfrm>
            <a:off x="8167165" y="5848290"/>
            <a:ext cx="1334340" cy="400110"/>
          </a:xfrm>
          <a:prstGeom prst="rect">
            <a:avLst/>
          </a:prstGeom>
          <a:noFill/>
        </p:spPr>
        <p:txBody>
          <a:bodyPr wrap="none" rtlCol="0">
            <a:spAutoFit/>
          </a:bodyPr>
          <a:lstStyle/>
          <a:p>
            <a:r>
              <a:rPr lang="en-US" sz="2000" b="1" i="1" dirty="0">
                <a:solidFill>
                  <a:srgbClr val="008000"/>
                </a:solidFill>
              </a:rPr>
              <a:t>Prevention</a:t>
            </a:r>
          </a:p>
        </p:txBody>
      </p:sp>
      <p:sp>
        <p:nvSpPr>
          <p:cNvPr id="23" name="Bent Arrow 22"/>
          <p:cNvSpPr/>
          <p:nvPr/>
        </p:nvSpPr>
        <p:spPr>
          <a:xfrm rot="10800000" flipH="1">
            <a:off x="6019800" y="2510137"/>
            <a:ext cx="685800" cy="461663"/>
          </a:xfrm>
          <a:prstGeom prst="bentArrow">
            <a:avLst/>
          </a:prstGeom>
          <a:solidFill>
            <a:srgbClr val="008000"/>
          </a:solidFill>
          <a:ln w="25400" cap="flat">
            <a:solidFill>
              <a:srgbClr val="008000"/>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hangingPunct="0"/>
            <a:endParaRPr lang="en-US" sz="2400">
              <a:solidFill>
                <a:srgbClr val="008000"/>
              </a:solidFill>
              <a:latin typeface="Arial"/>
              <a:ea typeface="Arial"/>
              <a:cs typeface="Arial"/>
              <a:sym typeface="Arial"/>
            </a:endParaRPr>
          </a:p>
        </p:txBody>
      </p:sp>
      <p:sp>
        <p:nvSpPr>
          <p:cNvPr id="46" name="Bent Arrow 45"/>
          <p:cNvSpPr/>
          <p:nvPr/>
        </p:nvSpPr>
        <p:spPr>
          <a:xfrm rot="10800000" flipH="1">
            <a:off x="6477000" y="4038601"/>
            <a:ext cx="685800" cy="461663"/>
          </a:xfrm>
          <a:prstGeom prst="bentArrow">
            <a:avLst/>
          </a:prstGeom>
          <a:solidFill>
            <a:srgbClr val="008000"/>
          </a:solidFill>
          <a:ln w="25400" cap="flat">
            <a:solidFill>
              <a:srgbClr val="008000"/>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hangingPunct="0"/>
            <a:endParaRPr lang="en-US" sz="2400">
              <a:solidFill>
                <a:srgbClr val="008000"/>
              </a:solidFill>
              <a:latin typeface="Arial"/>
              <a:ea typeface="Arial"/>
              <a:cs typeface="Arial"/>
              <a:sym typeface="Arial"/>
            </a:endParaRPr>
          </a:p>
        </p:txBody>
      </p:sp>
      <p:sp>
        <p:nvSpPr>
          <p:cNvPr id="47" name="Bent Arrow 46"/>
          <p:cNvSpPr/>
          <p:nvPr/>
        </p:nvSpPr>
        <p:spPr>
          <a:xfrm rot="10800000" flipH="1">
            <a:off x="7467600" y="5715001"/>
            <a:ext cx="685800" cy="461663"/>
          </a:xfrm>
          <a:prstGeom prst="bentArrow">
            <a:avLst/>
          </a:prstGeom>
          <a:solidFill>
            <a:srgbClr val="008000"/>
          </a:solidFill>
          <a:ln w="25400" cap="flat">
            <a:solidFill>
              <a:srgbClr val="008000"/>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hangingPunct="0"/>
            <a:endParaRPr lang="en-US" sz="2400">
              <a:solidFill>
                <a:srgbClr val="008000"/>
              </a:solidFill>
              <a:latin typeface="Arial"/>
              <a:ea typeface="Arial"/>
              <a:cs typeface="Arial"/>
              <a:sym typeface="Arial"/>
            </a:endParaRPr>
          </a:p>
        </p:txBody>
      </p:sp>
      <p:cxnSp>
        <p:nvCxnSpPr>
          <p:cNvPr id="31" name="Straight Connector 30"/>
          <p:cNvCxnSpPr/>
          <p:nvPr/>
        </p:nvCxnSpPr>
        <p:spPr>
          <a:xfrm>
            <a:off x="9601201" y="1600200"/>
            <a:ext cx="55786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flipH="1">
            <a:off x="9677401" y="4953000"/>
            <a:ext cx="557865" cy="0"/>
          </a:xfrm>
          <a:prstGeom prst="line">
            <a:avLst/>
          </a:prstGeom>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8927400" y="3135868"/>
            <a:ext cx="1558055" cy="369332"/>
          </a:xfrm>
          <a:prstGeom prst="rect">
            <a:avLst/>
          </a:prstGeom>
          <a:noFill/>
        </p:spPr>
        <p:txBody>
          <a:bodyPr wrap="none" rtlCol="0">
            <a:spAutoFit/>
          </a:bodyPr>
          <a:lstStyle/>
          <a:p>
            <a:r>
              <a:rPr lang="en-US" b="1" i="1" dirty="0">
                <a:solidFill>
                  <a:srgbClr val="000090"/>
                </a:solidFill>
              </a:rPr>
              <a:t>Unhealthy use</a:t>
            </a:r>
          </a:p>
        </p:txBody>
      </p:sp>
      <p:cxnSp>
        <p:nvCxnSpPr>
          <p:cNvPr id="34" name="Straight Connector 33"/>
          <p:cNvCxnSpPr/>
          <p:nvPr/>
        </p:nvCxnSpPr>
        <p:spPr>
          <a:xfrm>
            <a:off x="10168778" y="1600200"/>
            <a:ext cx="42023" cy="1524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10210801" y="3581400"/>
            <a:ext cx="43529" cy="137160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0680430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17"/>
                                        </p:tgtEl>
                                      </p:cBhvr>
                                      <p:by x="150000" y="150000"/>
                                    </p:animScale>
                                  </p:childTnLst>
                                </p:cTn>
                              </p:par>
                              <p:par>
                                <p:cTn id="7" presetID="6" presetClass="emph" presetSubtype="0" fill="hold" grpId="0" nodeType="withEffect">
                                  <p:stCondLst>
                                    <p:cond delay="0"/>
                                  </p:stCondLst>
                                  <p:childTnLst>
                                    <p:animScale>
                                      <p:cBhvr>
                                        <p:cTn id="8" dur="2000" fill="hold"/>
                                        <p:tgtEl>
                                          <p:spTgt spid="28"/>
                                        </p:tgtEl>
                                      </p:cBhvr>
                                      <p:by x="150000" y="150000"/>
                                    </p:animScale>
                                  </p:childTnLst>
                                </p:cTn>
                              </p:par>
                              <p:par>
                                <p:cTn id="9" presetID="9" presetClass="exit" presetSubtype="0" fill="hold" grpId="0" nodeType="withEffect">
                                  <p:stCondLst>
                                    <p:cond delay="0"/>
                                  </p:stCondLst>
                                  <p:childTnLst>
                                    <p:animEffect transition="out" filter="dissolve">
                                      <p:cBhvr>
                                        <p:cTn id="10" dur="500"/>
                                        <p:tgtEl>
                                          <p:spTgt spid="46"/>
                                        </p:tgtEl>
                                      </p:cBhvr>
                                    </p:animEffect>
                                    <p:set>
                                      <p:cBhvr>
                                        <p:cTn id="11" dur="1" fill="hold">
                                          <p:stCondLst>
                                            <p:cond delay="499"/>
                                          </p:stCondLst>
                                        </p:cTn>
                                        <p:tgtEl>
                                          <p:spTgt spid="4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8" grpId="0"/>
      <p:bldP spid="4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CA775-CBAE-3247-9A86-D2EDF785702C}"/>
              </a:ext>
            </a:extLst>
          </p:cNvPr>
          <p:cNvSpPr>
            <a:spLocks noGrp="1"/>
          </p:cNvSpPr>
          <p:nvPr>
            <p:ph type="title"/>
          </p:nvPr>
        </p:nvSpPr>
        <p:spPr/>
        <p:txBody>
          <a:bodyPr/>
          <a:lstStyle/>
          <a:p>
            <a:r>
              <a:rPr lang="en-US" dirty="0"/>
              <a:t>Case 1: inpatient</a:t>
            </a:r>
          </a:p>
        </p:txBody>
      </p:sp>
      <p:sp>
        <p:nvSpPr>
          <p:cNvPr id="3" name="Content Placeholder 2">
            <a:extLst>
              <a:ext uri="{FF2B5EF4-FFF2-40B4-BE49-F238E27FC236}">
                <a16:creationId xmlns:a16="http://schemas.microsoft.com/office/drawing/2014/main" id="{2F81D13E-0292-B24A-A37E-0539C2983712}"/>
              </a:ext>
            </a:extLst>
          </p:cNvPr>
          <p:cNvSpPr>
            <a:spLocks noGrp="1"/>
          </p:cNvSpPr>
          <p:nvPr>
            <p:ph idx="1"/>
          </p:nvPr>
        </p:nvSpPr>
        <p:spPr/>
        <p:txBody>
          <a:bodyPr/>
          <a:lstStyle/>
          <a:p>
            <a:pPr marL="0" indent="0">
              <a:buNone/>
            </a:pPr>
            <a:r>
              <a:rPr lang="en-US" dirty="0"/>
              <a:t>57yoM with past medical history significant for HIV on </a:t>
            </a:r>
            <a:r>
              <a:rPr lang="en-US" dirty="0" err="1"/>
              <a:t>bic</a:t>
            </a:r>
            <a:r>
              <a:rPr lang="en-US" dirty="0"/>
              <a:t>/FTC/TAF (VL undetectable 3 months ago), non-ischemic cardiomyopathy (NICM), heart failure with reduced ejection fraction (</a:t>
            </a:r>
            <a:r>
              <a:rPr lang="en-US" dirty="0" err="1"/>
              <a:t>HFrEF</a:t>
            </a:r>
            <a:r>
              <a:rPr lang="en-US" dirty="0"/>
              <a:t>) s/p biventricular ICD, ventricular tachycardia and alcoholic steatohepatitis admitted for heart failure exacerbation.</a:t>
            </a:r>
          </a:p>
        </p:txBody>
      </p:sp>
    </p:spTree>
    <p:extLst>
      <p:ext uri="{BB962C8B-B14F-4D97-AF65-F5344CB8AC3E}">
        <p14:creationId xmlns:p14="http://schemas.microsoft.com/office/powerpoint/2010/main" val="3890351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974D4-F135-5F49-ABAC-1EFE0201F5E6}"/>
              </a:ext>
            </a:extLst>
          </p:cNvPr>
          <p:cNvSpPr>
            <a:spLocks noGrp="1"/>
          </p:cNvSpPr>
          <p:nvPr>
            <p:ph type="title"/>
          </p:nvPr>
        </p:nvSpPr>
        <p:spPr/>
        <p:txBody>
          <a:bodyPr/>
          <a:lstStyle/>
          <a:p>
            <a:r>
              <a:rPr lang="en-US" dirty="0"/>
              <a:t>Case 1: relevant history </a:t>
            </a:r>
          </a:p>
        </p:txBody>
      </p:sp>
      <p:sp>
        <p:nvSpPr>
          <p:cNvPr id="3" name="Content Placeholder 2">
            <a:extLst>
              <a:ext uri="{FF2B5EF4-FFF2-40B4-BE49-F238E27FC236}">
                <a16:creationId xmlns:a16="http://schemas.microsoft.com/office/drawing/2014/main" id="{449EA5D0-58B1-9944-9D0C-C8EC71E708AC}"/>
              </a:ext>
            </a:extLst>
          </p:cNvPr>
          <p:cNvSpPr>
            <a:spLocks noGrp="1"/>
          </p:cNvSpPr>
          <p:nvPr>
            <p:ph idx="1"/>
          </p:nvPr>
        </p:nvSpPr>
        <p:spPr/>
        <p:txBody>
          <a:bodyPr>
            <a:normAutofit fontScale="77500" lnSpcReduction="20000"/>
          </a:bodyPr>
          <a:lstStyle/>
          <a:p>
            <a:r>
              <a:rPr lang="en-US" dirty="0"/>
              <a:t>PMH</a:t>
            </a:r>
          </a:p>
          <a:p>
            <a:pPr lvl="1"/>
            <a:r>
              <a:rPr lang="en-US" dirty="0"/>
              <a:t>Cardiac: NICM, </a:t>
            </a:r>
            <a:r>
              <a:rPr lang="en-US" dirty="0" err="1"/>
              <a:t>HFrEF</a:t>
            </a:r>
            <a:r>
              <a:rPr lang="en-US" dirty="0"/>
              <a:t>, +arrhythmia hx (ventricular tachycardia, atrial tachycardia), s/p ablation and biventricular ICD</a:t>
            </a:r>
          </a:p>
          <a:p>
            <a:pPr lvl="1"/>
            <a:r>
              <a:rPr lang="en-US" dirty="0"/>
              <a:t>GI/Liver: alcoholic steatohepatitis, no known cirrhosis </a:t>
            </a:r>
          </a:p>
          <a:p>
            <a:pPr lvl="1"/>
            <a:r>
              <a:rPr lang="en-US" dirty="0"/>
              <a:t>Renal: no known renal impairment, not on dialysis</a:t>
            </a:r>
          </a:p>
          <a:p>
            <a:pPr lvl="1"/>
            <a:r>
              <a:rPr lang="en-US" dirty="0"/>
              <a:t>ID: HIV  </a:t>
            </a:r>
          </a:p>
          <a:p>
            <a:pPr lvl="1"/>
            <a:r>
              <a:rPr lang="en-US" dirty="0"/>
              <a:t>MSK: Chronic back pain s/p MVA</a:t>
            </a:r>
          </a:p>
          <a:p>
            <a:r>
              <a:rPr lang="en-US" dirty="0"/>
              <a:t>Medications</a:t>
            </a:r>
          </a:p>
          <a:p>
            <a:pPr lvl="1"/>
            <a:r>
              <a:rPr lang="en-US" dirty="0" err="1"/>
              <a:t>bic</a:t>
            </a:r>
            <a:r>
              <a:rPr lang="en-US" dirty="0"/>
              <a:t>/FTC/TAF, oxycodone 30mg q8h PRN, clonazepam 1mg </a:t>
            </a:r>
            <a:r>
              <a:rPr lang="en-US" dirty="0" err="1"/>
              <a:t>qhs</a:t>
            </a:r>
            <a:r>
              <a:rPr lang="en-US" dirty="0"/>
              <a:t> PRN, trazodone 100mg </a:t>
            </a:r>
            <a:r>
              <a:rPr lang="en-US" dirty="0" err="1"/>
              <a:t>qhs</a:t>
            </a:r>
            <a:r>
              <a:rPr lang="en-US" dirty="0"/>
              <a:t> PRN, melatonin 30mg </a:t>
            </a:r>
            <a:r>
              <a:rPr lang="en-US" dirty="0" err="1"/>
              <a:t>qhs</a:t>
            </a:r>
            <a:r>
              <a:rPr lang="en-US" dirty="0"/>
              <a:t> </a:t>
            </a:r>
          </a:p>
          <a:p>
            <a:r>
              <a:rPr lang="en-US" dirty="0"/>
              <a:t>Social Hx </a:t>
            </a:r>
          </a:p>
          <a:p>
            <a:pPr lvl="1"/>
            <a:r>
              <a:rPr lang="en-US" dirty="0"/>
              <a:t>Lives alone, divorced, no children. Currently receiving disability, previously worked in food services.</a:t>
            </a:r>
          </a:p>
          <a:p>
            <a:r>
              <a:rPr lang="en-US" dirty="0"/>
              <a:t>Family Hx</a:t>
            </a:r>
          </a:p>
          <a:p>
            <a:pPr lvl="1"/>
            <a:r>
              <a:rPr lang="en-US" dirty="0"/>
              <a:t>Father - Alcohol use disorder </a:t>
            </a:r>
          </a:p>
          <a:p>
            <a:endParaRPr lang="en-US" dirty="0"/>
          </a:p>
          <a:p>
            <a:pPr lvl="1"/>
            <a:endParaRPr lang="en-US" dirty="0"/>
          </a:p>
          <a:p>
            <a:endParaRPr lang="en-US" dirty="0"/>
          </a:p>
          <a:p>
            <a:pPr lvl="1"/>
            <a:endParaRPr lang="en-US" dirty="0"/>
          </a:p>
        </p:txBody>
      </p:sp>
    </p:spTree>
    <p:extLst>
      <p:ext uri="{BB962C8B-B14F-4D97-AF65-F5344CB8AC3E}">
        <p14:creationId xmlns:p14="http://schemas.microsoft.com/office/powerpoint/2010/main" val="142431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938D4-BC06-AA4C-8C88-C90C9CA31D60}"/>
              </a:ext>
            </a:extLst>
          </p:cNvPr>
          <p:cNvSpPr>
            <a:spLocks noGrp="1"/>
          </p:cNvSpPr>
          <p:nvPr>
            <p:ph type="title"/>
          </p:nvPr>
        </p:nvSpPr>
        <p:spPr/>
        <p:txBody>
          <a:bodyPr/>
          <a:lstStyle/>
          <a:p>
            <a:r>
              <a:rPr lang="en-US" dirty="0"/>
              <a:t>Case 1: substance use history</a:t>
            </a:r>
          </a:p>
        </p:txBody>
      </p:sp>
      <p:sp>
        <p:nvSpPr>
          <p:cNvPr id="3" name="Content Placeholder 2">
            <a:extLst>
              <a:ext uri="{FF2B5EF4-FFF2-40B4-BE49-F238E27FC236}">
                <a16:creationId xmlns:a16="http://schemas.microsoft.com/office/drawing/2014/main" id="{D6F2475C-6009-D340-8939-DB7C080A841C}"/>
              </a:ext>
            </a:extLst>
          </p:cNvPr>
          <p:cNvSpPr>
            <a:spLocks noGrp="1"/>
          </p:cNvSpPr>
          <p:nvPr>
            <p:ph idx="1"/>
          </p:nvPr>
        </p:nvSpPr>
        <p:spPr/>
        <p:txBody>
          <a:bodyPr>
            <a:normAutofit lnSpcReduction="10000"/>
          </a:bodyPr>
          <a:lstStyle/>
          <a:p>
            <a:r>
              <a:rPr lang="en-US" dirty="0"/>
              <a:t>Current alcohol use: 1.5 pints of vodka/day (= 13 standard drinks/day)</a:t>
            </a:r>
          </a:p>
          <a:p>
            <a:r>
              <a:rPr lang="en-US" dirty="0"/>
              <a:t>Alcohol use history:</a:t>
            </a:r>
          </a:p>
          <a:p>
            <a:pPr lvl="1"/>
            <a:r>
              <a:rPr lang="en-US" dirty="0"/>
              <a:t>Age of onset: 17yo</a:t>
            </a:r>
          </a:p>
          <a:p>
            <a:pPr lvl="1"/>
            <a:r>
              <a:rPr lang="en-US" dirty="0"/>
              <a:t>Highest use: 2.5 pints of vodka/day</a:t>
            </a:r>
          </a:p>
          <a:p>
            <a:pPr lvl="1"/>
            <a:r>
              <a:rPr lang="en-US" dirty="0"/>
              <a:t>Longest period of abstinence: 5 months</a:t>
            </a:r>
          </a:p>
          <a:p>
            <a:pPr lvl="1"/>
            <a:r>
              <a:rPr lang="en-US" dirty="0"/>
              <a:t>Treatment hx: </a:t>
            </a:r>
          </a:p>
          <a:p>
            <a:pPr lvl="2"/>
            <a:r>
              <a:rPr lang="en-US" dirty="0"/>
              <a:t>Medications for AUD: none</a:t>
            </a:r>
          </a:p>
          <a:p>
            <a:pPr lvl="2"/>
            <a:r>
              <a:rPr lang="en-US" dirty="0"/>
              <a:t>Psychosocial treatment: none</a:t>
            </a:r>
          </a:p>
          <a:p>
            <a:pPr lvl="2"/>
            <a:r>
              <a:rPr lang="en-US" dirty="0"/>
              <a:t>Inpatient programs: none</a:t>
            </a:r>
          </a:p>
          <a:p>
            <a:r>
              <a:rPr lang="en-US" dirty="0"/>
              <a:t>Drug use: none</a:t>
            </a:r>
          </a:p>
          <a:p>
            <a:r>
              <a:rPr lang="en-US" dirty="0"/>
              <a:t>Tobacco use: none</a:t>
            </a:r>
          </a:p>
          <a:p>
            <a:pPr lvl="2"/>
            <a:endParaRPr lang="en-US" dirty="0"/>
          </a:p>
        </p:txBody>
      </p:sp>
    </p:spTree>
    <p:extLst>
      <p:ext uri="{BB962C8B-B14F-4D97-AF65-F5344CB8AC3E}">
        <p14:creationId xmlns:p14="http://schemas.microsoft.com/office/powerpoint/2010/main" val="862559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D99E9-EB07-1844-8EEC-FC24B5B4BDF5}"/>
              </a:ext>
            </a:extLst>
          </p:cNvPr>
          <p:cNvSpPr>
            <a:spLocks noGrp="1"/>
          </p:cNvSpPr>
          <p:nvPr>
            <p:ph type="title"/>
          </p:nvPr>
        </p:nvSpPr>
        <p:spPr/>
        <p:txBody>
          <a:bodyPr/>
          <a:lstStyle/>
          <a:p>
            <a:r>
              <a:rPr lang="en-US" dirty="0"/>
              <a:t>Does this patient have AUD?</a:t>
            </a:r>
          </a:p>
        </p:txBody>
      </p:sp>
    </p:spTree>
    <p:extLst>
      <p:ext uri="{BB962C8B-B14F-4D97-AF65-F5344CB8AC3E}">
        <p14:creationId xmlns:p14="http://schemas.microsoft.com/office/powerpoint/2010/main" val="21468075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2884</TotalTime>
  <Words>5757</Words>
  <Application>Microsoft Macintosh PowerPoint</Application>
  <PresentationFormat>Widescreen</PresentationFormat>
  <Paragraphs>781</Paragraphs>
  <Slides>52</Slides>
  <Notes>31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52</vt:i4>
      </vt:variant>
    </vt:vector>
  </HeadingPairs>
  <TitlesOfParts>
    <vt:vector size="61" baseType="lpstr">
      <vt:lpstr>Arial</vt:lpstr>
      <vt:lpstr>Avenir Book</vt:lpstr>
      <vt:lpstr>Calibri</vt:lpstr>
      <vt:lpstr>Calibri Light</vt:lpstr>
      <vt:lpstr>Corbel</vt:lpstr>
      <vt:lpstr>Footlight MT Light</vt:lpstr>
      <vt:lpstr>Times New Roman</vt:lpstr>
      <vt:lpstr>Tw Cen MT</vt:lpstr>
      <vt:lpstr>Office Theme</vt:lpstr>
      <vt:lpstr> Diagnosis and treatment of alcohol use disorder in patients with comorbidities</vt:lpstr>
      <vt:lpstr>PowerPoint Presentation</vt:lpstr>
      <vt:lpstr>Learning Objectives</vt:lpstr>
      <vt:lpstr>Case 1: inpatient </vt:lpstr>
      <vt:lpstr>Case 1: inpatient </vt:lpstr>
      <vt:lpstr>Case 1: inpatient</vt:lpstr>
      <vt:lpstr>Case 1: relevant history </vt:lpstr>
      <vt:lpstr>Case 1: substance use history</vt:lpstr>
      <vt:lpstr>Does this patient have AUD?</vt:lpstr>
      <vt:lpstr>Substance use disorder from DSM-5</vt:lpstr>
      <vt:lpstr>How to diagnose AUD: DSM-5 </vt:lpstr>
      <vt:lpstr>Does this patient have AUD?</vt:lpstr>
      <vt:lpstr>Case 1: diagnostics </vt:lpstr>
      <vt:lpstr>Starting a medication for AUD…</vt:lpstr>
      <vt:lpstr>FDA-approved medications for AUD</vt:lpstr>
      <vt:lpstr>Case 1: starting a medication for AUD</vt:lpstr>
      <vt:lpstr>Tips for starting acamprosate</vt:lpstr>
      <vt:lpstr>acamprosate: monitoring and goals of treatment</vt:lpstr>
      <vt:lpstr>Case 1: how did the patient do?</vt:lpstr>
      <vt:lpstr>Case 2: inpatient</vt:lpstr>
      <vt:lpstr>Case 2: inpatient </vt:lpstr>
      <vt:lpstr>Case 2: relevant history </vt:lpstr>
      <vt:lpstr>Case 2: substance use history</vt:lpstr>
      <vt:lpstr>Does this patient have AUD?</vt:lpstr>
      <vt:lpstr>Case 2: diagnostics</vt:lpstr>
      <vt:lpstr>Case 2: starting a medication for AUD</vt:lpstr>
      <vt:lpstr>Tips for starting naltrexone</vt:lpstr>
      <vt:lpstr>naltrexone: monitoring and goals of treatment</vt:lpstr>
      <vt:lpstr>Case 2: how did the patient do?</vt:lpstr>
      <vt:lpstr>Case 2: how did the patient do?</vt:lpstr>
      <vt:lpstr>naltrexone: which formulation to use?</vt:lpstr>
      <vt:lpstr>Case 3: inpatient</vt:lpstr>
      <vt:lpstr>Case 3: inpatient</vt:lpstr>
      <vt:lpstr>Case 3: inpatient</vt:lpstr>
      <vt:lpstr>Case 3: relevant history</vt:lpstr>
      <vt:lpstr>Case 3: substance use history</vt:lpstr>
      <vt:lpstr>Does this patient have AUD?</vt:lpstr>
      <vt:lpstr>Case 3: diagnostics</vt:lpstr>
      <vt:lpstr>Case 3: starting a medication for AUD</vt:lpstr>
      <vt:lpstr>Tips for starting or adjusting gabapentin for AUD</vt:lpstr>
      <vt:lpstr>gabapentin: monitoring and goals of treatment</vt:lpstr>
      <vt:lpstr>Other non-FDA-approved meds for AUD</vt:lpstr>
      <vt:lpstr>Case 3: how did the patient do?</vt:lpstr>
      <vt:lpstr>Review/clinical pearls</vt:lpstr>
      <vt:lpstr>Conclusions</vt:lpstr>
      <vt:lpstr>Questions?</vt:lpstr>
      <vt:lpstr>Thank you!</vt:lpstr>
      <vt:lpstr>Extra slides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Falker, Caroline</dc:creator>
  <cp:lastModifiedBy>Biegacki, Emma</cp:lastModifiedBy>
  <cp:revision>100</cp:revision>
  <dcterms:created xsi:type="dcterms:W3CDTF">2019-12-04T20:23:32Z</dcterms:created>
  <dcterms:modified xsi:type="dcterms:W3CDTF">2020-04-22T18:32:52Z</dcterms:modified>
</cp:coreProperties>
</file>