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5820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0881-DE6F-5707-E782-30B3A0062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CB18B-084E-0FBB-6076-A9285A9F31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EBAD7-5A8B-064B-E6F3-C717E1CAC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F3F6-A4F1-FD41-AA96-72E3054DD5D4}" type="datetimeFigureOut">
              <a:rPr lang="en-US" smtClean="0"/>
              <a:t>12/1/23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936C7-2A1D-05BA-5DB2-EE557034A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1A952-9A87-E652-0EA8-1F3D9B00B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F80D-F2A4-D648-A03E-C1CD93EDE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62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F6ECB-3A7D-554B-2431-F86AFB97C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423D4A-47DC-285C-45BF-E531B096E3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261D6-04CA-5E9D-D426-321DC63D2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F3F6-A4F1-FD41-AA96-72E3054DD5D4}" type="datetimeFigureOut">
              <a:rPr lang="en-US" smtClean="0"/>
              <a:t>12/1/23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2BAA9-0446-C55E-BA12-0EBDDB4D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C9931-D2B8-BB19-EBD3-F3F84AB99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F80D-F2A4-D648-A03E-C1CD93EDE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79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947DA7-5FCC-23AB-E441-1D09F20F29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BAEC7E-D45B-79FC-4ACA-358B3FC9F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56FCC-BE6B-E720-14B5-3F0E4D38D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F3F6-A4F1-FD41-AA96-72E3054DD5D4}" type="datetimeFigureOut">
              <a:rPr lang="en-US" smtClean="0"/>
              <a:t>12/1/23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47A4B-FFAF-C33D-69A5-8B29506CF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8249B-A6EA-1C61-4510-06D96B7D0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F80D-F2A4-D648-A03E-C1CD93EDE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12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E897A-FFA0-4908-022C-63EB5CBCC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5CE6A-FB32-23A1-CAB6-E4A16DF1D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D1A6A-B55B-48F8-0969-750DC9ADD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F3F6-A4F1-FD41-AA96-72E3054DD5D4}" type="datetimeFigureOut">
              <a:rPr lang="en-US" smtClean="0"/>
              <a:t>12/1/23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E97AB-F45A-E1C4-584D-903220C00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01D05-C3DC-24A9-0B9F-10E8034AE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F80D-F2A4-D648-A03E-C1CD93EDE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88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B4276-F48D-9215-A767-4EAAA8C01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94886-BD4F-5EA8-A14B-50EC65281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DFA91-8359-F4B5-D8B2-1E6CF2E7D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F3F6-A4F1-FD41-AA96-72E3054DD5D4}" type="datetimeFigureOut">
              <a:rPr lang="en-US" smtClean="0"/>
              <a:t>12/1/23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9345F-BB54-F3A5-D005-A560FB4E8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2D0C4-2B51-8757-4825-76F7CA110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F80D-F2A4-D648-A03E-C1CD93EDE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40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BFE43-EE64-F993-608F-811DAD8C5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79C56-E909-5FF1-7FE0-3163BF55F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E92AEE-7F11-D38D-FA3E-9549A7908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3F5289-90FE-DE32-74BD-E812ACF86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F3F6-A4F1-FD41-AA96-72E3054DD5D4}" type="datetimeFigureOut">
              <a:rPr lang="en-US" smtClean="0"/>
              <a:t>12/1/23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6D349-7D30-2454-2803-254D8C362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EDCE0-7983-6D7B-CE0C-FA71502AA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F80D-F2A4-D648-A03E-C1CD93EDE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45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1BBFC-B269-E4A3-D336-5D421CB76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354B31-28AC-C8AD-7C35-3D20E6EDA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F02C05-4200-8000-6CE5-D88591C801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EDFBA9-9CAE-3545-9A39-787DC4B27B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3CE88D-6647-9E70-F8BB-8BE626A1FF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439F6E-5C4A-72D9-2F38-3AEC1F2B5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F3F6-A4F1-FD41-AA96-72E3054DD5D4}" type="datetimeFigureOut">
              <a:rPr lang="en-US" smtClean="0"/>
              <a:t>12/1/23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E00172-225A-D298-7968-FBF0CE603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501993-021E-C66F-DBF3-DD30F685E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F80D-F2A4-D648-A03E-C1CD93EDE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89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28B3E-E757-C852-9863-D0DC2158C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6AB870-F3AB-C5D5-693B-15512C3C6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F3F6-A4F1-FD41-AA96-72E3054DD5D4}" type="datetimeFigureOut">
              <a:rPr lang="en-US" smtClean="0"/>
              <a:t>12/1/23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FA6D59-0871-D360-ACDA-594C3C7C3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FE17EC-E397-A5AE-DBAF-EB23E0B41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F80D-F2A4-D648-A03E-C1CD93EDE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16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E4587B-3EB4-CB21-2937-37DBF59FF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F3F6-A4F1-FD41-AA96-72E3054DD5D4}" type="datetimeFigureOut">
              <a:rPr lang="en-US" smtClean="0"/>
              <a:t>12/1/23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BA19A8-2258-471F-88C7-BB902CC80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25969-0682-ECCD-E667-CC3854053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F80D-F2A4-D648-A03E-C1CD93EDE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42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B57FF-3165-48D1-462E-857E7962D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FEFAA-A9E1-8227-D578-CCD577A37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3644EC-617A-9F3B-28C4-DBE770320E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34622D-259C-0627-6548-35AAEEEAB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F3F6-A4F1-FD41-AA96-72E3054DD5D4}" type="datetimeFigureOut">
              <a:rPr lang="en-US" smtClean="0"/>
              <a:t>12/1/23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1D664B-62EA-0809-AD74-33DD53B7B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CDB498-38C6-D0D4-AD72-5BEEC0CED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F80D-F2A4-D648-A03E-C1CD93EDE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03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D52D9-22E0-9DC1-0C3C-55989DB24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991512-5268-91FF-5642-57AB75C0D2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8A3518-4991-3194-377F-8C1BB0590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3EE33-F540-C4BF-6692-EFCBEDAB0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F3F6-A4F1-FD41-AA96-72E3054DD5D4}" type="datetimeFigureOut">
              <a:rPr lang="en-US" smtClean="0"/>
              <a:t>12/1/23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BB4735-23A6-BE53-20A4-30C9BEEC9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312F86-C6E0-0223-BD69-F62FAE4C0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F80D-F2A4-D648-A03E-C1CD93EDE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389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E35BEF-1DD2-2765-4BAA-2427D10E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7493C-C475-3AB9-E55D-E94DB7A90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A0A04-6FF5-598F-5CC9-11B6A1FB2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AF3F6-A4F1-FD41-AA96-72E3054DD5D4}" type="datetimeFigureOut">
              <a:rPr lang="en-US" smtClean="0"/>
              <a:t>12/1/23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B82E5-D726-6228-C8A4-4E0D92B9E4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3147F-DC74-7E21-8D94-E499C2D96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7F80D-F2A4-D648-A03E-C1CD93EDE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1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ycci.co1.qualtrics.com/jfe/form/SV_1C9Xqb30laYT8Ox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david.ferguson@yale.edu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6DF10-4A90-E92F-B678-1EB1D0A425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Central Lab Processing Workflow for Research Blood Samples Collected at Yale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9CF1EB-BCA8-F186-4AC0-8B2F2924753A}"/>
              </a:ext>
            </a:extLst>
          </p:cNvPr>
          <p:cNvSpPr txBox="1"/>
          <p:nvPr/>
        </p:nvSpPr>
        <p:spPr>
          <a:xfrm>
            <a:off x="1977888" y="4421050"/>
            <a:ext cx="85425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Developed by Monique </a:t>
            </a:r>
            <a:r>
              <a:rPr lang="en-US" sz="2800" dirty="0" err="1"/>
              <a:t>Hinchcliff</a:t>
            </a:r>
            <a:r>
              <a:rPr lang="en-US" sz="2800" dirty="0"/>
              <a:t> MD MS</a:t>
            </a:r>
          </a:p>
          <a:p>
            <a:pPr algn="ctr"/>
            <a:r>
              <a:rPr lang="en-US" sz="2800" dirty="0"/>
              <a:t>Associate Professor of Medicine</a:t>
            </a:r>
          </a:p>
          <a:p>
            <a:pPr algn="ctr"/>
            <a:r>
              <a:rPr lang="en-US" sz="2800"/>
              <a:t>January </a:t>
            </a:r>
            <a:r>
              <a:rPr lang="en-US" sz="2800" dirty="0"/>
              <a:t>2023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33382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1FF07-B0DE-1D86-DE71-D50EDF2D2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Epic Order to Collect Research Specimen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9A4FD-CC06-5850-0375-8420C6C35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90688"/>
            <a:ext cx="64770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To tailor EPIC research specimen collection order: submit intake at YCCI</a:t>
            </a:r>
          </a:p>
          <a:p>
            <a:pPr lvl="1"/>
            <a:r>
              <a:rPr lang="en-US" dirty="0"/>
              <a:t>Link: </a:t>
            </a:r>
            <a:r>
              <a:rPr lang="en-US" dirty="0">
                <a:hlinkClick r:id="rId2"/>
              </a:rPr>
              <a:t>https://ycci.co1.qualtrics.com/jfe/form/SV_1C9Xqb30laYT8Ox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You will need: number of tubes, study HIC, instructions </a:t>
            </a:r>
          </a:p>
          <a:p>
            <a:pPr lvl="1"/>
            <a:r>
              <a:rPr lang="en-US" dirty="0"/>
              <a:t>2-3 week turnaround, then will be visible in orders option in EPIC</a:t>
            </a:r>
          </a:p>
          <a:p>
            <a:pPr lvl="1"/>
            <a:r>
              <a:rPr lang="en-US" dirty="0"/>
              <a:t>Contact: Lynda Knaggs: </a:t>
            </a:r>
            <a:r>
              <a:rPr lang="en-US" dirty="0" err="1"/>
              <a:t>lynda.knaggs@ynhh.org</a:t>
            </a:r>
            <a:endParaRPr lang="en-US" dirty="0"/>
          </a:p>
          <a:p>
            <a:r>
              <a:rPr lang="en-US" dirty="0"/>
              <a:t>Epic order entered for research participant </a:t>
            </a:r>
          </a:p>
          <a:p>
            <a:r>
              <a:rPr lang="en-US" dirty="0"/>
              <a:t>Patient entered into </a:t>
            </a:r>
            <a:r>
              <a:rPr lang="en-US" dirty="0" err="1"/>
              <a:t>OnCore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research coordinator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8C5981-2673-C103-4C70-65E161BBE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470" y="2076011"/>
            <a:ext cx="4565188" cy="270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90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8210C-8ED9-0A1C-63EA-C750E7B7F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Phlebotomy for </a:t>
            </a:r>
            <a:r>
              <a:rPr lang="en-US" dirty="0" err="1"/>
              <a:t>SSc</a:t>
            </a:r>
            <a:r>
              <a:rPr lang="en-US" dirty="0"/>
              <a:t> patients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3C952-583D-CCDC-0A91-B7896A454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Patient provided two tubes (Lavender and CPT) by research team and escorted to phlebotomy station by research coordinator</a:t>
            </a:r>
          </a:p>
          <a:p>
            <a:r>
              <a:rPr lang="en-US" dirty="0"/>
              <a:t>Phlebotomist confirms research draw and supplies third tube (SST) </a:t>
            </a:r>
          </a:p>
          <a:p>
            <a:r>
              <a:rPr lang="en-US" dirty="0"/>
              <a:t>Draw performed; tubes returned to research coordinator </a:t>
            </a:r>
          </a:p>
          <a:p>
            <a:pPr lvl="1"/>
            <a:r>
              <a:rPr lang="en-US" dirty="0"/>
              <a:t>CPT spun at 8 Devine Street centrifuge for 20 minutes at 1600rcf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991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D5B88-66EC-871D-F05D-C4841889E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Courier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6E895-324C-6965-C9E5-D176C9587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34338" cy="4351338"/>
          </a:xfrm>
        </p:spPr>
        <p:txBody>
          <a:bodyPr/>
          <a:lstStyle/>
          <a:p>
            <a:r>
              <a:rPr lang="en-US" dirty="0"/>
              <a:t>Research tubes (</a:t>
            </a:r>
            <a:r>
              <a:rPr lang="en-US" dirty="0" err="1"/>
              <a:t>Lav</a:t>
            </a:r>
            <a:r>
              <a:rPr lang="en-US" dirty="0"/>
              <a:t>, SST, </a:t>
            </a:r>
            <a:r>
              <a:rPr lang="en-US" dirty="0">
                <a:solidFill>
                  <a:srgbClr val="000000"/>
                </a:solidFill>
              </a:rPr>
              <a:t>s</a:t>
            </a:r>
            <a:r>
              <a:rPr lang="en-US" dirty="0"/>
              <a:t>pun CPT) placed into biohazard bag labeled “</a:t>
            </a:r>
            <a:r>
              <a:rPr lang="en-US" b="0" i="0" dirty="0">
                <a:solidFill>
                  <a:srgbClr val="000000"/>
                </a:solidFill>
                <a:effectLst/>
              </a:rPr>
              <a:t>Dr.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Hinchcliff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SSc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Research | Deliver To: YNHH Biorepository 55 Park Street Lab 5th Floor” and brought to fourth floor lab at 6 Devine Street by research coordinator </a:t>
            </a:r>
          </a:p>
          <a:p>
            <a:r>
              <a:rPr lang="en-US" dirty="0">
                <a:solidFill>
                  <a:srgbClr val="000000"/>
                </a:solidFill>
              </a:rPr>
              <a:t>Biohazard bag left in tray for transport for YNH Main Lab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</a:rPr>
              <a:t>Courier brings bag to Central Lab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Pick-up times: 11:30am and 2:30pm</a:t>
            </a:r>
          </a:p>
          <a:p>
            <a:pPr lvl="1"/>
            <a:endParaRPr lang="en-US" b="0" i="0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C9C8DA-B11D-6556-7D78-54EB23C57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312473" y="603052"/>
            <a:ext cx="2900363" cy="21752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DAD07D-A95E-98C5-8C85-1FC004FDD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8591" y="3429000"/>
            <a:ext cx="21717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43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2AF0A-0158-BA92-064F-7F426ED75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5315B-B370-AB55-278A-61ED0B7DE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Upon arrival to Central Lab, biohazard bag is routed to Biorepository</a:t>
            </a:r>
          </a:p>
          <a:p>
            <a:r>
              <a:rPr lang="en-US" dirty="0"/>
              <a:t>Samples processed by Biorepository staff</a:t>
            </a:r>
          </a:p>
          <a:p>
            <a:pPr lvl="1"/>
            <a:r>
              <a:rPr lang="en-US" dirty="0" err="1"/>
              <a:t>Lav</a:t>
            </a:r>
            <a:r>
              <a:rPr lang="en-US" dirty="0"/>
              <a:t> and SST: spun at 2000g for 10 minutes, then 0.5mL aliquots placed into cryovials and stored at -80C</a:t>
            </a:r>
          </a:p>
          <a:p>
            <a:pPr lvl="1"/>
            <a:r>
              <a:rPr lang="en-US" dirty="0"/>
              <a:t>CPT: spun at 450 </a:t>
            </a:r>
            <a:r>
              <a:rPr lang="en-US" dirty="0" err="1"/>
              <a:t>rcf</a:t>
            </a:r>
            <a:r>
              <a:rPr lang="en-US" dirty="0"/>
              <a:t> for 15 minutes then washed with PBS (x2),  resuspended in 2mL freezing media (90%FBS + 10% DMSO), then 0.5mL aliquots placed into cryovials and stored at -80C</a:t>
            </a:r>
          </a:p>
          <a:p>
            <a:pPr lvl="2"/>
            <a:r>
              <a:rPr lang="en-US" dirty="0"/>
              <a:t>20uL aliquot separated and provided for cell counting by research coordinator </a:t>
            </a:r>
          </a:p>
          <a:p>
            <a:r>
              <a:rPr lang="en-US" dirty="0"/>
              <a:t>Materials (FBS, DMSO, </a:t>
            </a:r>
            <a:r>
              <a:rPr lang="en-US" dirty="0" err="1"/>
              <a:t>cyrovials</a:t>
            </a:r>
            <a:r>
              <a:rPr lang="en-US" dirty="0"/>
              <a:t>) provided by study team</a:t>
            </a:r>
          </a:p>
          <a:p>
            <a:r>
              <a:rPr lang="en-US" dirty="0"/>
              <a:t>Aliquots picked up next day by research coordinator</a:t>
            </a:r>
          </a:p>
        </p:txBody>
      </p:sp>
    </p:spTree>
    <p:extLst>
      <p:ext uri="{BB962C8B-B14F-4D97-AF65-F5344CB8AC3E}">
        <p14:creationId xmlns:p14="http://schemas.microsoft.com/office/powerpoint/2010/main" val="933437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37CF7-1542-E372-262E-32C3E0051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users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EE40C-69F8-D019-4103-C5495129F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Francis P Wilson, MD MS</a:t>
            </a:r>
          </a:p>
          <a:p>
            <a:pPr marL="0" indent="0">
              <a:buNone/>
            </a:pPr>
            <a:r>
              <a:rPr lang="en-US"/>
              <a:t>	Melissa Shaw</a:t>
            </a:r>
          </a:p>
        </p:txBody>
      </p:sp>
    </p:spTree>
    <p:extLst>
      <p:ext uri="{BB962C8B-B14F-4D97-AF65-F5344CB8AC3E}">
        <p14:creationId xmlns:p14="http://schemas.microsoft.com/office/powerpoint/2010/main" val="1383537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298B2-2F12-1C74-4BC6-9807D3A38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Interested?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836D7-B34B-754C-493D-4759925F1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Contact David Ferguson: </a:t>
            </a:r>
            <a:r>
              <a:rPr lang="en-US" dirty="0">
                <a:hlinkClick r:id="rId2"/>
              </a:rPr>
              <a:t>david.ferguson@yale.edu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74592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1350</TotalTime>
  <Words>372</Words>
  <Application>Microsoft Macintosh PowerPoint</Application>
  <PresentationFormat>Widescreen</PresentationFormat>
  <Paragraphs>36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Central Lab Processing Workflow for Research Blood Samples Collected at Yale </vt:lpstr>
      <vt:lpstr>Epic Order to Collect Research Specimen</vt:lpstr>
      <vt:lpstr>Phlebotomy for SSc patients</vt:lpstr>
      <vt:lpstr>Courier </vt:lpstr>
      <vt:lpstr>Central Lab</vt:lpstr>
      <vt:lpstr>Other users</vt:lpstr>
      <vt:lpstr>Interested?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Central Lab Processing Workflow</dc:title>
  <dc:creator>Odell, William</dc:creator>
  <cp:lastModifiedBy>Hinchcliff, Monique</cp:lastModifiedBy>
  <cp:revision>3</cp:revision>
  <dcterms:created xsi:type="dcterms:W3CDTF">2023-11-29T20:06:51Z</dcterms:created>
  <dcterms:modified xsi:type="dcterms:W3CDTF">2023-12-01T18:15:48Z</dcterms:modified>
</cp:coreProperties>
</file>