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0" r:id="rId3"/>
  </p:sldMasterIdLst>
  <p:notesMasterIdLst>
    <p:notesMasterId r:id="rId8"/>
  </p:notesMasterIdLst>
  <p:handoutMasterIdLst>
    <p:handoutMasterId r:id="rId9"/>
  </p:handoutMasterIdLst>
  <p:sldIdLst>
    <p:sldId id="1048" r:id="rId4"/>
    <p:sldId id="1476" r:id="rId5"/>
    <p:sldId id="1472" r:id="rId6"/>
    <p:sldId id="1049" r:id="rId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292"/>
    <a:srgbClr val="B85808"/>
    <a:srgbClr val="768FA1"/>
    <a:srgbClr val="F3F5F6"/>
    <a:srgbClr val="E9EDEF"/>
    <a:srgbClr val="CFA69A"/>
    <a:srgbClr val="E2E7EA"/>
    <a:srgbClr val="D1D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36C673-7CAD-470C-83AE-EE078DBE36FA}" v="4" dt="2024-01-19T13:44:39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20" y="67"/>
      </p:cViewPr>
      <p:guideLst>
        <p:guide orient="horz" pos="2160"/>
        <p:guide pos="5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Garrard" userId="4b373495e90c46ea" providerId="LiveId" clId="{8136C673-7CAD-470C-83AE-EE078DBE36FA}"/>
    <pc:docChg chg="modSld">
      <pc:chgData name="Paul Garrard" userId="4b373495e90c46ea" providerId="LiveId" clId="{8136C673-7CAD-470C-83AE-EE078DBE36FA}" dt="2024-01-19T13:44:39.701" v="158"/>
      <pc:docMkLst>
        <pc:docMk/>
      </pc:docMkLst>
      <pc:sldChg chg="addSp delSp modSp mod modTransition modAnim">
        <pc:chgData name="Paul Garrard" userId="4b373495e90c46ea" providerId="LiveId" clId="{8136C673-7CAD-470C-83AE-EE078DBE36FA}" dt="2024-01-19T13:44:39.701" v="158"/>
        <pc:sldMkLst>
          <pc:docMk/>
          <pc:sldMk cId="4101999489" sldId="1476"/>
        </pc:sldMkLst>
        <pc:spChg chg="mod">
          <ac:chgData name="Paul Garrard" userId="4b373495e90c46ea" providerId="LiveId" clId="{8136C673-7CAD-470C-83AE-EE078DBE36FA}" dt="2024-01-19T13:42:48.318" v="152" actId="20577"/>
          <ac:spMkLst>
            <pc:docMk/>
            <pc:sldMk cId="4101999489" sldId="1476"/>
            <ac:spMk id="3" creationId="{00000000-0000-0000-0000-000000000000}"/>
          </ac:spMkLst>
        </pc:spChg>
        <pc:picChg chg="del">
          <ac:chgData name="Paul Garrard" userId="4b373495e90c46ea" providerId="LiveId" clId="{8136C673-7CAD-470C-83AE-EE078DBE36FA}" dt="2024-01-19T13:43:09.127" v="154"/>
          <ac:picMkLst>
            <pc:docMk/>
            <pc:sldMk cId="4101999489" sldId="1476"/>
            <ac:picMk id="6" creationId="{1C805B24-5F60-2711-998F-DB4C0F743059}"/>
          </ac:picMkLst>
        </pc:picChg>
        <pc:picChg chg="add del mod ord">
          <ac:chgData name="Paul Garrard" userId="4b373495e90c46ea" providerId="LiveId" clId="{8136C673-7CAD-470C-83AE-EE078DBE36FA}" dt="2024-01-19T13:43:25.576" v="155"/>
          <ac:picMkLst>
            <pc:docMk/>
            <pc:sldMk cId="4101999489" sldId="1476"/>
            <ac:picMk id="8" creationId="{80F79FFE-3EDC-FE37-E9AB-766658A0DCE5}"/>
          </ac:picMkLst>
        </pc:picChg>
        <pc:picChg chg="add del mod">
          <ac:chgData name="Paul Garrard" userId="4b373495e90c46ea" providerId="LiveId" clId="{8136C673-7CAD-470C-83AE-EE078DBE36FA}" dt="2024-01-19T13:43:32.924" v="157"/>
          <ac:picMkLst>
            <pc:docMk/>
            <pc:sldMk cId="4101999489" sldId="1476"/>
            <ac:picMk id="9" creationId="{1207375E-CE05-98BE-E03E-99C7E36C9A13}"/>
          </ac:picMkLst>
        </pc:picChg>
        <pc:picChg chg="add del mod ord">
          <ac:chgData name="Paul Garrard" userId="4b373495e90c46ea" providerId="LiveId" clId="{8136C673-7CAD-470C-83AE-EE078DBE36FA}" dt="2024-01-19T13:44:39.701" v="158"/>
          <ac:picMkLst>
            <pc:docMk/>
            <pc:sldMk cId="4101999489" sldId="1476"/>
            <ac:picMk id="12" creationId="{67E893E5-252C-6C1F-6544-A28D3A3D6C39}"/>
          </ac:picMkLst>
        </pc:picChg>
        <pc:picChg chg="add mod">
          <ac:chgData name="Paul Garrard" userId="4b373495e90c46ea" providerId="LiveId" clId="{8136C673-7CAD-470C-83AE-EE078DBE36FA}" dt="2024-01-19T13:44:39.701" v="158"/>
          <ac:picMkLst>
            <pc:docMk/>
            <pc:sldMk cId="4101999489" sldId="1476"/>
            <ac:picMk id="13" creationId="{79202B5A-5EC1-A9EA-948B-A8A23E67688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528B0D4-299C-4490-8909-FC62557F07A3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7B3CB06-3673-4578-A183-C08B76EEAF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23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22F6CEA-42F8-4E55-B5C7-B08C3343682F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454DA63-6104-4069-8991-D015D03DAF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3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4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62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08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4DA63-6104-4069-8991-D015D03DAF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5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42974" y="2113613"/>
            <a:ext cx="7271635" cy="13153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2829" y="6254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8861" y="6255702"/>
            <a:ext cx="2133600" cy="365125"/>
          </a:xfrm>
          <a:prstGeom prst="rect">
            <a:avLst/>
          </a:prstGeom>
        </p:spPr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4" y="274638"/>
            <a:ext cx="7286625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2829" y="62547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08861" y="6255702"/>
            <a:ext cx="2133600" cy="365125"/>
          </a:xfrm>
          <a:prstGeom prst="rect">
            <a:avLst/>
          </a:prstGeom>
        </p:spPr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81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4347149"/>
            <a:ext cx="7166703" cy="11242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863121"/>
            <a:ext cx="7166705" cy="115424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4262" y="1723869"/>
            <a:ext cx="3297836" cy="4287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53849"/>
            <a:ext cx="3416507" cy="4272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9251" y="1828800"/>
            <a:ext cx="3328155" cy="6158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4261" y="2593297"/>
            <a:ext cx="3327817" cy="34027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015" y="1804936"/>
            <a:ext cx="34196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93298"/>
            <a:ext cx="3419682" cy="34027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23869"/>
            <a:ext cx="4519639" cy="41672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62" y="1723869"/>
            <a:ext cx="2293495" cy="4152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6701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237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F413A-A373-4B06-BBBF-E479CDD2C1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NUL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42975" cy="160020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965371"/>
            <a:ext cx="942975" cy="89262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4" y="274638"/>
            <a:ext cx="7286625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593326"/>
            <a:ext cx="7286625" cy="449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2829" y="6254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8861" y="62557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413A-A373-4B06-BBBF-E479CDD2C13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_Bolxes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0" y="408667"/>
            <a:ext cx="788585" cy="8191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419225"/>
            <a:ext cx="942975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2975" y="1419225"/>
            <a:ext cx="7286625" cy="180975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229601" y="0"/>
            <a:ext cx="914400" cy="141922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229600" y="1419225"/>
            <a:ext cx="914400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600200"/>
            <a:ext cx="942975" cy="448627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229600" y="6096000"/>
            <a:ext cx="914401" cy="762000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942974" y="1600200"/>
            <a:ext cx="7287768" cy="4491507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6292"/>
              </a:solidFill>
              <a:latin typeface="Georgia" pitchFamily="18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08982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59724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B6292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B6292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965371"/>
            <a:ext cx="942975" cy="89262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593326"/>
            <a:ext cx="7286625" cy="449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419225"/>
            <a:ext cx="942975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42975" y="1419225"/>
            <a:ext cx="7286625" cy="180975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229601" y="0"/>
            <a:ext cx="914400" cy="141922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229600" y="1419225"/>
            <a:ext cx="914400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1417320"/>
            <a:ext cx="942975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1600200"/>
            <a:ext cx="942975" cy="448627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229600" y="6096000"/>
            <a:ext cx="914401" cy="762000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942974" y="1600200"/>
            <a:ext cx="7287768" cy="4491507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B6292"/>
              </a:solidFill>
              <a:latin typeface="Georgia" pitchFamily="18" charset="0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08982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59724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0"/>
            <a:ext cx="942975" cy="143405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B6292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B6292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965371"/>
            <a:ext cx="942975" cy="89262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593326"/>
            <a:ext cx="7286625" cy="449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419225"/>
            <a:ext cx="942975" cy="18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42975" y="1419225"/>
            <a:ext cx="7286625" cy="180975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229601" y="0"/>
            <a:ext cx="914400" cy="141922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229600" y="1419225"/>
            <a:ext cx="914400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1417320"/>
            <a:ext cx="942975" cy="182880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1600200"/>
            <a:ext cx="942975" cy="4486275"/>
          </a:xfrm>
          <a:prstGeom prst="rect">
            <a:avLst/>
          </a:prstGeom>
          <a:solidFill>
            <a:srgbClr val="768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229600" y="6096000"/>
            <a:ext cx="914401" cy="762000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942974" y="1600200"/>
            <a:ext cx="7287768" cy="4491507"/>
          </a:xfrm>
          <a:prstGeom prst="rect">
            <a:avLst/>
          </a:prstGeom>
          <a:solidFill>
            <a:srgbClr val="F3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srgbClr val="0B6292"/>
              </a:solidFill>
              <a:latin typeface="Georgia" pitchFamily="18" charset="0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0" y="608982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597240"/>
            <a:ext cx="9144000" cy="0"/>
          </a:xfrm>
          <a:prstGeom prst="line">
            <a:avLst/>
          </a:prstGeom>
          <a:ln>
            <a:solidFill>
              <a:srgbClr val="CFA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 userDrawn="1"/>
        </p:nvSpPr>
        <p:spPr>
          <a:xfrm>
            <a:off x="0" y="0"/>
            <a:ext cx="942975" cy="1434059"/>
          </a:xfrm>
          <a:prstGeom prst="rect">
            <a:avLst/>
          </a:prstGeom>
          <a:solidFill>
            <a:srgbClr val="D1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B6292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B6292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hyperlink" Target="http://www.pgpresents.com/" TargetMode="Externa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hyperlink" Target="mailto:paul@PGPresents.com" TargetMode="Externa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hyperlink" Target="http://www.pgpresents.com/" TargetMode="Externa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369" y="75693"/>
            <a:ext cx="7305261" cy="1470025"/>
          </a:xfrm>
        </p:spPr>
        <p:txBody>
          <a:bodyPr/>
          <a:lstStyle/>
          <a:p>
            <a:r>
              <a:rPr lang="en-US" sz="7200" dirty="0">
                <a:solidFill>
                  <a:schemeClr val="tx1"/>
                </a:solidFill>
              </a:rPr>
              <a:t>Module 1</a:t>
            </a:r>
            <a:br>
              <a:rPr lang="en-US" sz="5400" dirty="0">
                <a:solidFill>
                  <a:schemeClr val="tx1"/>
                </a:solidFill>
              </a:rPr>
            </a:br>
            <a:br>
              <a:rPr lang="en-US" sz="6000" dirty="0"/>
            </a:br>
            <a:r>
              <a:rPr lang="en-US" dirty="0">
                <a:solidFill>
                  <a:schemeClr val="tx1"/>
                </a:solidFill>
              </a:rPr>
              <a:t>Introduction to Modules          and Repayment Reminders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Yale University School of Medicine                   Class of 2024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4800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sz="3200" dirty="0"/>
            </a:br>
            <a:r>
              <a:rPr lang="en-US" sz="32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80" y="4557523"/>
            <a:ext cx="7328848" cy="2091244"/>
          </a:xfrm>
        </p:spPr>
        <p:txBody>
          <a:bodyPr>
            <a:no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</a:rPr>
              <a:t>Paul S. Garrard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Founder and President, </a:t>
            </a:r>
            <a:r>
              <a:rPr lang="en-US" sz="1600" dirty="0" err="1">
                <a:solidFill>
                  <a:schemeClr val="tx1"/>
                </a:solidFill>
              </a:rPr>
              <a:t>PGPresents</a:t>
            </a:r>
            <a:r>
              <a:rPr lang="en-US" sz="1600" dirty="0">
                <a:solidFill>
                  <a:schemeClr val="tx1"/>
                </a:solidFill>
              </a:rPr>
              <a:t>, LLC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Independent Student Loan Consulting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</a:rPr>
              <a:t>Spring 2024</a:t>
            </a:r>
          </a:p>
          <a:p>
            <a:pPr algn="l"/>
            <a:r>
              <a:rPr lang="en-US" sz="1600" dirty="0">
                <a:solidFill>
                  <a:schemeClr val="tx1"/>
                </a:solidFill>
                <a:hlinkClick r:id="rId5"/>
              </a:rPr>
              <a:t>www.PGPresents.com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53308" y="6283642"/>
            <a:ext cx="4290465" cy="365125"/>
          </a:xfrm>
        </p:spPr>
        <p:txBody>
          <a:bodyPr/>
          <a:lstStyle/>
          <a:p>
            <a:r>
              <a:rPr lang="en-US" sz="1400" dirty="0">
                <a:latin typeface="Georgia" pitchFamily="18" charset="0"/>
              </a:rPr>
              <a:t>2024 </a:t>
            </a:r>
            <a:r>
              <a:rPr lang="en-US" sz="1400" dirty="0" err="1">
                <a:latin typeface="Georgia" pitchFamily="18" charset="0"/>
              </a:rPr>
              <a:t>PGPresents</a:t>
            </a:r>
            <a:r>
              <a:rPr lang="en-US" sz="1400" dirty="0">
                <a:latin typeface="Georgia" pitchFamily="18" charset="0"/>
              </a:rPr>
              <a:t>, LLC - All Rights Reserved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98BEA4-8D41-9B76-9C8C-730F261382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552" y="4148993"/>
            <a:ext cx="1486574" cy="1898301"/>
          </a:xfrm>
          <a:prstGeom prst="rect">
            <a:avLst/>
          </a:prstGeom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FBF98172-F335-D3DA-9B5D-3DEB6DF05C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53"/>
    </mc:Choice>
    <mc:Fallback xmlns="">
      <p:transition spd="slow" advTm="23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203" y="99484"/>
            <a:ext cx="7192520" cy="11430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203" y="1687194"/>
            <a:ext cx="7192519" cy="4495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Topical by design, watch what you want when you want </a:t>
            </a:r>
          </a:p>
          <a:p>
            <a:r>
              <a:rPr lang="en-US" sz="2400" dirty="0">
                <a:solidFill>
                  <a:schemeClr val="tx1"/>
                </a:solidFill>
              </a:rPr>
              <a:t>We suggest you watch in order, as information tends to build from one module to the next</a:t>
            </a:r>
          </a:p>
          <a:p>
            <a:r>
              <a:rPr lang="en-US" sz="2400" dirty="0">
                <a:solidFill>
                  <a:schemeClr val="tx1"/>
                </a:solidFill>
              </a:rPr>
              <a:t>Most of the information should apply to those of you in the Campus and Online PA programs</a:t>
            </a:r>
          </a:p>
          <a:p>
            <a:r>
              <a:rPr lang="en-US" sz="2400" dirty="0">
                <a:solidFill>
                  <a:schemeClr val="tx1"/>
                </a:solidFill>
              </a:rPr>
              <a:t>Feedback and suggestions welcome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Tell your Financial Aid Office what you think about modules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Send comments to </a:t>
            </a:r>
            <a:r>
              <a:rPr lang="en-US" sz="1800" dirty="0">
                <a:solidFill>
                  <a:schemeClr val="tx1"/>
                </a:solidFill>
                <a:hlinkClick r:id="rId6"/>
              </a:rPr>
              <a:t>paul@PGPresents.com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en-US" sz="18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1415" y="6182994"/>
            <a:ext cx="7622998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       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3122" y="6211669"/>
            <a:ext cx="708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79202B5A-5EC1-A9EA-948B-A8A23E67688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rcRect l="-184527" t="-81922" r="-184527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199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504"/>
    </mc:Choice>
    <mc:Fallback>
      <p:transition spd="slow" advTm="63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203" y="99484"/>
            <a:ext cx="7192520" cy="11430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tx1"/>
                </a:solidFill>
              </a:rPr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740" y="1658521"/>
            <a:ext cx="7192519" cy="4495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Keep your initial strategy simple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Choose repayment plan with required minimum payment you can comfortably afford, then decide whether or not to overpay</a:t>
            </a:r>
          </a:p>
          <a:p>
            <a:r>
              <a:rPr lang="en-US" sz="2800" dirty="0">
                <a:solidFill>
                  <a:schemeClr val="tx1"/>
                </a:solidFill>
              </a:rPr>
              <a:t>You can change strategies and plans</a:t>
            </a:r>
          </a:p>
          <a:p>
            <a:r>
              <a:rPr lang="en-US" sz="2800" dirty="0">
                <a:solidFill>
                  <a:schemeClr val="tx1"/>
                </a:solidFill>
              </a:rPr>
              <a:t>Be careful where you get information on repayment</a:t>
            </a:r>
          </a:p>
          <a:p>
            <a:r>
              <a:rPr lang="en-US" sz="2800" dirty="0">
                <a:solidFill>
                  <a:schemeClr val="tx1"/>
                </a:solidFill>
              </a:rPr>
              <a:t>Your loans and strategy are your own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1415" y="6182994"/>
            <a:ext cx="7622998" cy="365125"/>
          </a:xfrm>
        </p:spPr>
        <p:txBody>
          <a:bodyPr/>
          <a:lstStyle/>
          <a:p>
            <a:pPr algn="l"/>
            <a:r>
              <a:rPr lang="en-US" sz="1400" dirty="0">
                <a:solidFill>
                  <a:schemeClr val="tx1"/>
                </a:solidFill>
              </a:rPr>
              <a:t>       </a:t>
            </a:r>
            <a:endParaRPr lang="en-US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3122" y="6211669"/>
            <a:ext cx="708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04AA822B-2826-6102-03DD-41B5CA5126F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542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73"/>
    </mc:Choice>
    <mc:Fallback xmlns="">
      <p:transition spd="slow" advTm="494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369" y="0"/>
            <a:ext cx="7305261" cy="147002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sz="6000" dirty="0"/>
            </a:br>
            <a:r>
              <a:rPr lang="en-US" sz="4800" dirty="0">
                <a:solidFill>
                  <a:schemeClr val="tx1"/>
                </a:solidFill>
              </a:rPr>
              <a:t>END OF MODULE 1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3615" y="4766756"/>
            <a:ext cx="7328848" cy="2091244"/>
          </a:xfrm>
        </p:spPr>
        <p:txBody>
          <a:bodyPr>
            <a:noAutofit/>
          </a:bodyPr>
          <a:lstStyle/>
          <a:p>
            <a:pPr algn="l"/>
            <a:r>
              <a:rPr lang="en-US" sz="1800" dirty="0" err="1">
                <a:solidFill>
                  <a:schemeClr val="tx1"/>
                </a:solidFill>
              </a:rPr>
              <a:t>PGPresents</a:t>
            </a:r>
            <a:r>
              <a:rPr lang="en-US" sz="1800" dirty="0">
                <a:solidFill>
                  <a:schemeClr val="tx1"/>
                </a:solidFill>
              </a:rPr>
              <a:t>, LLC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</a:rPr>
              <a:t>Independent Student Loan Consulting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hlinkClick r:id="rId5"/>
              </a:rPr>
              <a:t>www.PGPresents.com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22828" y="6254750"/>
            <a:ext cx="4290465" cy="365125"/>
          </a:xfrm>
        </p:spPr>
        <p:txBody>
          <a:bodyPr/>
          <a:lstStyle/>
          <a:p>
            <a:r>
              <a:rPr lang="en-US" sz="1400">
                <a:latin typeface="Georgia" pitchFamily="18" charset="0"/>
              </a:rPr>
              <a:t>2024 </a:t>
            </a:r>
            <a:r>
              <a:rPr lang="en-US" sz="1400" dirty="0">
                <a:latin typeface="Georgia" pitchFamily="18" charset="0"/>
              </a:rPr>
              <a:t>PGPresents, LLC - All Rights Reserved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28" y="3823771"/>
            <a:ext cx="1568433" cy="2091244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09B80E5-7910-895A-4F4F-60FFBBE659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84528" t="-81922" r="-184528" b="-81922"/>
          <a:stretch>
            <a:fillRect/>
          </a:stretch>
        </p:blipFill>
        <p:spPr>
          <a:xfrm>
            <a:off x="6858000" y="5357812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6"/>
    </mc:Choice>
    <mc:Fallback xmlns="">
      <p:transition spd="slow" advTm="4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PPPresent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PPresents Theme 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PPresents Theme No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10514</TotalTime>
  <Words>202</Words>
  <Application>Microsoft Office PowerPoint</Application>
  <PresentationFormat>On-screen Show (4:3)</PresentationFormat>
  <Paragraphs>39</Paragraphs>
  <Slides>4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Georgia</vt:lpstr>
      <vt:lpstr>PPPresents Theme</vt:lpstr>
      <vt:lpstr>2_PPPresents Theme No Logo</vt:lpstr>
      <vt:lpstr>3_PPPresents Theme No Logo</vt:lpstr>
      <vt:lpstr>Module 1  Introduction to Modules          and Repayment Reminders Yale University School of Medicine                   Class of 2024     </vt:lpstr>
      <vt:lpstr>Modules</vt:lpstr>
      <vt:lpstr>Reminders</vt:lpstr>
      <vt:lpstr>   END OF MODULE 1</vt:lpstr>
    </vt:vector>
  </TitlesOfParts>
  <Company>west end video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janette</dc:creator>
  <cp:lastModifiedBy>Paul Garrard</cp:lastModifiedBy>
  <cp:revision>1400</cp:revision>
  <cp:lastPrinted>2022-12-27T12:37:15Z</cp:lastPrinted>
  <dcterms:created xsi:type="dcterms:W3CDTF">2008-10-02T18:27:32Z</dcterms:created>
  <dcterms:modified xsi:type="dcterms:W3CDTF">2024-01-19T13:44:41Z</dcterms:modified>
</cp:coreProperties>
</file>