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0" r:id="rId3"/>
  </p:sldMasterIdLst>
  <p:notesMasterIdLst>
    <p:notesMasterId r:id="rId12"/>
  </p:notesMasterIdLst>
  <p:handoutMasterIdLst>
    <p:handoutMasterId r:id="rId13"/>
  </p:handoutMasterIdLst>
  <p:sldIdLst>
    <p:sldId id="1048" r:id="rId4"/>
    <p:sldId id="1021" r:id="rId5"/>
    <p:sldId id="1050" r:id="rId6"/>
    <p:sldId id="1054" r:id="rId7"/>
    <p:sldId id="1052" r:id="rId8"/>
    <p:sldId id="1401" r:id="rId9"/>
    <p:sldId id="1051" r:id="rId10"/>
    <p:sldId id="1049" r:id="rId1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292"/>
    <a:srgbClr val="B85808"/>
    <a:srgbClr val="768FA1"/>
    <a:srgbClr val="F3F5F6"/>
    <a:srgbClr val="E9EDEF"/>
    <a:srgbClr val="CFA69A"/>
    <a:srgbClr val="E2E7EA"/>
    <a:srgbClr val="D1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57A7D-484B-4E26-AC1F-BEF689BACAD4}" v="1" dt="2024-01-19T13:49:20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20" y="53"/>
      </p:cViewPr>
      <p:guideLst>
        <p:guide orient="horz" pos="2160"/>
        <p:guide pos="5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528B0D4-299C-4490-8909-FC62557F07A3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7B3CB06-3673-4578-A183-C08B76EEA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3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22F6CEA-42F8-4E55-B5C7-B08C3343682F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454DA63-6104-4069-8991-D015D03DA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0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6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2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63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80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5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42974" y="2113613"/>
            <a:ext cx="7271635" cy="13153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347149"/>
            <a:ext cx="7166703" cy="11242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863121"/>
            <a:ext cx="7166705" cy="11542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4262" y="1723869"/>
            <a:ext cx="3297836" cy="428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3849"/>
            <a:ext cx="3416507" cy="4272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251" y="1828800"/>
            <a:ext cx="3328155" cy="615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261" y="2593297"/>
            <a:ext cx="3327817" cy="34027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015" y="1804936"/>
            <a:ext cx="3419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93298"/>
            <a:ext cx="3419682" cy="34027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23869"/>
            <a:ext cx="4519639" cy="41672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62" y="1723869"/>
            <a:ext cx="2293495" cy="41522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6701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37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42975" cy="160020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F413A-A373-4B06-BBBF-E479CDD2C1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Bolxes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408667"/>
            <a:ext cx="788585" cy="8191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0B6292"/>
              </a:solidFill>
              <a:latin typeface="Georgia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://www.studentaid.gov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276750"/>
            <a:ext cx="7305261" cy="1470025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Module 4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First Question: What?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Your Student Loan Portfolio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80" y="4557523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Paul S. Garrard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Founder and President, </a:t>
            </a:r>
            <a:r>
              <a:rPr lang="en-US" sz="1600" dirty="0" err="1">
                <a:solidFill>
                  <a:schemeClr val="tx1"/>
                </a:solidFill>
              </a:rPr>
              <a:t>PGPresents</a:t>
            </a:r>
            <a:r>
              <a:rPr lang="en-US" sz="16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Spring 2024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53308" y="6283642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</a:t>
            </a:r>
            <a:r>
              <a:rPr lang="en-US" sz="1400" dirty="0" err="1">
                <a:latin typeface="Georgia" pitchFamily="18" charset="0"/>
              </a:rPr>
              <a:t>PGPresents</a:t>
            </a:r>
            <a:r>
              <a:rPr lang="en-US" sz="1400" dirty="0">
                <a:latin typeface="Georgia" pitchFamily="18" charset="0"/>
              </a:rPr>
              <a:t>, LLC - All Rights Reserved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BA348-5474-D8C7-3451-3AADB8BB3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11" y="3785681"/>
            <a:ext cx="1594879" cy="209124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1F20768-3CDC-590A-BEE7-AD28541FD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7"/>
    </mc:Choice>
    <mc:Fallback xmlns="">
      <p:transition spd="slow" advTm="7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Sample loan portfolio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292" y="1722438"/>
            <a:ext cx="7286307" cy="4495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Federal Direct Loans</a:t>
            </a:r>
          </a:p>
          <a:p>
            <a:pPr marL="1143000" lvl="1" indent="-742950"/>
            <a:r>
              <a:rPr lang="en-US" dirty="0">
                <a:solidFill>
                  <a:schemeClr val="tx1"/>
                </a:solidFill>
              </a:rPr>
              <a:t>Most often the bulk or entirety of most graduate students’ loan portfolios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Campus-based loans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Private loans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3610" y="6198669"/>
            <a:ext cx="7642226" cy="404262"/>
          </a:xfrm>
        </p:spPr>
        <p:txBody>
          <a:bodyPr/>
          <a:lstStyle/>
          <a:p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F972D6-FA40-815F-6E70-5E293E19A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4"/>
    </mc:Choice>
    <mc:Fallback xmlns="">
      <p:transition spd="slow" advTm="1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Federal Direct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568" y="1711769"/>
            <a:ext cx="7154864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Federal government is your </a:t>
            </a:r>
            <a:r>
              <a:rPr lang="en-US" sz="2400" dirty="0">
                <a:solidFill>
                  <a:srgbClr val="FF0000"/>
                </a:solidFill>
              </a:rPr>
              <a:t>lender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You signed Master Promissory Note (MPN)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Federal loans listed at </a:t>
            </a:r>
            <a:r>
              <a:rPr lang="en-US" sz="2000" dirty="0">
                <a:solidFill>
                  <a:schemeClr val="tx1"/>
                </a:solidFill>
                <a:hlinkClick r:id="rId5"/>
              </a:rPr>
              <a:t>StudentAid.gov</a:t>
            </a:r>
            <a:r>
              <a:rPr lang="en-US" sz="2000" dirty="0">
                <a:solidFill>
                  <a:schemeClr val="tx1"/>
                </a:solidFill>
              </a:rPr>
              <a:t>*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They contract with </a:t>
            </a:r>
            <a:r>
              <a:rPr lang="en-US" sz="2400" dirty="0">
                <a:solidFill>
                  <a:srgbClr val="FF0000"/>
                </a:solidFill>
              </a:rPr>
              <a:t>third party servicers </a:t>
            </a:r>
            <a:r>
              <a:rPr lang="en-US" sz="2400" dirty="0">
                <a:solidFill>
                  <a:schemeClr val="tx1"/>
                </a:solidFill>
              </a:rPr>
              <a:t>for correspondence and repayment information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You should have one loan servicer for your federal loans**</a:t>
            </a:r>
          </a:p>
          <a:p>
            <a:r>
              <a:rPr lang="en-US" sz="2400" dirty="0">
                <a:solidFill>
                  <a:schemeClr val="tx1"/>
                </a:solidFill>
              </a:rPr>
              <a:t>Usually due 6 months after graduation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Loans from college or post-bac due earlier if you had a gap year (or gap of 6 months or more during school)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See Module 7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05693" y="6223497"/>
            <a:ext cx="7642226" cy="404262"/>
          </a:xfrm>
        </p:spPr>
        <p:txBody>
          <a:bodyPr/>
          <a:lstStyle/>
          <a:p>
            <a:r>
              <a:rPr lang="en-US" sz="1400" dirty="0">
                <a:latin typeface="Georgia" panose="02040502050405020303" pitchFamily="18" charset="0"/>
              </a:rPr>
              <a:t>*     See your “dashboard” (look for loan detail and loan breakdown)                                                                                                 **   This negates (for many) the need to consolidate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8BB3487-A2B0-CC3B-FB23-1FB98BEF5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3"/>
    </mc:Choice>
    <mc:Fallback xmlns="">
      <p:transition spd="slow" advTm="8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Federal Direct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4" y="1722438"/>
            <a:ext cx="7456308" cy="4495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Fixed interest rates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Rates change on new loans every July 1</a:t>
            </a:r>
          </a:p>
          <a:p>
            <a:r>
              <a:rPr lang="en-US" dirty="0">
                <a:solidFill>
                  <a:schemeClr val="tx1"/>
                </a:solidFill>
              </a:rPr>
              <a:t>Eligible for …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Repayment with Income Driven Repayment (IDR) plans like PAYE, New IBR, and SAVE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Public Service Loan Forgiveness (PSLF)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Postponement, if you meet eligibility requirements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3610" y="6198669"/>
            <a:ext cx="7642226" cy="404262"/>
          </a:xfrm>
        </p:spPr>
        <p:txBody>
          <a:bodyPr/>
          <a:lstStyle/>
          <a:p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873250-D597-C8EB-5176-D49905D69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2"/>
    </mc:Choice>
    <mc:Fallback xmlns="">
      <p:transition spd="slow" advTm="3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Campus-based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962" y="1693506"/>
            <a:ext cx="7295957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School is your lender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Different loan servicer than Direct Loans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You should have exit interview with Loan Office either in person or online before you graduate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Disclosure statement should have terms and conditions, including interest rate, payment start date, estimated monthly payment, repayment term, and postponement provisions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Campus-based loans not eligible for repayment with income plans and not eligible for PSLF*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Some are eligible for federal consolidation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8843" y="6245322"/>
            <a:ext cx="7642226" cy="404262"/>
          </a:xfrm>
        </p:spPr>
        <p:txBody>
          <a:bodyPr/>
          <a:lstStyle/>
          <a:p>
            <a:r>
              <a:rPr lang="en-US" sz="1400" dirty="0">
                <a:latin typeface="Georgia" panose="02040502050405020303" pitchFamily="18" charset="0"/>
              </a:rPr>
              <a:t>*  Public Service Loan Forgiveness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D37C79-8A6A-5F72-6CF6-89259E889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71"/>
    </mc:Choice>
    <mc:Fallback xmlns="">
      <p:transition spd="slow" advTm="8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YSM campus-based loans*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4" y="1706597"/>
            <a:ext cx="7286625" cy="4495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Yale Alumni Loan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7.5% fixed interest rate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6 month grace period, 2 years residency deferment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Interest free during school, grace, and deferment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10 year level repayment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Yale Graduate and Professional International Loan (GPI)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7.75% fixed interest rate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6 month grace period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Unsubsidized</a:t>
            </a:r>
            <a:r>
              <a:rPr lang="en-US" sz="1800" dirty="0">
                <a:solidFill>
                  <a:schemeClr val="tx1"/>
                </a:solidFill>
              </a:rPr>
              <a:t> (interest accrues from disbursement date)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Interest capitalizes at graduation and after periods of forbearance or deferment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10 year level repayment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3610" y="6112233"/>
            <a:ext cx="7642226" cy="404262"/>
          </a:xfrm>
        </p:spPr>
        <p:txBody>
          <a:bodyPr/>
          <a:lstStyle/>
          <a:p>
            <a:r>
              <a:rPr lang="en-US" sz="1400" dirty="0">
                <a:solidFill>
                  <a:srgbClr val="FF0000"/>
                </a:solidFill>
                <a:latin typeface="Georgia" panose="02040502050405020303" pitchFamily="18" charset="0"/>
              </a:rPr>
              <a:t>*    Not eligible for federal consolidation, repayment with income plans, or forgiveness                 *    May be refinanced with a private lender                                                                                                 </a:t>
            </a:r>
            <a:r>
              <a:rPr lang="en-US" sz="1400" dirty="0">
                <a:latin typeface="Georgia" panose="02040502050405020303" pitchFamily="18" charset="0"/>
              </a:rPr>
              <a:t>*    Contact Student Loan Office for details; campus-based loans serviced by UAS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329B4E-EADD-4C70-B65A-D8E3845BD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5"/>
    </mc:Choice>
    <mc:Fallback xmlns="">
      <p:transition spd="slow" advTm="12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Private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4" y="1651535"/>
            <a:ext cx="7295957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Private bank or other entity is your lender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Usually different loan servicer than Direct Loans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See disclosure statement for terms and conditions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Be sure you know when these come due, as you do not want them adversely impacting strategy on Direct Loans*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Private loans not eligible for repayment with income plans and not eligible for PSLF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Private loans cannot be consolidated into Direct Loan program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Refinancing may be an option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3610" y="6198669"/>
            <a:ext cx="7642226" cy="404262"/>
          </a:xfrm>
        </p:spPr>
        <p:txBody>
          <a:bodyPr/>
          <a:lstStyle/>
          <a:p>
            <a:r>
              <a:rPr lang="en-US" sz="1400" dirty="0">
                <a:latin typeface="Georgia" panose="02040502050405020303" pitchFamily="18" charset="0"/>
              </a:rPr>
              <a:t>*  Private loans from college often deferred for 48 months, then due after graduation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E957CD7-FBE7-EA8B-1FD1-64CB5E33F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30"/>
    </mc:Choice>
    <mc:Fallback xmlns="">
      <p:transition spd="slow" advTm="9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0"/>
            <a:ext cx="7305261" cy="147002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END OF MODULE 4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615" y="4766756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>
                <a:solidFill>
                  <a:schemeClr val="tx1"/>
                </a:solidFill>
              </a:rPr>
              <a:t>PGPresents</a:t>
            </a:r>
            <a:r>
              <a:rPr lang="en-US" sz="18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2828" y="6254750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</a:t>
            </a:r>
            <a:r>
              <a:rPr lang="en-US" sz="1400" dirty="0" err="1">
                <a:latin typeface="Georgia" pitchFamily="18" charset="0"/>
              </a:rPr>
              <a:t>PGPresents</a:t>
            </a:r>
            <a:r>
              <a:rPr lang="en-US" sz="1400" dirty="0">
                <a:latin typeface="Georgia" pitchFamily="18" charset="0"/>
              </a:rPr>
              <a:t>, LLC - All Rights Reserved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5" y="3675075"/>
            <a:ext cx="1637522" cy="21833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90831B-5553-E6F0-B30B-EE548AD9C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"/>
    </mc:Choice>
    <mc:Fallback xmlns="">
      <p:transition spd="slow" advTm="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Present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10598</TotalTime>
  <Words>537</Words>
  <Application>Microsoft Office PowerPoint</Application>
  <PresentationFormat>On-screen Show (4:3)</PresentationFormat>
  <Paragraphs>72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Georgia</vt:lpstr>
      <vt:lpstr>PPPresents Theme</vt:lpstr>
      <vt:lpstr>2_PPPresents Theme No Logo</vt:lpstr>
      <vt:lpstr>3_PPPresents Theme No Logo</vt:lpstr>
      <vt:lpstr>Module 4  First Question: What?  Your Student Loan Portfolio   </vt:lpstr>
      <vt:lpstr>Sample loan portfolio</vt:lpstr>
      <vt:lpstr>Federal Direct Loans</vt:lpstr>
      <vt:lpstr>Federal Direct Loans</vt:lpstr>
      <vt:lpstr>Campus-based loans</vt:lpstr>
      <vt:lpstr>YSM campus-based loans*</vt:lpstr>
      <vt:lpstr>Private loans</vt:lpstr>
      <vt:lpstr>   END OF MODULE 4</vt:lpstr>
    </vt:vector>
  </TitlesOfParts>
  <Company>west end video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janette</dc:creator>
  <cp:lastModifiedBy>Paul Garrard</cp:lastModifiedBy>
  <cp:revision>1394</cp:revision>
  <cp:lastPrinted>2017-09-03T21:39:25Z</cp:lastPrinted>
  <dcterms:created xsi:type="dcterms:W3CDTF">2008-10-02T18:27:32Z</dcterms:created>
  <dcterms:modified xsi:type="dcterms:W3CDTF">2024-01-19T13:49:39Z</dcterms:modified>
</cp:coreProperties>
</file>