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
  </p:notesMasterIdLst>
  <p:sldIdLst>
    <p:sldId id="259" r:id="rId2"/>
  </p:sldIdLst>
  <p:sldSz cx="43891200" cy="21945600"/>
  <p:notesSz cx="6858000" cy="9144000"/>
  <p:defaultTextStyle>
    <a:defPPr>
      <a:defRPr lang="en-US"/>
    </a:defPPr>
    <a:lvl1pPr marL="0" algn="l" defTabSz="3370844" rtl="0" eaLnBrk="1" latinLnBrk="0" hangingPunct="1">
      <a:defRPr sz="6636" kern="1200">
        <a:solidFill>
          <a:schemeClr val="tx1"/>
        </a:solidFill>
        <a:latin typeface="+mn-lt"/>
        <a:ea typeface="+mn-ea"/>
        <a:cs typeface="+mn-cs"/>
      </a:defRPr>
    </a:lvl1pPr>
    <a:lvl2pPr marL="1685422" algn="l" defTabSz="3370844" rtl="0" eaLnBrk="1" latinLnBrk="0" hangingPunct="1">
      <a:defRPr sz="6636" kern="1200">
        <a:solidFill>
          <a:schemeClr val="tx1"/>
        </a:solidFill>
        <a:latin typeface="+mn-lt"/>
        <a:ea typeface="+mn-ea"/>
        <a:cs typeface="+mn-cs"/>
      </a:defRPr>
    </a:lvl2pPr>
    <a:lvl3pPr marL="3370844" algn="l" defTabSz="3370844" rtl="0" eaLnBrk="1" latinLnBrk="0" hangingPunct="1">
      <a:defRPr sz="6636" kern="1200">
        <a:solidFill>
          <a:schemeClr val="tx1"/>
        </a:solidFill>
        <a:latin typeface="+mn-lt"/>
        <a:ea typeface="+mn-ea"/>
        <a:cs typeface="+mn-cs"/>
      </a:defRPr>
    </a:lvl3pPr>
    <a:lvl4pPr marL="5056266" algn="l" defTabSz="3370844" rtl="0" eaLnBrk="1" latinLnBrk="0" hangingPunct="1">
      <a:defRPr sz="6636" kern="1200">
        <a:solidFill>
          <a:schemeClr val="tx1"/>
        </a:solidFill>
        <a:latin typeface="+mn-lt"/>
        <a:ea typeface="+mn-ea"/>
        <a:cs typeface="+mn-cs"/>
      </a:defRPr>
    </a:lvl4pPr>
    <a:lvl5pPr marL="6741689" algn="l" defTabSz="3370844" rtl="0" eaLnBrk="1" latinLnBrk="0" hangingPunct="1">
      <a:defRPr sz="6636" kern="1200">
        <a:solidFill>
          <a:schemeClr val="tx1"/>
        </a:solidFill>
        <a:latin typeface="+mn-lt"/>
        <a:ea typeface="+mn-ea"/>
        <a:cs typeface="+mn-cs"/>
      </a:defRPr>
    </a:lvl5pPr>
    <a:lvl6pPr marL="8427110" algn="l" defTabSz="3370844" rtl="0" eaLnBrk="1" latinLnBrk="0" hangingPunct="1">
      <a:defRPr sz="6636" kern="1200">
        <a:solidFill>
          <a:schemeClr val="tx1"/>
        </a:solidFill>
        <a:latin typeface="+mn-lt"/>
        <a:ea typeface="+mn-ea"/>
        <a:cs typeface="+mn-cs"/>
      </a:defRPr>
    </a:lvl6pPr>
    <a:lvl7pPr marL="10112532" algn="l" defTabSz="3370844" rtl="0" eaLnBrk="1" latinLnBrk="0" hangingPunct="1">
      <a:defRPr sz="6636" kern="1200">
        <a:solidFill>
          <a:schemeClr val="tx1"/>
        </a:solidFill>
        <a:latin typeface="+mn-lt"/>
        <a:ea typeface="+mn-ea"/>
        <a:cs typeface="+mn-cs"/>
      </a:defRPr>
    </a:lvl7pPr>
    <a:lvl8pPr marL="11797955" algn="l" defTabSz="3370844" rtl="0" eaLnBrk="1" latinLnBrk="0" hangingPunct="1">
      <a:defRPr sz="6636" kern="1200">
        <a:solidFill>
          <a:schemeClr val="tx1"/>
        </a:solidFill>
        <a:latin typeface="+mn-lt"/>
        <a:ea typeface="+mn-ea"/>
        <a:cs typeface="+mn-cs"/>
      </a:defRPr>
    </a:lvl8pPr>
    <a:lvl9pPr marL="13483376" algn="l" defTabSz="3370844" rtl="0" eaLnBrk="1" latinLnBrk="0" hangingPunct="1">
      <a:defRPr sz="66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6DC0"/>
    <a:srgbClr val="0035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805"/>
    <p:restoredTop sz="92454"/>
  </p:normalViewPr>
  <p:slideViewPr>
    <p:cSldViewPr snapToGrid="0" snapToObjects="1" showGuides="1">
      <p:cViewPr varScale="1">
        <p:scale>
          <a:sx n="32" d="100"/>
          <a:sy n="32" d="100"/>
        </p:scale>
        <p:origin x="176" y="216"/>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BA1CD-A492-E549-A683-2672FBAD1EB8}" type="datetimeFigureOut">
              <a:rPr lang="en-US" smtClean="0"/>
              <a:t>3/12/24</a:t>
            </a:fld>
            <a:endParaRPr lang="en-US"/>
          </a:p>
        </p:txBody>
      </p:sp>
      <p:sp>
        <p:nvSpPr>
          <p:cNvPr id="4" name="Slide Image Placeholder 3"/>
          <p:cNvSpPr>
            <a:spLocks noGrp="1" noRot="1" noChangeAspect="1"/>
          </p:cNvSpPr>
          <p:nvPr>
            <p:ph type="sldImg" idx="2"/>
          </p:nvPr>
        </p:nvSpPr>
        <p:spPr>
          <a:xfrm>
            <a:off x="342900" y="1143000"/>
            <a:ext cx="61722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06D5AF-F5F2-D34F-80B3-10535035A45B}" type="slidenum">
              <a:rPr lang="en-US" smtClean="0"/>
              <a:t>‹#›</a:t>
            </a:fld>
            <a:endParaRPr lang="en-US"/>
          </a:p>
        </p:txBody>
      </p:sp>
    </p:spTree>
    <p:extLst>
      <p:ext uri="{BB962C8B-B14F-4D97-AF65-F5344CB8AC3E}">
        <p14:creationId xmlns:p14="http://schemas.microsoft.com/office/powerpoint/2010/main" val="1518488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ea typeface="Arial" panose="020B0604020202020204" pitchFamily="34" charset="0"/>
              </a:rPr>
              <a:t>Specifically, individuals with sexual abuse history will have higher scores of AUD and SUDs.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ea typeface="Arial" panose="020B0604020202020204" pitchFamily="34" charset="0"/>
              </a:rPr>
              <a:t>We predict that the negative and positive urgency (other facets will be exploratory) facets of impulsivity will moderate the relations between sexual abuse and AUD/SUDs in both gender and sexual minority majority groups collapsed across all countries, such that individuals with higher impulsivity sub-facet scores compared to lower will demonstrate stronger associations between the study variables.</a:t>
            </a:r>
            <a:endParaRPr lang="en-US" sz="1200" dirty="0">
              <a:ea typeface="Arial" panose="020B0604020202020204" pitchFamily="34"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a typeface="Arial" panose="020B0604020202020204" pitchFamily="34" charset="0"/>
              </a:rPr>
              <a:t>Different impulsivity sub-facets </a:t>
            </a:r>
            <a:r>
              <a:rPr lang="en-US" sz="1200" dirty="0">
                <a:solidFill>
                  <a:srgbClr val="000000"/>
                </a:solidFill>
                <a:effectLst/>
                <a:ea typeface="Arial" panose="020B0604020202020204" pitchFamily="34" charset="0"/>
              </a:rPr>
              <a:t>may moderate the relations between SAH and alcohol/substance use within each </a:t>
            </a:r>
            <a:r>
              <a:rPr lang="en-US" sz="1200" dirty="0">
                <a:solidFill>
                  <a:srgbClr val="000000"/>
                </a:solidFill>
                <a:ea typeface="Arial" panose="020B0604020202020204" pitchFamily="34" charset="0"/>
              </a:rPr>
              <a:t>sexual and gender minority group of </a:t>
            </a:r>
            <a:r>
              <a:rPr lang="en-US" sz="1200" dirty="0">
                <a:solidFill>
                  <a:srgbClr val="000000"/>
                </a:solidFill>
                <a:effectLst/>
                <a:ea typeface="Arial" panose="020B0604020202020204" pitchFamily="34" charset="0"/>
              </a:rPr>
              <a:t>each country</a:t>
            </a:r>
          </a:p>
          <a:p>
            <a:endParaRPr lang="en-US" dirty="0"/>
          </a:p>
        </p:txBody>
      </p:sp>
      <p:sp>
        <p:nvSpPr>
          <p:cNvPr id="4" name="Slide Number Placeholder 3"/>
          <p:cNvSpPr>
            <a:spLocks noGrp="1"/>
          </p:cNvSpPr>
          <p:nvPr>
            <p:ph type="sldNum" sz="quarter" idx="5"/>
          </p:nvPr>
        </p:nvSpPr>
        <p:spPr/>
        <p:txBody>
          <a:bodyPr/>
          <a:lstStyle/>
          <a:p>
            <a:fld id="{2406D5AF-F5F2-D34F-80B3-10535035A45B}" type="slidenum">
              <a:rPr lang="en-US" smtClean="0"/>
              <a:t>1</a:t>
            </a:fld>
            <a:endParaRPr lang="en-US"/>
          </a:p>
        </p:txBody>
      </p:sp>
    </p:spTree>
    <p:extLst>
      <p:ext uri="{BB962C8B-B14F-4D97-AF65-F5344CB8AC3E}">
        <p14:creationId xmlns:p14="http://schemas.microsoft.com/office/powerpoint/2010/main" val="2581964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336B92-09F4-F843-9C4E-8633A9568E95}"/>
              </a:ext>
            </a:extLst>
          </p:cNvPr>
          <p:cNvSpPr/>
          <p:nvPr userDrawn="1"/>
        </p:nvSpPr>
        <p:spPr>
          <a:xfrm>
            <a:off x="0" y="-62620"/>
            <a:ext cx="43891200" cy="3123866"/>
          </a:xfrm>
          <a:prstGeom prst="rect">
            <a:avLst/>
          </a:prstGeom>
          <a:solidFill>
            <a:srgbClr val="286D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prstTxWarp prst="textNoShape">
              <a:avLst/>
            </a:prstTxWarp>
            <a:noAutofit/>
          </a:bodyPr>
          <a:lstStyle/>
          <a:p>
            <a:pPr algn="ctr"/>
            <a:endParaRPr lang="en-US" sz="7963"/>
          </a:p>
        </p:txBody>
      </p:sp>
      <p:sp>
        <p:nvSpPr>
          <p:cNvPr id="9" name="Text Placeholder 8">
            <a:extLst>
              <a:ext uri="{FF2B5EF4-FFF2-40B4-BE49-F238E27FC236}">
                <a16:creationId xmlns:a16="http://schemas.microsoft.com/office/drawing/2014/main" id="{C92DC7F1-5F3B-F847-A2D3-C965869291F6}"/>
              </a:ext>
            </a:extLst>
          </p:cNvPr>
          <p:cNvSpPr>
            <a:spLocks noGrp="1"/>
          </p:cNvSpPr>
          <p:nvPr>
            <p:ph type="body" sz="quarter" idx="10" hasCustomPrompt="1"/>
          </p:nvPr>
        </p:nvSpPr>
        <p:spPr>
          <a:xfrm>
            <a:off x="910993" y="721244"/>
            <a:ext cx="24935739" cy="1844150"/>
          </a:xfrm>
        </p:spPr>
        <p:txBody>
          <a:bodyPr anchor="ctr">
            <a:normAutofit/>
          </a:bodyPr>
          <a:lstStyle>
            <a:lvl1pPr marL="0" indent="0">
              <a:buNone/>
              <a:defRPr sz="8000">
                <a:solidFill>
                  <a:schemeClr val="bg1"/>
                </a:solidFill>
                <a:latin typeface="Georgia" panose="02040502050405020303" pitchFamily="18" charset="0"/>
              </a:defRPr>
            </a:lvl1pPr>
            <a:lvl2pPr>
              <a:defRPr>
                <a:solidFill>
                  <a:schemeClr val="bg1"/>
                </a:solidFill>
                <a:latin typeface="Georgia" panose="02040502050405020303" pitchFamily="18" charset="0"/>
              </a:defRPr>
            </a:lvl2pPr>
            <a:lvl3pPr>
              <a:defRPr>
                <a:solidFill>
                  <a:schemeClr val="bg1"/>
                </a:solidFill>
                <a:latin typeface="Georgia" panose="02040502050405020303" pitchFamily="18" charset="0"/>
              </a:defRPr>
            </a:lvl3pPr>
            <a:lvl4pPr>
              <a:defRPr>
                <a:solidFill>
                  <a:schemeClr val="bg1"/>
                </a:solidFill>
                <a:latin typeface="Georgia" panose="02040502050405020303" pitchFamily="18" charset="0"/>
              </a:defRPr>
            </a:lvl4pPr>
            <a:lvl5pPr>
              <a:defRPr>
                <a:solidFill>
                  <a:schemeClr val="bg1"/>
                </a:solidFill>
                <a:latin typeface="Georgia" panose="02040502050405020303" pitchFamily="18" charset="0"/>
              </a:defRPr>
            </a:lvl5pPr>
          </a:lstStyle>
          <a:p>
            <a:pPr lvl="0"/>
            <a:r>
              <a:rPr lang="en-US" dirty="0"/>
              <a:t>Title of poster</a:t>
            </a:r>
          </a:p>
        </p:txBody>
      </p:sp>
      <p:sp>
        <p:nvSpPr>
          <p:cNvPr id="12" name="Text Placeholder 11">
            <a:extLst>
              <a:ext uri="{FF2B5EF4-FFF2-40B4-BE49-F238E27FC236}">
                <a16:creationId xmlns:a16="http://schemas.microsoft.com/office/drawing/2014/main" id="{3315ADB9-F35A-0E43-B7E1-E86069CB857F}"/>
              </a:ext>
            </a:extLst>
          </p:cNvPr>
          <p:cNvSpPr>
            <a:spLocks noGrp="1"/>
          </p:cNvSpPr>
          <p:nvPr>
            <p:ph type="body" sz="quarter" idx="11" hasCustomPrompt="1"/>
          </p:nvPr>
        </p:nvSpPr>
        <p:spPr>
          <a:xfrm>
            <a:off x="26458466" y="721244"/>
            <a:ext cx="14799654" cy="1844150"/>
          </a:xfrm>
        </p:spPr>
        <p:txBody>
          <a:bodyPr anchor="ctr">
            <a:normAutofit/>
          </a:bodyPr>
          <a:lstStyle>
            <a:lvl1pPr marL="0" indent="0">
              <a:buNone/>
              <a:defRPr sz="4000">
                <a:solidFill>
                  <a:schemeClr val="bg1"/>
                </a:solidFill>
                <a:latin typeface="Arial" panose="020B0604020202020204" pitchFamily="34" charset="0"/>
                <a:cs typeface="Arial" panose="020B0604020202020204" pitchFamily="34" charset="0"/>
              </a:defRPr>
            </a:lvl1pPr>
          </a:lstStyle>
          <a:p>
            <a:pPr lvl="0"/>
            <a:r>
              <a:rPr lang="en-US" dirty="0"/>
              <a:t>Author names</a:t>
            </a:r>
          </a:p>
        </p:txBody>
      </p:sp>
      <p:pic>
        <p:nvPicPr>
          <p:cNvPr id="13" name="Picture 28" descr="ysm_shield.gif">
            <a:extLst>
              <a:ext uri="{FF2B5EF4-FFF2-40B4-BE49-F238E27FC236}">
                <a16:creationId xmlns:a16="http://schemas.microsoft.com/office/drawing/2014/main" id="{E2CAACF7-447D-9941-B023-838FA026D4F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869853" y="763386"/>
            <a:ext cx="1237574" cy="155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Placeholder 15">
            <a:extLst>
              <a:ext uri="{FF2B5EF4-FFF2-40B4-BE49-F238E27FC236}">
                <a16:creationId xmlns:a16="http://schemas.microsoft.com/office/drawing/2014/main" id="{704D83BB-9F30-9541-9620-6427B01FA02F}"/>
              </a:ext>
            </a:extLst>
          </p:cNvPr>
          <p:cNvSpPr>
            <a:spLocks noGrp="1"/>
          </p:cNvSpPr>
          <p:nvPr>
            <p:ph type="body" sz="quarter" idx="12" hasCustomPrompt="1"/>
          </p:nvPr>
        </p:nvSpPr>
        <p:spPr>
          <a:xfrm>
            <a:off x="910994" y="3639909"/>
            <a:ext cx="8851392" cy="661099"/>
          </a:xfrm>
        </p:spPr>
        <p:txBody>
          <a:bodyPr>
            <a:noAutofit/>
          </a:bodyPr>
          <a:lstStyle>
            <a:lvl1pPr marL="0" indent="0">
              <a:buNone/>
              <a:defRPr sz="48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18" name="Text Placeholder 15">
            <a:extLst>
              <a:ext uri="{FF2B5EF4-FFF2-40B4-BE49-F238E27FC236}">
                <a16:creationId xmlns:a16="http://schemas.microsoft.com/office/drawing/2014/main" id="{C258FD79-DE5E-C84C-BE47-CE45ACCA48C1}"/>
              </a:ext>
            </a:extLst>
          </p:cNvPr>
          <p:cNvSpPr>
            <a:spLocks noGrp="1"/>
          </p:cNvSpPr>
          <p:nvPr>
            <p:ph type="body" sz="quarter" idx="13" hasCustomPrompt="1"/>
          </p:nvPr>
        </p:nvSpPr>
        <p:spPr>
          <a:xfrm>
            <a:off x="10546658" y="3633903"/>
            <a:ext cx="10601540" cy="667105"/>
          </a:xfrm>
        </p:spPr>
        <p:txBody>
          <a:bodyPr>
            <a:noAutofit/>
          </a:bodyPr>
          <a:lstStyle>
            <a:lvl1pPr marL="0" indent="0">
              <a:buNone/>
              <a:defRPr sz="48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19" name="Text Placeholder 15">
            <a:extLst>
              <a:ext uri="{FF2B5EF4-FFF2-40B4-BE49-F238E27FC236}">
                <a16:creationId xmlns:a16="http://schemas.microsoft.com/office/drawing/2014/main" id="{1828F134-1068-774B-80FD-2B4E50E7A0C0}"/>
              </a:ext>
            </a:extLst>
          </p:cNvPr>
          <p:cNvSpPr>
            <a:spLocks noGrp="1"/>
          </p:cNvSpPr>
          <p:nvPr>
            <p:ph type="body" sz="quarter" idx="14" hasCustomPrompt="1"/>
          </p:nvPr>
        </p:nvSpPr>
        <p:spPr>
          <a:xfrm>
            <a:off x="21932468" y="3633903"/>
            <a:ext cx="10706625" cy="667105"/>
          </a:xfrm>
        </p:spPr>
        <p:txBody>
          <a:bodyPr>
            <a:noAutofit/>
          </a:bodyPr>
          <a:lstStyle>
            <a:lvl1pPr marL="0" indent="0">
              <a:buNone/>
              <a:defRPr sz="48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20" name="Text Placeholder 15">
            <a:extLst>
              <a:ext uri="{FF2B5EF4-FFF2-40B4-BE49-F238E27FC236}">
                <a16:creationId xmlns:a16="http://schemas.microsoft.com/office/drawing/2014/main" id="{F0894279-279B-1548-B9CF-C11458D8A811}"/>
              </a:ext>
            </a:extLst>
          </p:cNvPr>
          <p:cNvSpPr>
            <a:spLocks noGrp="1"/>
          </p:cNvSpPr>
          <p:nvPr>
            <p:ph type="body" sz="quarter" idx="15" hasCustomPrompt="1"/>
          </p:nvPr>
        </p:nvSpPr>
        <p:spPr>
          <a:xfrm>
            <a:off x="929282" y="9685868"/>
            <a:ext cx="8851392" cy="763847"/>
          </a:xfrm>
        </p:spPr>
        <p:txBody>
          <a:bodyPr>
            <a:noAutofit/>
          </a:bodyPr>
          <a:lstStyle>
            <a:lvl1pPr marL="0" indent="0">
              <a:buNone/>
              <a:defRPr sz="48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21" name="Text Placeholder 15">
            <a:extLst>
              <a:ext uri="{FF2B5EF4-FFF2-40B4-BE49-F238E27FC236}">
                <a16:creationId xmlns:a16="http://schemas.microsoft.com/office/drawing/2014/main" id="{8D71F294-89EB-D94B-B0BB-74F4AD6BA163}"/>
              </a:ext>
            </a:extLst>
          </p:cNvPr>
          <p:cNvSpPr>
            <a:spLocks noGrp="1"/>
          </p:cNvSpPr>
          <p:nvPr>
            <p:ph type="body" sz="quarter" idx="16" hasCustomPrompt="1"/>
          </p:nvPr>
        </p:nvSpPr>
        <p:spPr>
          <a:xfrm>
            <a:off x="910993" y="15881854"/>
            <a:ext cx="8812531" cy="753779"/>
          </a:xfrm>
        </p:spPr>
        <p:txBody>
          <a:bodyPr>
            <a:noAutofit/>
          </a:bodyPr>
          <a:lstStyle>
            <a:lvl1pPr marL="0" indent="0">
              <a:buNone/>
              <a:defRPr sz="48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22" name="Text Placeholder 15">
            <a:extLst>
              <a:ext uri="{FF2B5EF4-FFF2-40B4-BE49-F238E27FC236}">
                <a16:creationId xmlns:a16="http://schemas.microsoft.com/office/drawing/2014/main" id="{ECD92C72-2395-DB45-860F-A519C0D416FE}"/>
              </a:ext>
            </a:extLst>
          </p:cNvPr>
          <p:cNvSpPr>
            <a:spLocks noGrp="1"/>
          </p:cNvSpPr>
          <p:nvPr>
            <p:ph type="body" sz="quarter" idx="17" hasCustomPrompt="1"/>
          </p:nvPr>
        </p:nvSpPr>
        <p:spPr>
          <a:xfrm>
            <a:off x="33423363" y="3634741"/>
            <a:ext cx="9684064" cy="666267"/>
          </a:xfrm>
        </p:spPr>
        <p:txBody>
          <a:bodyPr>
            <a:noAutofit/>
          </a:bodyPr>
          <a:lstStyle>
            <a:lvl1pPr marL="0" indent="0">
              <a:buNone/>
              <a:defRPr sz="48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23" name="Text Placeholder 15">
            <a:extLst>
              <a:ext uri="{FF2B5EF4-FFF2-40B4-BE49-F238E27FC236}">
                <a16:creationId xmlns:a16="http://schemas.microsoft.com/office/drawing/2014/main" id="{E6EF7909-9539-924A-8F39-640E16F4DA90}"/>
              </a:ext>
            </a:extLst>
          </p:cNvPr>
          <p:cNvSpPr>
            <a:spLocks noGrp="1"/>
          </p:cNvSpPr>
          <p:nvPr>
            <p:ph type="body" sz="quarter" idx="18" hasCustomPrompt="1"/>
          </p:nvPr>
        </p:nvSpPr>
        <p:spPr>
          <a:xfrm>
            <a:off x="33423363" y="9690373"/>
            <a:ext cx="9684064" cy="758552"/>
          </a:xfrm>
        </p:spPr>
        <p:txBody>
          <a:bodyPr>
            <a:noAutofit/>
          </a:bodyPr>
          <a:lstStyle>
            <a:lvl1pPr marL="0" indent="0">
              <a:buNone/>
              <a:defRPr sz="48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24" name="Text Placeholder 15">
            <a:extLst>
              <a:ext uri="{FF2B5EF4-FFF2-40B4-BE49-F238E27FC236}">
                <a16:creationId xmlns:a16="http://schemas.microsoft.com/office/drawing/2014/main" id="{498D18E4-0EB6-CD4D-9A78-EEC5268BD6B7}"/>
              </a:ext>
            </a:extLst>
          </p:cNvPr>
          <p:cNvSpPr>
            <a:spLocks noGrp="1"/>
          </p:cNvSpPr>
          <p:nvPr>
            <p:ph type="body" sz="quarter" idx="19" hasCustomPrompt="1"/>
          </p:nvPr>
        </p:nvSpPr>
        <p:spPr>
          <a:xfrm>
            <a:off x="33423207" y="15855119"/>
            <a:ext cx="9684219" cy="780513"/>
          </a:xfrm>
        </p:spPr>
        <p:txBody>
          <a:bodyPr>
            <a:noAutofit/>
          </a:bodyPr>
          <a:lstStyle>
            <a:lvl1pPr marL="0" indent="0">
              <a:buNone/>
              <a:defRPr sz="48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26" name="Text Placeholder 25">
            <a:extLst>
              <a:ext uri="{FF2B5EF4-FFF2-40B4-BE49-F238E27FC236}">
                <a16:creationId xmlns:a16="http://schemas.microsoft.com/office/drawing/2014/main" id="{8F566BD3-E259-0D40-B475-A4191EA4B635}"/>
              </a:ext>
            </a:extLst>
          </p:cNvPr>
          <p:cNvSpPr>
            <a:spLocks noGrp="1"/>
          </p:cNvSpPr>
          <p:nvPr>
            <p:ph type="body" sz="quarter" idx="20" hasCustomPrompt="1"/>
          </p:nvPr>
        </p:nvSpPr>
        <p:spPr>
          <a:xfrm>
            <a:off x="910994" y="4447303"/>
            <a:ext cx="8812530" cy="4890473"/>
          </a:xfrm>
        </p:spPr>
        <p:txBody>
          <a:bodyPr>
            <a:normAutofit/>
          </a:bodyPr>
          <a:lstStyle>
            <a:lvl1pPr marL="0" indent="0">
              <a:buNone/>
              <a:defRPr sz="3600">
                <a:latin typeface="Arial" panose="020B0604020202020204" pitchFamily="34" charset="0"/>
                <a:ea typeface="Verdana" panose="020B0604030504040204" pitchFamily="34" charset="0"/>
                <a:cs typeface="Arial" panose="020B0604020202020204" pitchFamily="34" charset="0"/>
              </a:defRPr>
            </a:lvl1pPr>
          </a:lstStyle>
          <a:p>
            <a:pPr lvl="0"/>
            <a:r>
              <a:rPr lang="en-US" dirty="0"/>
              <a:t>Background goes here</a:t>
            </a:r>
          </a:p>
        </p:txBody>
      </p:sp>
      <p:sp>
        <p:nvSpPr>
          <p:cNvPr id="27" name="Text Placeholder 25">
            <a:extLst>
              <a:ext uri="{FF2B5EF4-FFF2-40B4-BE49-F238E27FC236}">
                <a16:creationId xmlns:a16="http://schemas.microsoft.com/office/drawing/2014/main" id="{F935FFE4-1948-A54D-933B-04A9C10E8BE9}"/>
              </a:ext>
            </a:extLst>
          </p:cNvPr>
          <p:cNvSpPr>
            <a:spLocks noGrp="1"/>
          </p:cNvSpPr>
          <p:nvPr>
            <p:ph type="body" sz="quarter" idx="21" hasCustomPrompt="1"/>
          </p:nvPr>
        </p:nvSpPr>
        <p:spPr>
          <a:xfrm>
            <a:off x="949856" y="10587845"/>
            <a:ext cx="8812530" cy="4945918"/>
          </a:xfrm>
        </p:spPr>
        <p:txBody>
          <a:bodyPr>
            <a:normAutofit/>
          </a:bodyPr>
          <a:lstStyle>
            <a:lvl1pPr marL="0" indent="0">
              <a:buNone/>
              <a:defRPr sz="3600">
                <a:latin typeface="Arial" panose="020B0604020202020204" pitchFamily="34" charset="0"/>
                <a:ea typeface="Verdana" panose="020B0604030504040204" pitchFamily="34" charset="0"/>
                <a:cs typeface="Arial" panose="020B0604020202020204" pitchFamily="34" charset="0"/>
              </a:defRPr>
            </a:lvl1pPr>
          </a:lstStyle>
          <a:p>
            <a:pPr lvl="0"/>
            <a:r>
              <a:rPr lang="en-US" dirty="0"/>
              <a:t>Objectives go here</a:t>
            </a:r>
          </a:p>
        </p:txBody>
      </p:sp>
      <p:sp>
        <p:nvSpPr>
          <p:cNvPr id="29" name="Text Placeholder 25">
            <a:extLst>
              <a:ext uri="{FF2B5EF4-FFF2-40B4-BE49-F238E27FC236}">
                <a16:creationId xmlns:a16="http://schemas.microsoft.com/office/drawing/2014/main" id="{6D23B4EE-F60B-F248-A1D5-2191540DE9B4}"/>
              </a:ext>
            </a:extLst>
          </p:cNvPr>
          <p:cNvSpPr>
            <a:spLocks noGrp="1"/>
          </p:cNvSpPr>
          <p:nvPr>
            <p:ph type="body" sz="quarter" idx="22" hasCustomPrompt="1"/>
          </p:nvPr>
        </p:nvSpPr>
        <p:spPr>
          <a:xfrm>
            <a:off x="891563" y="16773525"/>
            <a:ext cx="8812530" cy="4453590"/>
          </a:xfrm>
        </p:spPr>
        <p:txBody>
          <a:bodyPr>
            <a:normAutofit/>
          </a:bodyPr>
          <a:lstStyle>
            <a:lvl1pPr marL="0" indent="0">
              <a:buNone/>
              <a:defRPr sz="3600">
                <a:latin typeface="Arial" panose="020B0604020202020204" pitchFamily="34" charset="0"/>
                <a:ea typeface="Verdana" panose="020B0604030504040204" pitchFamily="34" charset="0"/>
                <a:cs typeface="Arial" panose="020B0604020202020204" pitchFamily="34" charset="0"/>
              </a:defRPr>
            </a:lvl1pPr>
          </a:lstStyle>
          <a:p>
            <a:pPr lvl="0"/>
            <a:r>
              <a:rPr lang="en-US" dirty="0"/>
              <a:t>Questions go here</a:t>
            </a:r>
          </a:p>
        </p:txBody>
      </p:sp>
      <p:sp>
        <p:nvSpPr>
          <p:cNvPr id="30" name="Text Placeholder 25">
            <a:extLst>
              <a:ext uri="{FF2B5EF4-FFF2-40B4-BE49-F238E27FC236}">
                <a16:creationId xmlns:a16="http://schemas.microsoft.com/office/drawing/2014/main" id="{7F77C156-0509-5142-9F7C-27023874F524}"/>
              </a:ext>
            </a:extLst>
          </p:cNvPr>
          <p:cNvSpPr>
            <a:spLocks noGrp="1"/>
          </p:cNvSpPr>
          <p:nvPr>
            <p:ph type="body" sz="quarter" idx="23" hasCustomPrompt="1"/>
          </p:nvPr>
        </p:nvSpPr>
        <p:spPr>
          <a:xfrm>
            <a:off x="33423363" y="4448897"/>
            <a:ext cx="9684064" cy="4888879"/>
          </a:xfrm>
        </p:spPr>
        <p:txBody>
          <a:bodyPr>
            <a:normAutofit/>
          </a:bodyPr>
          <a:lstStyle>
            <a:lvl1pPr marL="0" indent="0">
              <a:buNone/>
              <a:defRPr sz="3600">
                <a:latin typeface="Arial" panose="020B0604020202020204" pitchFamily="34" charset="0"/>
                <a:ea typeface="Verdana" panose="020B0604030504040204" pitchFamily="34" charset="0"/>
                <a:cs typeface="Arial" panose="020B0604020202020204" pitchFamily="34" charset="0"/>
              </a:defRPr>
            </a:lvl1pPr>
          </a:lstStyle>
          <a:p>
            <a:pPr lvl="0"/>
            <a:r>
              <a:rPr lang="en-US" dirty="0"/>
              <a:t>Limitations go here</a:t>
            </a:r>
          </a:p>
        </p:txBody>
      </p:sp>
      <p:sp>
        <p:nvSpPr>
          <p:cNvPr id="31" name="Text Placeholder 25">
            <a:extLst>
              <a:ext uri="{FF2B5EF4-FFF2-40B4-BE49-F238E27FC236}">
                <a16:creationId xmlns:a16="http://schemas.microsoft.com/office/drawing/2014/main" id="{BD6DC2FE-960B-A444-9117-4456B0BDAFE6}"/>
              </a:ext>
            </a:extLst>
          </p:cNvPr>
          <p:cNvSpPr>
            <a:spLocks noGrp="1"/>
          </p:cNvSpPr>
          <p:nvPr>
            <p:ph type="body" sz="quarter" idx="24" hasCustomPrompt="1"/>
          </p:nvPr>
        </p:nvSpPr>
        <p:spPr>
          <a:xfrm>
            <a:off x="33423208" y="10563225"/>
            <a:ext cx="9684219" cy="4970538"/>
          </a:xfrm>
        </p:spPr>
        <p:txBody>
          <a:bodyPr>
            <a:normAutofit/>
          </a:bodyPr>
          <a:lstStyle>
            <a:lvl1pPr marL="0" indent="0">
              <a:buNone/>
              <a:defRPr sz="3600">
                <a:latin typeface="Arial" panose="020B0604020202020204" pitchFamily="34" charset="0"/>
                <a:ea typeface="Verdana" panose="020B0604030504040204" pitchFamily="34" charset="0"/>
                <a:cs typeface="Arial" panose="020B0604020202020204" pitchFamily="34" charset="0"/>
              </a:defRPr>
            </a:lvl1pPr>
          </a:lstStyle>
          <a:p>
            <a:pPr lvl="0"/>
            <a:r>
              <a:rPr lang="en-US" dirty="0"/>
              <a:t>Conclusions go here</a:t>
            </a:r>
          </a:p>
        </p:txBody>
      </p:sp>
      <p:sp>
        <p:nvSpPr>
          <p:cNvPr id="32" name="Text Placeholder 25">
            <a:extLst>
              <a:ext uri="{FF2B5EF4-FFF2-40B4-BE49-F238E27FC236}">
                <a16:creationId xmlns:a16="http://schemas.microsoft.com/office/drawing/2014/main" id="{25BADF0C-08A2-5442-8004-B038DC1ADE41}"/>
              </a:ext>
            </a:extLst>
          </p:cNvPr>
          <p:cNvSpPr>
            <a:spLocks noGrp="1"/>
          </p:cNvSpPr>
          <p:nvPr>
            <p:ph type="body" sz="quarter" idx="25" hasCustomPrompt="1"/>
          </p:nvPr>
        </p:nvSpPr>
        <p:spPr>
          <a:xfrm>
            <a:off x="33423208" y="16774511"/>
            <a:ext cx="9684220" cy="4452604"/>
          </a:xfrm>
        </p:spPr>
        <p:txBody>
          <a:bodyPr>
            <a:normAutofit/>
          </a:bodyPr>
          <a:lstStyle>
            <a:lvl1pPr marL="0" indent="0">
              <a:buNone/>
              <a:defRPr sz="3600">
                <a:latin typeface="Arial" panose="020B0604020202020204" pitchFamily="34" charset="0"/>
                <a:ea typeface="Verdana" panose="020B0604030504040204" pitchFamily="34" charset="0"/>
                <a:cs typeface="Arial" panose="020B0604020202020204" pitchFamily="34" charset="0"/>
              </a:defRPr>
            </a:lvl1pPr>
          </a:lstStyle>
          <a:p>
            <a:pPr lvl="0"/>
            <a:r>
              <a:rPr lang="en-US" dirty="0"/>
              <a:t>References/acknowledgments here</a:t>
            </a:r>
          </a:p>
        </p:txBody>
      </p:sp>
      <p:sp>
        <p:nvSpPr>
          <p:cNvPr id="34" name="Text Placeholder 33">
            <a:extLst>
              <a:ext uri="{FF2B5EF4-FFF2-40B4-BE49-F238E27FC236}">
                <a16:creationId xmlns:a16="http://schemas.microsoft.com/office/drawing/2014/main" id="{E862E136-2530-114D-9B1B-649C36CF6418}"/>
              </a:ext>
            </a:extLst>
          </p:cNvPr>
          <p:cNvSpPr>
            <a:spLocks noGrp="1"/>
          </p:cNvSpPr>
          <p:nvPr>
            <p:ph type="body" sz="quarter" idx="26" hasCustomPrompt="1"/>
          </p:nvPr>
        </p:nvSpPr>
        <p:spPr>
          <a:xfrm>
            <a:off x="10546657" y="4409545"/>
            <a:ext cx="10601541" cy="16817570"/>
          </a:xfrm>
        </p:spPr>
        <p:txBody>
          <a:bodyPr>
            <a:normAutofit/>
          </a:bodyPr>
          <a:lstStyle>
            <a:lvl1pPr marL="0" indent="0">
              <a:buNone/>
              <a:defRPr sz="3600">
                <a:latin typeface="Arial" panose="020B0604020202020204" pitchFamily="34" charset="0"/>
                <a:cs typeface="Arial" panose="020B0604020202020204" pitchFamily="34" charset="0"/>
              </a:defRPr>
            </a:lvl1pPr>
            <a:lvl2pPr>
              <a:defRPr sz="5760">
                <a:latin typeface="Arial" panose="020B0604020202020204" pitchFamily="34" charset="0"/>
                <a:cs typeface="Arial" panose="020B0604020202020204" pitchFamily="34" charset="0"/>
              </a:defRPr>
            </a:lvl2pPr>
            <a:lvl3pPr>
              <a:defRPr sz="4800">
                <a:latin typeface="Arial" panose="020B0604020202020204" pitchFamily="34" charset="0"/>
                <a:cs typeface="Arial" panose="020B0604020202020204" pitchFamily="34" charset="0"/>
              </a:defRPr>
            </a:lvl3pPr>
            <a:lvl4pPr>
              <a:defRPr sz="4320">
                <a:latin typeface="Arial" panose="020B0604020202020204" pitchFamily="34" charset="0"/>
                <a:cs typeface="Arial" panose="020B0604020202020204" pitchFamily="34" charset="0"/>
              </a:defRPr>
            </a:lvl4pPr>
            <a:lvl5pPr>
              <a:defRPr sz="4320">
                <a:latin typeface="Arial" panose="020B0604020202020204" pitchFamily="34" charset="0"/>
                <a:cs typeface="Arial" panose="020B0604020202020204" pitchFamily="34" charset="0"/>
              </a:defRPr>
            </a:lvl5pPr>
          </a:lstStyle>
          <a:p>
            <a:pPr lvl="0"/>
            <a:r>
              <a:rPr lang="en-US" dirty="0"/>
              <a:t>Methods go here</a:t>
            </a:r>
          </a:p>
        </p:txBody>
      </p:sp>
      <p:sp>
        <p:nvSpPr>
          <p:cNvPr id="35" name="Text Placeholder 33">
            <a:extLst>
              <a:ext uri="{FF2B5EF4-FFF2-40B4-BE49-F238E27FC236}">
                <a16:creationId xmlns:a16="http://schemas.microsoft.com/office/drawing/2014/main" id="{1CB4DD04-8D36-7D4F-A277-1B7B5770F048}"/>
              </a:ext>
            </a:extLst>
          </p:cNvPr>
          <p:cNvSpPr>
            <a:spLocks noGrp="1"/>
          </p:cNvSpPr>
          <p:nvPr>
            <p:ph type="body" sz="quarter" idx="27" hasCustomPrompt="1"/>
          </p:nvPr>
        </p:nvSpPr>
        <p:spPr>
          <a:xfrm>
            <a:off x="21932468" y="4410887"/>
            <a:ext cx="10706625" cy="16816228"/>
          </a:xfrm>
        </p:spPr>
        <p:txBody>
          <a:bodyPr>
            <a:normAutofit/>
          </a:bodyPr>
          <a:lstStyle>
            <a:lvl1pPr marL="0" indent="0">
              <a:buNone/>
              <a:defRPr sz="3600">
                <a:latin typeface="Arial" panose="020B0604020202020204" pitchFamily="34" charset="0"/>
                <a:cs typeface="Arial" panose="020B0604020202020204" pitchFamily="34" charset="0"/>
              </a:defRPr>
            </a:lvl1pPr>
            <a:lvl2pPr>
              <a:defRPr sz="5760">
                <a:latin typeface="Arial" panose="020B0604020202020204" pitchFamily="34" charset="0"/>
                <a:cs typeface="Arial" panose="020B0604020202020204" pitchFamily="34" charset="0"/>
              </a:defRPr>
            </a:lvl2pPr>
            <a:lvl3pPr>
              <a:defRPr sz="4800">
                <a:latin typeface="Arial" panose="020B0604020202020204" pitchFamily="34" charset="0"/>
                <a:cs typeface="Arial" panose="020B0604020202020204" pitchFamily="34" charset="0"/>
              </a:defRPr>
            </a:lvl3pPr>
            <a:lvl4pPr>
              <a:defRPr sz="4320">
                <a:latin typeface="Arial" panose="020B0604020202020204" pitchFamily="34" charset="0"/>
                <a:cs typeface="Arial" panose="020B0604020202020204" pitchFamily="34" charset="0"/>
              </a:defRPr>
            </a:lvl4pPr>
            <a:lvl5pPr>
              <a:defRPr sz="4320">
                <a:latin typeface="Arial" panose="020B0604020202020204" pitchFamily="34" charset="0"/>
                <a:cs typeface="Arial" panose="020B0604020202020204" pitchFamily="34" charset="0"/>
              </a:defRPr>
            </a:lvl5pPr>
          </a:lstStyle>
          <a:p>
            <a:pPr lvl="0"/>
            <a:r>
              <a:rPr lang="en-US" dirty="0"/>
              <a:t>Results go here</a:t>
            </a:r>
          </a:p>
        </p:txBody>
      </p:sp>
    </p:spTree>
    <p:extLst>
      <p:ext uri="{BB962C8B-B14F-4D97-AF65-F5344CB8AC3E}">
        <p14:creationId xmlns:p14="http://schemas.microsoft.com/office/powerpoint/2010/main" val="1594077117"/>
      </p:ext>
    </p:extLst>
  </p:cSld>
  <p:clrMapOvr>
    <a:masterClrMapping/>
  </p:clrMapOvr>
  <p:extLst>
    <p:ext uri="{DCECCB84-F9BA-43D5-87BE-67443E8EF086}">
      <p15:sldGuideLst xmlns:p15="http://schemas.microsoft.com/office/powerpoint/2012/main">
        <p15:guide id="1" pos="634">
          <p15:clr>
            <a:srgbClr val="FBAE40"/>
          </p15:clr>
        </p15:guide>
        <p15:guide id="2" pos="7315">
          <p15:clr>
            <a:srgbClr val="FBAE40"/>
          </p15:clr>
        </p15:guide>
        <p15:guide id="3" orient="horz" pos="3096" userDrawn="1">
          <p15:clr>
            <a:srgbClr val="FBAE40"/>
          </p15:clr>
        </p15:guide>
        <p15:guide id="4" pos="8525">
          <p15:clr>
            <a:srgbClr val="FBAE40"/>
          </p15:clr>
        </p15:guide>
        <p15:guide id="5" orient="horz" pos="13416" userDrawn="1">
          <p15:clr>
            <a:srgbClr val="FBAE40"/>
          </p15:clr>
        </p15:guide>
        <p15:guide id="6" orient="horz" pos="556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96069011"/>
      </p:ext>
    </p:extLst>
  </p:cSld>
  <p:clrMapOvr>
    <a:masterClrMapping/>
  </p:clrMapOvr>
  <p:extLst>
    <p:ext uri="{DCECCB84-F9BA-43D5-87BE-67443E8EF086}">
      <p15:sldGuideLst xmlns:p15="http://schemas.microsoft.com/office/powerpoint/2012/main">
        <p15:guide id="1" pos="634">
          <p15:clr>
            <a:srgbClr val="FBAE40"/>
          </p15:clr>
        </p15:guide>
        <p15:guide id="2" pos="7315">
          <p15:clr>
            <a:srgbClr val="FBAE40"/>
          </p15:clr>
        </p15:guide>
        <p15:guide id="3" orient="horz" pos="3096">
          <p15:clr>
            <a:srgbClr val="FBAE40"/>
          </p15:clr>
        </p15:guide>
        <p15:guide id="4" pos="8525">
          <p15:clr>
            <a:srgbClr val="FBAE40"/>
          </p15:clr>
        </p15:guide>
        <p15:guide id="5" orient="horz" pos="13416">
          <p15:clr>
            <a:srgbClr val="FBAE40"/>
          </p15:clr>
        </p15:guide>
        <p15:guide id="6" orient="horz" pos="5568">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168401"/>
            <a:ext cx="3785616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5842000"/>
            <a:ext cx="3785616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0340322"/>
            <a:ext cx="987552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CB942243-C3D1-1C4E-BA42-360A40CD5D4A}" type="datetimeFigureOut">
              <a:rPr lang="en-US" smtClean="0"/>
              <a:t>3/12/24</a:t>
            </a:fld>
            <a:endParaRPr lang="en-US"/>
          </a:p>
        </p:txBody>
      </p:sp>
      <p:sp>
        <p:nvSpPr>
          <p:cNvPr id="5" name="Footer Placeholder 4"/>
          <p:cNvSpPr>
            <a:spLocks noGrp="1"/>
          </p:cNvSpPr>
          <p:nvPr>
            <p:ph type="ftr" sz="quarter" idx="3"/>
          </p:nvPr>
        </p:nvSpPr>
        <p:spPr>
          <a:xfrm>
            <a:off x="14538960" y="20340322"/>
            <a:ext cx="1481328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20340322"/>
            <a:ext cx="987552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E78525E2-93CE-8847-8021-44907757B297}" type="slidenum">
              <a:rPr lang="en-US" smtClean="0"/>
              <a:t>‹#›</a:t>
            </a:fld>
            <a:endParaRPr lang="en-US"/>
          </a:p>
        </p:txBody>
      </p:sp>
    </p:spTree>
    <p:extLst>
      <p:ext uri="{BB962C8B-B14F-4D97-AF65-F5344CB8AC3E}">
        <p14:creationId xmlns:p14="http://schemas.microsoft.com/office/powerpoint/2010/main" val="3881808314"/>
      </p:ext>
    </p:extLst>
  </p:cSld>
  <p:clrMap bg1="lt1" tx1="dk1" bg2="lt2" tx2="dk2" accent1="accent1" accent2="accent2" accent3="accent3" accent4="accent4" accent5="accent5" accent6="accent6" hlink="hlink" folHlink="folHlink"/>
  <p:sldLayoutIdLst>
    <p:sldLayoutId id="2147483686" r:id="rId1"/>
    <p:sldLayoutId id="2147483687" r:id="rId2"/>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91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6EAA63-CAC0-E243-82AA-EB1E09170328}"/>
              </a:ext>
            </a:extLst>
          </p:cNvPr>
          <p:cNvSpPr>
            <a:spLocks noGrp="1"/>
          </p:cNvSpPr>
          <p:nvPr>
            <p:ph type="body" sz="quarter" idx="10"/>
          </p:nvPr>
        </p:nvSpPr>
        <p:spPr/>
        <p:txBody>
          <a:bodyPr>
            <a:normAutofit fontScale="62500" lnSpcReduction="20000"/>
          </a:bodyPr>
          <a:lstStyle/>
          <a:p>
            <a:r>
              <a:rPr lang="en-US" sz="8000" b="1" dirty="0">
                <a:effectLst/>
                <a:ea typeface="Arial" panose="020B0604020202020204" pitchFamily="34" charset="0"/>
              </a:rPr>
              <a:t>Impulsivity moderates the link between history of sexual abuse and problematic alcohol and drug use: Insights from a large, multi-national, and gender-diverse sample </a:t>
            </a:r>
          </a:p>
        </p:txBody>
      </p:sp>
      <p:sp>
        <p:nvSpPr>
          <p:cNvPr id="3" name="Text Placeholder 2">
            <a:extLst>
              <a:ext uri="{FF2B5EF4-FFF2-40B4-BE49-F238E27FC236}">
                <a16:creationId xmlns:a16="http://schemas.microsoft.com/office/drawing/2014/main" id="{C877A1C3-FDCE-B642-B4FE-0D15649DFC5B}"/>
              </a:ext>
            </a:extLst>
          </p:cNvPr>
          <p:cNvSpPr>
            <a:spLocks noGrp="1"/>
          </p:cNvSpPr>
          <p:nvPr>
            <p:ph type="body" sz="quarter" idx="11"/>
          </p:nvPr>
        </p:nvSpPr>
        <p:spPr>
          <a:xfrm>
            <a:off x="25466040" y="721244"/>
            <a:ext cx="15792080" cy="1844150"/>
          </a:xfrm>
        </p:spPr>
        <p:txBody>
          <a:bodyPr>
            <a:normAutofit fontScale="92500" lnSpcReduction="20000"/>
          </a:bodyPr>
          <a:lstStyle/>
          <a:p>
            <a:r>
              <a:rPr lang="en-US" sz="4000" dirty="0">
                <a:effectLst/>
                <a:latin typeface="Georgia" panose="02040502050405020303" pitchFamily="18" charset="0"/>
                <a:ea typeface="Times New Roman" panose="02020603050405020304" pitchFamily="18" charset="0"/>
              </a:rPr>
              <a:t>Damla E. Aksen, </a:t>
            </a:r>
            <a:r>
              <a:rPr lang="en-US" sz="4000" dirty="0" err="1">
                <a:effectLst/>
                <a:latin typeface="Georgia" panose="02040502050405020303" pitchFamily="18" charset="0"/>
                <a:ea typeface="Times New Roman" panose="02020603050405020304" pitchFamily="18" charset="0"/>
              </a:rPr>
              <a:t>PhD</a:t>
            </a:r>
            <a:r>
              <a:rPr lang="en-US" baseline="30000" dirty="0" err="1">
                <a:latin typeface="Georgia" panose="02040502050405020303" pitchFamily="18" charset="0"/>
                <a:ea typeface="Times New Roman" panose="02020603050405020304" pitchFamily="18" charset="0"/>
              </a:rPr>
              <a:t>a</a:t>
            </a:r>
            <a:r>
              <a:rPr lang="en-US" sz="4000" dirty="0">
                <a:effectLst/>
                <a:latin typeface="Georgia" panose="02040502050405020303" pitchFamily="18" charset="0"/>
                <a:ea typeface="Times New Roman" panose="02020603050405020304" pitchFamily="18" charset="0"/>
              </a:rPr>
              <a:t>, Marc N. Potenza, MD, </a:t>
            </a:r>
            <a:r>
              <a:rPr lang="en-US" sz="4000" dirty="0" err="1">
                <a:effectLst/>
                <a:latin typeface="Georgia" panose="02040502050405020303" pitchFamily="18" charset="0"/>
                <a:ea typeface="Times New Roman" panose="02020603050405020304" pitchFamily="18" charset="0"/>
              </a:rPr>
              <a:t>PhD</a:t>
            </a:r>
            <a:r>
              <a:rPr lang="en-US" baseline="30000" dirty="0" err="1">
                <a:latin typeface="Georgia" panose="02040502050405020303" pitchFamily="18" charset="0"/>
                <a:ea typeface="Times New Roman" panose="02020603050405020304" pitchFamily="18" charset="0"/>
              </a:rPr>
              <a:t>b</a:t>
            </a:r>
            <a:r>
              <a:rPr lang="en-US" sz="4000" dirty="0">
                <a:effectLst/>
                <a:latin typeface="Georgia" panose="02040502050405020303" pitchFamily="18" charset="0"/>
                <a:ea typeface="Times New Roman" panose="02020603050405020304" pitchFamily="18" charset="0"/>
              </a:rPr>
              <a:t>, Sarah Lichenstein, </a:t>
            </a:r>
            <a:r>
              <a:rPr lang="en-US" sz="4000" dirty="0" err="1">
                <a:effectLst/>
                <a:latin typeface="Georgia" panose="02040502050405020303" pitchFamily="18" charset="0"/>
                <a:ea typeface="Times New Roman" panose="02020603050405020304" pitchFamily="18" charset="0"/>
              </a:rPr>
              <a:t>PhD</a:t>
            </a:r>
            <a:r>
              <a:rPr lang="en-US" baseline="30000" dirty="0" err="1">
                <a:latin typeface="Georgia" panose="02040502050405020303" pitchFamily="18" charset="0"/>
                <a:ea typeface="Times New Roman" panose="02020603050405020304" pitchFamily="18" charset="0"/>
              </a:rPr>
              <a:t>c</a:t>
            </a:r>
            <a:r>
              <a:rPr lang="en-US" sz="4000" dirty="0">
                <a:effectLst/>
                <a:latin typeface="Georgia" panose="02040502050405020303" pitchFamily="18" charset="0"/>
                <a:ea typeface="Times New Roman" panose="02020603050405020304" pitchFamily="18" charset="0"/>
              </a:rPr>
              <a:t>, Joël </a:t>
            </a:r>
            <a:r>
              <a:rPr lang="en-US" sz="4000" dirty="0" err="1">
                <a:effectLst/>
                <a:latin typeface="Georgia" panose="02040502050405020303" pitchFamily="18" charset="0"/>
                <a:ea typeface="Times New Roman" panose="02020603050405020304" pitchFamily="18" charset="0"/>
              </a:rPr>
              <a:t>Billieux</a:t>
            </a:r>
            <a:r>
              <a:rPr lang="en-US" sz="4000" dirty="0">
                <a:effectLst/>
                <a:latin typeface="Georgia" panose="02040502050405020303" pitchFamily="18" charset="0"/>
                <a:ea typeface="Times New Roman" panose="02020603050405020304" pitchFamily="18" charset="0"/>
              </a:rPr>
              <a:t>, </a:t>
            </a:r>
            <a:r>
              <a:rPr lang="en-US" sz="4000" dirty="0" err="1">
                <a:effectLst/>
                <a:latin typeface="Georgia" panose="02040502050405020303" pitchFamily="18" charset="0"/>
                <a:ea typeface="Times New Roman" panose="02020603050405020304" pitchFamily="18" charset="0"/>
              </a:rPr>
              <a:t>PhD</a:t>
            </a:r>
            <a:r>
              <a:rPr lang="en-US" baseline="30000" dirty="0" err="1">
                <a:latin typeface="Georgia" panose="02040502050405020303" pitchFamily="18" charset="0"/>
                <a:ea typeface="Times New Roman" panose="02020603050405020304" pitchFamily="18" charset="0"/>
              </a:rPr>
              <a:t>d</a:t>
            </a:r>
            <a:r>
              <a:rPr lang="en-US" sz="4000" dirty="0">
                <a:effectLst/>
                <a:latin typeface="Georgia" panose="02040502050405020303" pitchFamily="18" charset="0"/>
                <a:ea typeface="Times New Roman" panose="02020603050405020304" pitchFamily="18" charset="0"/>
              </a:rPr>
              <a:t>, </a:t>
            </a:r>
            <a:r>
              <a:rPr lang="en-US" sz="4000" dirty="0" err="1">
                <a:effectLst/>
                <a:latin typeface="Georgia" panose="02040502050405020303" pitchFamily="18" charset="0"/>
                <a:ea typeface="Times New Roman" panose="02020603050405020304" pitchFamily="18" charset="0"/>
              </a:rPr>
              <a:t>Loïs</a:t>
            </a:r>
            <a:r>
              <a:rPr lang="en-US" sz="4000" dirty="0">
                <a:effectLst/>
                <a:latin typeface="Georgia" panose="02040502050405020303" pitchFamily="18" charset="0"/>
                <a:ea typeface="Times New Roman" panose="02020603050405020304" pitchFamily="18" charset="0"/>
              </a:rPr>
              <a:t> Fournier, </a:t>
            </a:r>
            <a:r>
              <a:rPr lang="en-US" sz="4000" dirty="0" err="1">
                <a:effectLst/>
                <a:latin typeface="Georgia" panose="02040502050405020303" pitchFamily="18" charset="0"/>
                <a:ea typeface="Times New Roman" panose="02020603050405020304" pitchFamily="18" charset="0"/>
              </a:rPr>
              <a:t>M.Sc.</a:t>
            </a:r>
            <a:r>
              <a:rPr lang="en-US" baseline="30000" dirty="0" err="1">
                <a:latin typeface="Georgia" panose="02040502050405020303" pitchFamily="18" charset="0"/>
                <a:ea typeface="Times New Roman" panose="02020603050405020304" pitchFamily="18" charset="0"/>
              </a:rPr>
              <a:t>e</a:t>
            </a:r>
            <a:r>
              <a:rPr lang="en-US" sz="4000" dirty="0">
                <a:effectLst/>
                <a:latin typeface="Georgia" panose="02040502050405020303" pitchFamily="18" charset="0"/>
                <a:ea typeface="Times New Roman" panose="02020603050405020304" pitchFamily="18" charset="0"/>
              </a:rPr>
              <a:t>, </a:t>
            </a:r>
            <a:r>
              <a:rPr lang="hu-HU" sz="4000" dirty="0">
                <a:effectLst/>
                <a:latin typeface="Georgia" panose="02040502050405020303" pitchFamily="18" charset="0"/>
                <a:ea typeface="Times New Roman" panose="02020603050405020304" pitchFamily="18" charset="0"/>
              </a:rPr>
              <a:t>Léna Nagy, </a:t>
            </a:r>
            <a:r>
              <a:rPr lang="hu-HU" sz="4000" dirty="0" err="1">
                <a:effectLst/>
                <a:latin typeface="Georgia" panose="02040502050405020303" pitchFamily="18" charset="0"/>
                <a:ea typeface="Times New Roman" panose="02020603050405020304" pitchFamily="18" charset="0"/>
              </a:rPr>
              <a:t>M.A.</a:t>
            </a:r>
            <a:r>
              <a:rPr lang="hu-HU" baseline="30000" dirty="0" err="1">
                <a:latin typeface="Georgia" panose="02040502050405020303" pitchFamily="18" charset="0"/>
                <a:ea typeface="Times New Roman" panose="02020603050405020304" pitchFamily="18" charset="0"/>
              </a:rPr>
              <a:t>f</a:t>
            </a:r>
            <a:r>
              <a:rPr lang="fr-CA" sz="4000" dirty="0">
                <a:effectLst/>
                <a:latin typeface="Georgia" panose="02040502050405020303" pitchFamily="18" charset="0"/>
                <a:ea typeface="Times New Roman" panose="02020603050405020304" pitchFamily="18" charset="0"/>
              </a:rPr>
              <a:t>,</a:t>
            </a:r>
            <a:r>
              <a:rPr lang="fr-CA" baseline="-25000" dirty="0">
                <a:latin typeface="Georgia" panose="02040502050405020303" pitchFamily="18" charset="0"/>
                <a:ea typeface="Times New Roman" panose="02020603050405020304" pitchFamily="18" charset="0"/>
              </a:rPr>
              <a:t> </a:t>
            </a:r>
            <a:r>
              <a:rPr lang="fr-CA" dirty="0">
                <a:latin typeface="Georgia" panose="02040502050405020303" pitchFamily="18" charset="0"/>
                <a:ea typeface="Times New Roman" panose="02020603050405020304" pitchFamily="18" charset="0"/>
              </a:rPr>
              <a:t>International </a:t>
            </a:r>
            <a:r>
              <a:rPr lang="fr-CA" dirty="0" err="1">
                <a:latin typeface="Georgia" panose="02040502050405020303" pitchFamily="18" charset="0"/>
                <a:ea typeface="Times New Roman" panose="02020603050405020304" pitchFamily="18" charset="0"/>
              </a:rPr>
              <a:t>Sex</a:t>
            </a:r>
            <a:r>
              <a:rPr lang="fr-CA" dirty="0">
                <a:latin typeface="Georgia" panose="02040502050405020303" pitchFamily="18" charset="0"/>
                <a:ea typeface="Times New Roman" panose="02020603050405020304" pitchFamily="18" charset="0"/>
              </a:rPr>
              <a:t> Survey Consortium</a:t>
            </a:r>
            <a:r>
              <a:rPr lang="fr-CA" baseline="-25000" dirty="0">
                <a:latin typeface="Georgia" panose="02040502050405020303" pitchFamily="18" charset="0"/>
                <a:ea typeface="Times New Roman" panose="02020603050405020304" pitchFamily="18" charset="0"/>
              </a:rPr>
              <a:t> </a:t>
            </a:r>
            <a:r>
              <a:rPr lang="fr-CA" dirty="0">
                <a:latin typeface="Georgia" panose="02040502050405020303" pitchFamily="18" charset="0"/>
                <a:ea typeface="Times New Roman" panose="02020603050405020304" pitchFamily="18" charset="0"/>
              </a:rPr>
              <a:t>(ISS) Consortium, </a:t>
            </a:r>
            <a:r>
              <a:rPr lang="fr-CA" sz="4000" dirty="0" err="1">
                <a:effectLst/>
                <a:latin typeface="Georgia" panose="02040502050405020303" pitchFamily="18" charset="0"/>
                <a:ea typeface="Times New Roman" panose="02020603050405020304" pitchFamily="18" charset="0"/>
              </a:rPr>
              <a:t>Beáta</a:t>
            </a:r>
            <a:r>
              <a:rPr lang="fr-CA" sz="4000" dirty="0">
                <a:effectLst/>
                <a:latin typeface="Georgia" panose="02040502050405020303" pitchFamily="18" charset="0"/>
                <a:ea typeface="Times New Roman" panose="02020603050405020304" pitchFamily="18" charset="0"/>
              </a:rPr>
              <a:t> </a:t>
            </a:r>
            <a:r>
              <a:rPr lang="fr-CA" sz="4000" dirty="0" err="1">
                <a:effectLst/>
                <a:latin typeface="Georgia" panose="02040502050405020303" pitchFamily="18" charset="0"/>
                <a:ea typeface="Times New Roman" panose="02020603050405020304" pitchFamily="18" charset="0"/>
              </a:rPr>
              <a:t>Bőthe</a:t>
            </a:r>
            <a:r>
              <a:rPr lang="fr-CA" sz="4000" dirty="0">
                <a:effectLst/>
                <a:latin typeface="Georgia" panose="02040502050405020303" pitchFamily="18" charset="0"/>
                <a:ea typeface="Times New Roman" panose="02020603050405020304" pitchFamily="18" charset="0"/>
              </a:rPr>
              <a:t>, </a:t>
            </a:r>
            <a:r>
              <a:rPr lang="fr-CA" sz="4000" dirty="0" err="1">
                <a:effectLst/>
                <a:latin typeface="Georgia" panose="02040502050405020303" pitchFamily="18" charset="0"/>
                <a:ea typeface="Times New Roman" panose="02020603050405020304" pitchFamily="18" charset="0"/>
              </a:rPr>
              <a:t>Ph.D.</a:t>
            </a:r>
            <a:r>
              <a:rPr lang="fr-CA" baseline="30000" dirty="0" err="1">
                <a:latin typeface="Georgia" panose="02040502050405020303" pitchFamily="18" charset="0"/>
                <a:ea typeface="Times New Roman" panose="02020603050405020304" pitchFamily="18" charset="0"/>
              </a:rPr>
              <a:t>g</a:t>
            </a:r>
            <a:endParaRPr lang="en-US" sz="4000" dirty="0">
              <a:effectLst/>
              <a:latin typeface="Georgia" panose="02040502050405020303" pitchFamily="18" charset="0"/>
              <a:ea typeface="Times New Roman" panose="02020603050405020304" pitchFamily="18" charset="0"/>
            </a:endParaRPr>
          </a:p>
        </p:txBody>
      </p:sp>
      <p:sp>
        <p:nvSpPr>
          <p:cNvPr id="4" name="Text Placeholder 3">
            <a:extLst>
              <a:ext uri="{FF2B5EF4-FFF2-40B4-BE49-F238E27FC236}">
                <a16:creationId xmlns:a16="http://schemas.microsoft.com/office/drawing/2014/main" id="{5D98010F-9F54-E94F-8DEA-7E19093BC9A8}"/>
              </a:ext>
            </a:extLst>
          </p:cNvPr>
          <p:cNvSpPr>
            <a:spLocks noGrp="1"/>
          </p:cNvSpPr>
          <p:nvPr>
            <p:ph type="body" sz="quarter" idx="12"/>
          </p:nvPr>
        </p:nvSpPr>
        <p:spPr>
          <a:xfrm>
            <a:off x="908646" y="3398573"/>
            <a:ext cx="8851392" cy="667104"/>
          </a:xfrm>
        </p:spPr>
        <p:txBody>
          <a:bodyPr/>
          <a:lstStyle/>
          <a:p>
            <a:r>
              <a:rPr lang="en-US" dirty="0"/>
              <a:t>Background</a:t>
            </a:r>
          </a:p>
        </p:txBody>
      </p:sp>
      <p:sp>
        <p:nvSpPr>
          <p:cNvPr id="5" name="Text Placeholder 4">
            <a:extLst>
              <a:ext uri="{FF2B5EF4-FFF2-40B4-BE49-F238E27FC236}">
                <a16:creationId xmlns:a16="http://schemas.microsoft.com/office/drawing/2014/main" id="{3BFD05CE-7EE0-A544-8F84-9CEF494EB316}"/>
              </a:ext>
            </a:extLst>
          </p:cNvPr>
          <p:cNvSpPr>
            <a:spLocks noGrp="1"/>
          </p:cNvSpPr>
          <p:nvPr>
            <p:ph type="body" sz="quarter" idx="13"/>
          </p:nvPr>
        </p:nvSpPr>
        <p:spPr>
          <a:xfrm>
            <a:off x="10546658" y="3300350"/>
            <a:ext cx="10601540" cy="667105"/>
          </a:xfrm>
        </p:spPr>
        <p:txBody>
          <a:bodyPr/>
          <a:lstStyle/>
          <a:p>
            <a:r>
              <a:rPr lang="en-US" dirty="0"/>
              <a:t>Methods </a:t>
            </a:r>
          </a:p>
        </p:txBody>
      </p:sp>
      <p:sp>
        <p:nvSpPr>
          <p:cNvPr id="6" name="Text Placeholder 5">
            <a:extLst>
              <a:ext uri="{FF2B5EF4-FFF2-40B4-BE49-F238E27FC236}">
                <a16:creationId xmlns:a16="http://schemas.microsoft.com/office/drawing/2014/main" id="{18D37499-8C38-8040-A01F-E6A403EB019C}"/>
              </a:ext>
            </a:extLst>
          </p:cNvPr>
          <p:cNvSpPr>
            <a:spLocks noGrp="1"/>
          </p:cNvSpPr>
          <p:nvPr>
            <p:ph type="body" sz="quarter" idx="14"/>
          </p:nvPr>
        </p:nvSpPr>
        <p:spPr/>
        <p:txBody>
          <a:bodyPr/>
          <a:lstStyle/>
          <a:p>
            <a:r>
              <a:rPr lang="en-US" dirty="0"/>
              <a:t>Results</a:t>
            </a:r>
          </a:p>
        </p:txBody>
      </p:sp>
      <p:sp>
        <p:nvSpPr>
          <p:cNvPr id="7" name="Text Placeholder 6">
            <a:extLst>
              <a:ext uri="{FF2B5EF4-FFF2-40B4-BE49-F238E27FC236}">
                <a16:creationId xmlns:a16="http://schemas.microsoft.com/office/drawing/2014/main" id="{065B8E74-F026-1247-8FBE-0984D1E0D83D}"/>
              </a:ext>
            </a:extLst>
          </p:cNvPr>
          <p:cNvSpPr>
            <a:spLocks noGrp="1"/>
          </p:cNvSpPr>
          <p:nvPr>
            <p:ph type="body" sz="quarter" idx="15"/>
          </p:nvPr>
        </p:nvSpPr>
        <p:spPr>
          <a:xfrm>
            <a:off x="603848" y="10972800"/>
            <a:ext cx="8851392" cy="763847"/>
          </a:xfrm>
        </p:spPr>
        <p:txBody>
          <a:bodyPr/>
          <a:lstStyle/>
          <a:p>
            <a:r>
              <a:rPr lang="en-US" dirty="0"/>
              <a:t>Questions</a:t>
            </a:r>
          </a:p>
        </p:txBody>
      </p:sp>
      <p:sp>
        <p:nvSpPr>
          <p:cNvPr id="9" name="Text Placeholder 8">
            <a:extLst>
              <a:ext uri="{FF2B5EF4-FFF2-40B4-BE49-F238E27FC236}">
                <a16:creationId xmlns:a16="http://schemas.microsoft.com/office/drawing/2014/main" id="{30483460-E1B5-3B4B-BC5C-26AC79235C45}"/>
              </a:ext>
            </a:extLst>
          </p:cNvPr>
          <p:cNvSpPr>
            <a:spLocks noGrp="1"/>
          </p:cNvSpPr>
          <p:nvPr>
            <p:ph type="body" sz="quarter" idx="17"/>
          </p:nvPr>
        </p:nvSpPr>
        <p:spPr/>
        <p:txBody>
          <a:bodyPr/>
          <a:lstStyle/>
          <a:p>
            <a:r>
              <a:rPr lang="en-US" dirty="0"/>
              <a:t>Conclusion</a:t>
            </a:r>
          </a:p>
        </p:txBody>
      </p:sp>
      <p:sp>
        <p:nvSpPr>
          <p:cNvPr id="10" name="Text Placeholder 9">
            <a:extLst>
              <a:ext uri="{FF2B5EF4-FFF2-40B4-BE49-F238E27FC236}">
                <a16:creationId xmlns:a16="http://schemas.microsoft.com/office/drawing/2014/main" id="{3FBAEE7C-DF3A-9E44-B664-C185C3CC6CC8}"/>
              </a:ext>
            </a:extLst>
          </p:cNvPr>
          <p:cNvSpPr>
            <a:spLocks noGrp="1"/>
          </p:cNvSpPr>
          <p:nvPr>
            <p:ph type="body" sz="quarter" idx="18"/>
          </p:nvPr>
        </p:nvSpPr>
        <p:spPr>
          <a:xfrm>
            <a:off x="33390947" y="7306788"/>
            <a:ext cx="9684064" cy="758552"/>
          </a:xfrm>
        </p:spPr>
        <p:txBody>
          <a:bodyPr/>
          <a:lstStyle/>
          <a:p>
            <a:r>
              <a:rPr lang="en-US" dirty="0"/>
              <a:t>References</a:t>
            </a:r>
          </a:p>
        </p:txBody>
      </p:sp>
      <p:sp>
        <p:nvSpPr>
          <p:cNvPr id="11" name="Text Placeholder 10">
            <a:extLst>
              <a:ext uri="{FF2B5EF4-FFF2-40B4-BE49-F238E27FC236}">
                <a16:creationId xmlns:a16="http://schemas.microsoft.com/office/drawing/2014/main" id="{A026520E-EE28-DF49-9B76-E6E10669AC62}"/>
              </a:ext>
            </a:extLst>
          </p:cNvPr>
          <p:cNvSpPr>
            <a:spLocks noGrp="1"/>
          </p:cNvSpPr>
          <p:nvPr>
            <p:ph type="body" sz="quarter" idx="19"/>
          </p:nvPr>
        </p:nvSpPr>
        <p:spPr>
          <a:xfrm>
            <a:off x="33423207" y="17820698"/>
            <a:ext cx="9684219" cy="780513"/>
          </a:xfrm>
        </p:spPr>
        <p:txBody>
          <a:bodyPr/>
          <a:lstStyle/>
          <a:p>
            <a:r>
              <a:rPr lang="en-US" dirty="0"/>
              <a:t>Affiliations</a:t>
            </a:r>
          </a:p>
        </p:txBody>
      </p:sp>
      <p:sp>
        <p:nvSpPr>
          <p:cNvPr id="12" name="Text Placeholder 11">
            <a:extLst>
              <a:ext uri="{FF2B5EF4-FFF2-40B4-BE49-F238E27FC236}">
                <a16:creationId xmlns:a16="http://schemas.microsoft.com/office/drawing/2014/main" id="{5CFFF401-1CCF-5942-81BD-5C00784924B1}"/>
              </a:ext>
            </a:extLst>
          </p:cNvPr>
          <p:cNvSpPr>
            <a:spLocks noGrp="1"/>
          </p:cNvSpPr>
          <p:nvPr>
            <p:ph type="body" sz="quarter" idx="20"/>
          </p:nvPr>
        </p:nvSpPr>
        <p:spPr>
          <a:xfrm>
            <a:off x="783773" y="4301009"/>
            <a:ext cx="9269326" cy="3847360"/>
          </a:xfrm>
        </p:spPr>
        <p:txBody>
          <a:bodyPr>
            <a:noAutofit/>
          </a:bodyPr>
          <a:lstStyle/>
          <a:p>
            <a:pPr marL="285750" indent="-285750">
              <a:buFont typeface="Arial" panose="020B0604020202020204" pitchFamily="34" charset="0"/>
              <a:buChar char="•"/>
            </a:pPr>
            <a:r>
              <a:rPr lang="en-US" sz="2800" dirty="0">
                <a:solidFill>
                  <a:srgbClr val="000000"/>
                </a:solidFill>
                <a:effectLst/>
                <a:ea typeface="Arial" panose="020B0604020202020204" pitchFamily="34" charset="0"/>
              </a:rPr>
              <a:t>Sexual </a:t>
            </a:r>
            <a:r>
              <a:rPr lang="en-US" sz="2800" dirty="0">
                <a:solidFill>
                  <a:srgbClr val="000000"/>
                </a:solidFill>
                <a:ea typeface="Arial" panose="020B0604020202020204" pitchFamily="34" charset="0"/>
              </a:rPr>
              <a:t>abuse</a:t>
            </a:r>
            <a:r>
              <a:rPr lang="en-US" sz="2800" dirty="0">
                <a:solidFill>
                  <a:srgbClr val="000000"/>
                </a:solidFill>
                <a:effectLst/>
                <a:ea typeface="Arial" panose="020B0604020202020204" pitchFamily="34" charset="0"/>
              </a:rPr>
              <a:t> history (SAH), in particular childhood sexual abuse (CSA) and adolescence and adulthood sexual abuse (AASA), has been linked to problematic alcohol and substance use.</a:t>
            </a:r>
            <a:r>
              <a:rPr lang="en-US" sz="2800" baseline="30000" dirty="0">
                <a:solidFill>
                  <a:srgbClr val="000000"/>
                </a:solidFill>
                <a:effectLst/>
                <a:ea typeface="Arial" panose="020B0604020202020204" pitchFamily="34" charset="0"/>
              </a:rPr>
              <a:t>1, 2, 3, 4</a:t>
            </a:r>
            <a:r>
              <a:rPr lang="en-US" sz="2800" dirty="0">
                <a:solidFill>
                  <a:srgbClr val="000000"/>
                </a:solidFill>
                <a:effectLst/>
                <a:ea typeface="Arial" panose="020B0604020202020204" pitchFamily="34" charset="0"/>
              </a:rPr>
              <a:t> </a:t>
            </a:r>
          </a:p>
          <a:p>
            <a:pPr marL="285750" indent="-285750">
              <a:buFont typeface="Arial" panose="020B0604020202020204" pitchFamily="34" charset="0"/>
              <a:buChar char="•"/>
            </a:pPr>
            <a:r>
              <a:rPr lang="en-US" sz="2800" dirty="0">
                <a:solidFill>
                  <a:srgbClr val="000000"/>
                </a:solidFill>
                <a:effectLst/>
                <a:ea typeface="Arial" panose="020B0604020202020204" pitchFamily="34" charset="0"/>
              </a:rPr>
              <a:t>Investigations of the moderating role of impulsivity in the relationship between sexual trauma history and substance use are with small samples from Western populations and are unrepresentative of sexual and gender minority populations. </a:t>
            </a:r>
          </a:p>
          <a:p>
            <a:pPr marL="285750" indent="-285750">
              <a:buFont typeface="Arial" panose="020B0604020202020204" pitchFamily="34" charset="0"/>
              <a:buChar char="•"/>
            </a:pPr>
            <a:r>
              <a:rPr lang="en-US" sz="2800" dirty="0">
                <a:solidFill>
                  <a:srgbClr val="000000"/>
                </a:solidFill>
                <a:effectLst/>
                <a:ea typeface="Arial" panose="020B0604020202020204" pitchFamily="34" charset="0"/>
              </a:rPr>
              <a:t>Although impulsivity has been found to moderate relationships between SAH and substance use</a:t>
            </a:r>
            <a:r>
              <a:rPr lang="en-US" sz="2800" baseline="30000" dirty="0">
                <a:solidFill>
                  <a:srgbClr val="000000"/>
                </a:solidFill>
                <a:effectLst/>
                <a:ea typeface="Arial" panose="020B0604020202020204" pitchFamily="34" charset="0"/>
              </a:rPr>
              <a:t>3</a:t>
            </a:r>
            <a:r>
              <a:rPr lang="en-US" sz="2800" dirty="0">
                <a:solidFill>
                  <a:srgbClr val="000000"/>
                </a:solidFill>
                <a:effectLst/>
                <a:ea typeface="Arial" panose="020B0604020202020204" pitchFamily="34" charset="0"/>
              </a:rPr>
              <a:t>, more refined examinations in gender and sexual minority populations are warranted. </a:t>
            </a:r>
          </a:p>
          <a:p>
            <a:pPr marL="285750" indent="-285750">
              <a:buFont typeface="Arial" panose="020B0604020202020204" pitchFamily="34" charset="0"/>
              <a:buChar char="•"/>
            </a:pPr>
            <a:endParaRPr lang="en-US" sz="2800" dirty="0"/>
          </a:p>
        </p:txBody>
      </p:sp>
      <p:sp>
        <p:nvSpPr>
          <p:cNvPr id="13" name="Text Placeholder 12">
            <a:extLst>
              <a:ext uri="{FF2B5EF4-FFF2-40B4-BE49-F238E27FC236}">
                <a16:creationId xmlns:a16="http://schemas.microsoft.com/office/drawing/2014/main" id="{97670F01-62D3-E143-9B0E-80A46DF95EFD}"/>
              </a:ext>
            </a:extLst>
          </p:cNvPr>
          <p:cNvSpPr>
            <a:spLocks noGrp="1"/>
          </p:cNvSpPr>
          <p:nvPr>
            <p:ph type="body" sz="quarter" idx="21"/>
          </p:nvPr>
        </p:nvSpPr>
        <p:spPr>
          <a:xfrm>
            <a:off x="744908" y="12179488"/>
            <a:ext cx="9178867" cy="9109327"/>
          </a:xfrm>
        </p:spPr>
        <p:txBody>
          <a:bodyPr>
            <a:noAutofit/>
          </a:bodyPr>
          <a:lstStyle/>
          <a:p>
            <a:pPr marL="342900" marR="0" lvl="0" indent="-342900">
              <a:lnSpc>
                <a:spcPct val="115000"/>
              </a:lnSpc>
              <a:spcBef>
                <a:spcPts val="0"/>
              </a:spcBef>
              <a:spcAft>
                <a:spcPts val="0"/>
              </a:spcAft>
              <a:buFont typeface="+mj-lt"/>
              <a:buAutoNum type="alphaLcParenBoth"/>
            </a:pPr>
            <a:r>
              <a:rPr lang="en-US" sz="2800" dirty="0">
                <a:solidFill>
                  <a:srgbClr val="000000"/>
                </a:solidFill>
                <a:effectLst/>
                <a:ea typeface="Arial" panose="020B0604020202020204" pitchFamily="34" charset="0"/>
              </a:rPr>
              <a:t> Will there be correlations among SAH and problematic substance/alcohol use</a:t>
            </a:r>
            <a:r>
              <a:rPr lang="en-US" sz="2800" dirty="0">
                <a:solidFill>
                  <a:srgbClr val="000000"/>
                </a:solidFill>
                <a:ea typeface="Arial" panose="020B0604020202020204" pitchFamily="34" charset="0"/>
              </a:rPr>
              <a:t> in both the general and minority populations globally?</a:t>
            </a:r>
          </a:p>
          <a:p>
            <a:pPr marL="342900" marR="0" lvl="0" indent="-342900">
              <a:lnSpc>
                <a:spcPct val="115000"/>
              </a:lnSpc>
              <a:spcBef>
                <a:spcPts val="0"/>
              </a:spcBef>
              <a:spcAft>
                <a:spcPts val="0"/>
              </a:spcAft>
              <a:buFont typeface="+mj-lt"/>
              <a:buAutoNum type="alphaLcParenBoth"/>
            </a:pPr>
            <a:endParaRPr lang="en-US" sz="2800" dirty="0">
              <a:solidFill>
                <a:srgbClr val="000000"/>
              </a:solidFill>
              <a:ea typeface="Arial" panose="020B0604020202020204" pitchFamily="34" charset="0"/>
            </a:endParaRPr>
          </a:p>
          <a:p>
            <a:pPr marL="342900" marR="0" lvl="0" indent="-342900">
              <a:lnSpc>
                <a:spcPct val="115000"/>
              </a:lnSpc>
              <a:spcBef>
                <a:spcPts val="0"/>
              </a:spcBef>
              <a:spcAft>
                <a:spcPts val="0"/>
              </a:spcAft>
              <a:buFont typeface="+mj-lt"/>
              <a:buAutoNum type="alphaLcParenBoth"/>
            </a:pPr>
            <a:r>
              <a:rPr lang="en-US" sz="2800" dirty="0">
                <a:solidFill>
                  <a:srgbClr val="000000"/>
                </a:solidFill>
                <a:effectLst/>
                <a:ea typeface="Arial" panose="020B0604020202020204" pitchFamily="34" charset="0"/>
              </a:rPr>
              <a:t> Will findings in the total sample extend to associations within the individual countries encompassed in the International Sex Survey (ISS) dataset? </a:t>
            </a:r>
            <a:endParaRPr lang="en-US" sz="2800" dirty="0">
              <a:solidFill>
                <a:srgbClr val="000000"/>
              </a:solidFill>
              <a:ea typeface="Arial" panose="020B0604020202020204" pitchFamily="34" charset="0"/>
            </a:endParaRPr>
          </a:p>
          <a:p>
            <a:pPr marL="342900" marR="0" lvl="0" indent="-342900">
              <a:lnSpc>
                <a:spcPct val="115000"/>
              </a:lnSpc>
              <a:spcBef>
                <a:spcPts val="0"/>
              </a:spcBef>
              <a:spcAft>
                <a:spcPts val="0"/>
              </a:spcAft>
              <a:buFont typeface="+mj-lt"/>
              <a:buAutoNum type="alphaLcParenBoth"/>
            </a:pPr>
            <a:endParaRPr lang="en-US" sz="2800" dirty="0">
              <a:solidFill>
                <a:srgbClr val="000000"/>
              </a:solidFill>
              <a:effectLst/>
              <a:ea typeface="Arial" panose="020B0604020202020204" pitchFamily="34" charset="0"/>
            </a:endParaRPr>
          </a:p>
          <a:p>
            <a:pPr marL="342900" marR="0" lvl="0" indent="-342900">
              <a:lnSpc>
                <a:spcPct val="115000"/>
              </a:lnSpc>
              <a:spcBef>
                <a:spcPts val="0"/>
              </a:spcBef>
              <a:spcAft>
                <a:spcPts val="0"/>
              </a:spcAft>
              <a:buFont typeface="+mj-lt"/>
              <a:buAutoNum type="alphaLcParenBoth"/>
            </a:pPr>
            <a:r>
              <a:rPr lang="en-US" sz="2800" dirty="0">
                <a:solidFill>
                  <a:srgbClr val="000000"/>
                </a:solidFill>
                <a:effectLst/>
                <a:ea typeface="Arial" panose="020B0604020202020204" pitchFamily="34" charset="0"/>
              </a:rPr>
              <a:t> What facets will be the strongest moderators?</a:t>
            </a:r>
          </a:p>
          <a:p>
            <a:pPr marL="342900" marR="0" lvl="0" indent="-342900">
              <a:lnSpc>
                <a:spcPct val="115000"/>
              </a:lnSpc>
              <a:spcBef>
                <a:spcPts val="0"/>
              </a:spcBef>
              <a:spcAft>
                <a:spcPts val="0"/>
              </a:spcAft>
              <a:buFont typeface="+mj-lt"/>
              <a:buAutoNum type="alphaLcParenBoth"/>
            </a:pPr>
            <a:endParaRPr lang="en-US" sz="2800" dirty="0">
              <a:effectLst/>
              <a:ea typeface="Arial" panose="020B0604020202020204" pitchFamily="34" charset="0"/>
            </a:endParaRPr>
          </a:p>
          <a:p>
            <a:pPr marL="342900" marR="0" lvl="0" indent="-342900">
              <a:lnSpc>
                <a:spcPct val="115000"/>
              </a:lnSpc>
              <a:spcBef>
                <a:spcPts val="0"/>
              </a:spcBef>
              <a:spcAft>
                <a:spcPts val="0"/>
              </a:spcAft>
              <a:buFont typeface="+mj-lt"/>
              <a:buAutoNum type="alphaLcParenBoth"/>
            </a:pPr>
            <a:r>
              <a:rPr lang="en-US" sz="2800" dirty="0">
                <a:solidFill>
                  <a:srgbClr val="000000"/>
                </a:solidFill>
                <a:effectLst/>
                <a:ea typeface="Arial" panose="020B0604020202020204" pitchFamily="34" charset="0"/>
              </a:rPr>
              <a:t> Will these relationships vary based on the timing of individuals’ sexual abuse history (i.e., CSA, AASA, CSA+AASA)</a:t>
            </a:r>
            <a:endParaRPr lang="en-US" sz="2800" dirty="0">
              <a:effectLst/>
              <a:ea typeface="Arial" panose="020B0604020202020204" pitchFamily="34" charset="0"/>
            </a:endParaRPr>
          </a:p>
          <a:p>
            <a:endParaRPr lang="en-US" sz="2800" dirty="0"/>
          </a:p>
        </p:txBody>
      </p:sp>
      <p:sp>
        <p:nvSpPr>
          <p:cNvPr id="15" name="Text Placeholder 14">
            <a:extLst>
              <a:ext uri="{FF2B5EF4-FFF2-40B4-BE49-F238E27FC236}">
                <a16:creationId xmlns:a16="http://schemas.microsoft.com/office/drawing/2014/main" id="{2E3992AC-C1A1-E347-9569-E7D8CE947A78}"/>
              </a:ext>
            </a:extLst>
          </p:cNvPr>
          <p:cNvSpPr>
            <a:spLocks noGrp="1"/>
          </p:cNvSpPr>
          <p:nvPr>
            <p:ph type="body" sz="quarter" idx="23"/>
          </p:nvPr>
        </p:nvSpPr>
        <p:spPr>
          <a:xfrm>
            <a:off x="33423363" y="4448897"/>
            <a:ext cx="9684064" cy="2774863"/>
          </a:xfrm>
        </p:spPr>
        <p:txBody>
          <a:bodyPr>
            <a:normAutofit/>
          </a:bodyPr>
          <a:lstStyle/>
          <a:p>
            <a:pPr marL="457200" indent="-457200">
              <a:buFont typeface="Arial" panose="020B0604020202020204" pitchFamily="34" charset="0"/>
              <a:buChar char="•"/>
            </a:pPr>
            <a:r>
              <a:rPr lang="en-US" sz="2800" kern="0" dirty="0">
                <a:effectLst/>
                <a:ea typeface="Calibri" panose="020F0502020204030204" pitchFamily="34" charset="0"/>
              </a:rPr>
              <a:t>We anticipate that our results will inform targeted public health initiatives, focusing on prevention and intervention efforts aimed at mitigating the adverse effects </a:t>
            </a:r>
            <a:r>
              <a:rPr lang="en-US" sz="2800" kern="0">
                <a:effectLst/>
                <a:ea typeface="Calibri" panose="020F0502020204030204" pitchFamily="34" charset="0"/>
              </a:rPr>
              <a:t>of SAH </a:t>
            </a:r>
            <a:r>
              <a:rPr lang="en-US" sz="2800" kern="0" dirty="0">
                <a:effectLst/>
                <a:ea typeface="Calibri" panose="020F0502020204030204" pitchFamily="34" charset="0"/>
              </a:rPr>
              <a:t>and impulsivity on alcohol and substance use behaviors in multiple global jurisdictions.</a:t>
            </a:r>
            <a:r>
              <a:rPr lang="en-US" sz="2800" dirty="0">
                <a:effectLst/>
              </a:rPr>
              <a:t> </a:t>
            </a:r>
            <a:endParaRPr lang="en-US" sz="2800" dirty="0"/>
          </a:p>
        </p:txBody>
      </p:sp>
      <p:sp>
        <p:nvSpPr>
          <p:cNvPr id="16" name="Text Placeholder 15">
            <a:extLst>
              <a:ext uri="{FF2B5EF4-FFF2-40B4-BE49-F238E27FC236}">
                <a16:creationId xmlns:a16="http://schemas.microsoft.com/office/drawing/2014/main" id="{6C617FEE-3FB6-9048-976A-9A6E35090E29}"/>
              </a:ext>
            </a:extLst>
          </p:cNvPr>
          <p:cNvSpPr>
            <a:spLocks noGrp="1"/>
          </p:cNvSpPr>
          <p:nvPr>
            <p:ph type="body" sz="quarter" idx="24"/>
          </p:nvPr>
        </p:nvSpPr>
        <p:spPr>
          <a:xfrm>
            <a:off x="33423208" y="8148368"/>
            <a:ext cx="9684065" cy="9348335"/>
          </a:xfrm>
        </p:spPr>
        <p:txBody>
          <a:bodyPr>
            <a:normAutofit fontScale="92500"/>
          </a:bodyPr>
          <a:lstStyle/>
          <a:p>
            <a:pPr>
              <a:spcBef>
                <a:spcPts val="800"/>
              </a:spcBef>
            </a:pPr>
            <a:r>
              <a:rPr lang="en-US" sz="2200" baseline="30000" dirty="0">
                <a:solidFill>
                  <a:srgbClr val="000000"/>
                </a:solidFill>
                <a:effectLst/>
                <a:ea typeface="Arial" panose="020B0604020202020204" pitchFamily="34" charset="0"/>
              </a:rPr>
              <a:t>1 </a:t>
            </a:r>
            <a:r>
              <a:rPr lang="en-US" sz="2200" dirty="0" err="1">
                <a:solidFill>
                  <a:srgbClr val="000000"/>
                </a:solidFill>
                <a:effectLst/>
                <a:ea typeface="Arial" panose="020B0604020202020204" pitchFamily="34" charset="0"/>
              </a:rPr>
              <a:t>al’Absi</a:t>
            </a:r>
            <a:r>
              <a:rPr lang="en-US" sz="2200" dirty="0">
                <a:solidFill>
                  <a:srgbClr val="000000"/>
                </a:solidFill>
                <a:effectLst/>
                <a:ea typeface="Arial" panose="020B0604020202020204" pitchFamily="34" charset="0"/>
              </a:rPr>
              <a:t>, M., DeAngelis, B., </a:t>
            </a:r>
            <a:r>
              <a:rPr lang="en-US" sz="2200" dirty="0" err="1">
                <a:solidFill>
                  <a:srgbClr val="000000"/>
                </a:solidFill>
                <a:effectLst/>
                <a:ea typeface="Arial" panose="020B0604020202020204" pitchFamily="34" charset="0"/>
              </a:rPr>
              <a:t>Borodovsky</a:t>
            </a:r>
            <a:r>
              <a:rPr lang="en-US" sz="2200" dirty="0">
                <a:solidFill>
                  <a:srgbClr val="000000"/>
                </a:solidFill>
                <a:effectLst/>
                <a:ea typeface="Arial" panose="020B0604020202020204" pitchFamily="34" charset="0"/>
              </a:rPr>
              <a:t>, J., </a:t>
            </a:r>
            <a:r>
              <a:rPr lang="en-US" sz="2200" dirty="0" err="1">
                <a:solidFill>
                  <a:srgbClr val="000000"/>
                </a:solidFill>
                <a:effectLst/>
                <a:ea typeface="Arial" panose="020B0604020202020204" pitchFamily="34" charset="0"/>
              </a:rPr>
              <a:t>Sofis</a:t>
            </a:r>
            <a:r>
              <a:rPr lang="en-US" sz="2200" dirty="0">
                <a:solidFill>
                  <a:srgbClr val="000000"/>
                </a:solidFill>
                <a:effectLst/>
                <a:ea typeface="Arial" panose="020B0604020202020204" pitchFamily="34" charset="0"/>
              </a:rPr>
              <a:t>, M. J., </a:t>
            </a:r>
            <a:r>
              <a:rPr lang="en-US" sz="2200" dirty="0" err="1">
                <a:solidFill>
                  <a:srgbClr val="000000"/>
                </a:solidFill>
                <a:effectLst/>
                <a:ea typeface="Arial" panose="020B0604020202020204" pitchFamily="34" charset="0"/>
              </a:rPr>
              <a:t>Fiecas</a:t>
            </a:r>
            <a:r>
              <a:rPr lang="en-US" sz="2200" dirty="0">
                <a:solidFill>
                  <a:srgbClr val="000000"/>
                </a:solidFill>
                <a:effectLst/>
                <a:ea typeface="Arial" panose="020B0604020202020204" pitchFamily="34" charset="0"/>
              </a:rPr>
              <a:t>, M., &amp; </a:t>
            </a:r>
            <a:r>
              <a:rPr lang="en-US" sz="2200" dirty="0" err="1">
                <a:solidFill>
                  <a:srgbClr val="000000"/>
                </a:solidFill>
                <a:effectLst/>
                <a:ea typeface="Arial" panose="020B0604020202020204" pitchFamily="34" charset="0"/>
              </a:rPr>
              <a:t>Budney</a:t>
            </a:r>
            <a:r>
              <a:rPr lang="en-US" sz="2200" dirty="0">
                <a:solidFill>
                  <a:srgbClr val="000000"/>
                </a:solidFill>
                <a:effectLst/>
                <a:ea typeface="Arial" panose="020B0604020202020204" pitchFamily="34" charset="0"/>
              </a:rPr>
              <a:t>, A. (2023). Early life adversity and substance use: The mediating role of mood and the moderating role of impulsivity. </a:t>
            </a:r>
            <a:r>
              <a:rPr lang="en-US" sz="2200" i="1" dirty="0">
                <a:solidFill>
                  <a:srgbClr val="000000"/>
                </a:solidFill>
                <a:effectLst/>
                <a:ea typeface="Arial" panose="020B0604020202020204" pitchFamily="34" charset="0"/>
              </a:rPr>
              <a:t>Journal of Psychiatric Research</a:t>
            </a:r>
            <a:r>
              <a:rPr lang="en-US" sz="2200" dirty="0">
                <a:solidFill>
                  <a:srgbClr val="000000"/>
                </a:solidFill>
                <a:effectLst/>
                <a:ea typeface="Arial" panose="020B0604020202020204" pitchFamily="34" charset="0"/>
              </a:rPr>
              <a:t>.</a:t>
            </a:r>
            <a:endParaRPr lang="en-US" sz="2200" dirty="0">
              <a:ea typeface="Arial" panose="020B0604020202020204" pitchFamily="34" charset="0"/>
            </a:endParaRPr>
          </a:p>
          <a:p>
            <a:pPr>
              <a:spcBef>
                <a:spcPts val="800"/>
              </a:spcBef>
            </a:pPr>
            <a:r>
              <a:rPr lang="en-US" sz="2200" baseline="30000" dirty="0">
                <a:solidFill>
                  <a:srgbClr val="000000"/>
                </a:solidFill>
                <a:ea typeface="Arial" panose="020B0604020202020204" pitchFamily="34" charset="0"/>
              </a:rPr>
              <a:t>2 </a:t>
            </a:r>
            <a:r>
              <a:rPr lang="en-US" sz="2200" dirty="0" err="1">
                <a:solidFill>
                  <a:srgbClr val="000000"/>
                </a:solidFill>
                <a:effectLst/>
                <a:ea typeface="Arial" panose="020B0604020202020204" pitchFamily="34" charset="0"/>
              </a:rPr>
              <a:t>Arwood</a:t>
            </a:r>
            <a:r>
              <a:rPr lang="en-US" sz="2200" dirty="0">
                <a:solidFill>
                  <a:srgbClr val="000000"/>
                </a:solidFill>
                <a:effectLst/>
                <a:ea typeface="Arial" panose="020B0604020202020204" pitchFamily="34" charset="0"/>
              </a:rPr>
              <a:t>, Z., &amp; </a:t>
            </a:r>
            <a:r>
              <a:rPr lang="en-US" sz="2200" dirty="0" err="1">
                <a:solidFill>
                  <a:srgbClr val="000000"/>
                </a:solidFill>
                <a:effectLst/>
                <a:ea typeface="Arial" panose="020B0604020202020204" pitchFamily="34" charset="0"/>
              </a:rPr>
              <a:t>Nooner</a:t>
            </a:r>
            <a:r>
              <a:rPr lang="en-US" sz="2200" dirty="0">
                <a:solidFill>
                  <a:srgbClr val="000000"/>
                </a:solidFill>
                <a:effectLst/>
                <a:ea typeface="Arial" panose="020B0604020202020204" pitchFamily="34" charset="0"/>
              </a:rPr>
              <a:t>, K. B. (2023). Adverse Childhood Experiences and Binge Drinking in Adolescence: the Role of Impulsivity and PTSD Symptoms. </a:t>
            </a:r>
            <a:r>
              <a:rPr lang="en-US" sz="2200" i="1" dirty="0">
                <a:solidFill>
                  <a:srgbClr val="000000"/>
                </a:solidFill>
                <a:effectLst/>
                <a:ea typeface="Arial" panose="020B0604020202020204" pitchFamily="34" charset="0"/>
              </a:rPr>
              <a:t>Journal of Pediatric Neuropsychology</a:t>
            </a:r>
            <a:r>
              <a:rPr lang="en-US" sz="2200" dirty="0">
                <a:solidFill>
                  <a:srgbClr val="000000"/>
                </a:solidFill>
                <a:effectLst/>
                <a:ea typeface="Arial" panose="020B0604020202020204" pitchFamily="34" charset="0"/>
              </a:rPr>
              <a:t>, </a:t>
            </a:r>
            <a:r>
              <a:rPr lang="en-US" sz="2200" i="1" dirty="0">
                <a:solidFill>
                  <a:srgbClr val="000000"/>
                </a:solidFill>
                <a:effectLst/>
                <a:ea typeface="Arial" panose="020B0604020202020204" pitchFamily="34" charset="0"/>
              </a:rPr>
              <a:t>9</a:t>
            </a:r>
            <a:r>
              <a:rPr lang="en-US" sz="2200" dirty="0">
                <a:solidFill>
                  <a:srgbClr val="000000"/>
                </a:solidFill>
                <a:effectLst/>
                <a:ea typeface="Arial" panose="020B0604020202020204" pitchFamily="34" charset="0"/>
              </a:rPr>
              <a:t>(1), 30-41.</a:t>
            </a:r>
            <a:endParaRPr lang="en-US" sz="2200" dirty="0">
              <a:effectLst/>
              <a:ea typeface="Arial" panose="020B0604020202020204" pitchFamily="34" charset="0"/>
            </a:endParaRPr>
          </a:p>
          <a:p>
            <a:pPr>
              <a:spcBef>
                <a:spcPts val="800"/>
              </a:spcBef>
            </a:pPr>
            <a:r>
              <a:rPr lang="en-US" sz="2200" baseline="30000" dirty="0">
                <a:solidFill>
                  <a:srgbClr val="000000"/>
                </a:solidFill>
                <a:effectLst/>
                <a:ea typeface="Arial" panose="020B0604020202020204" pitchFamily="34" charset="0"/>
              </a:rPr>
              <a:t>3 </a:t>
            </a:r>
            <a:r>
              <a:rPr lang="en-US" sz="2200" dirty="0">
                <a:solidFill>
                  <a:srgbClr val="000000"/>
                </a:solidFill>
                <a:effectLst/>
                <a:ea typeface="Arial" panose="020B0604020202020204" pitchFamily="34" charset="0"/>
              </a:rPr>
              <a:t>Felton, J. W., </a:t>
            </a:r>
            <a:r>
              <a:rPr lang="en-US" sz="2200" dirty="0" err="1">
                <a:solidFill>
                  <a:srgbClr val="000000"/>
                </a:solidFill>
                <a:effectLst/>
                <a:ea typeface="Arial" panose="020B0604020202020204" pitchFamily="34" charset="0"/>
              </a:rPr>
              <a:t>Shadur</a:t>
            </a:r>
            <a:r>
              <a:rPr lang="en-US" sz="2200" dirty="0">
                <a:solidFill>
                  <a:srgbClr val="000000"/>
                </a:solidFill>
                <a:effectLst/>
                <a:ea typeface="Arial" panose="020B0604020202020204" pitchFamily="34" charset="0"/>
              </a:rPr>
              <a:t>, J. M., </a:t>
            </a:r>
            <a:r>
              <a:rPr lang="en-US" sz="2200" dirty="0" err="1">
                <a:solidFill>
                  <a:srgbClr val="000000"/>
                </a:solidFill>
                <a:effectLst/>
                <a:ea typeface="Arial" panose="020B0604020202020204" pitchFamily="34" charset="0"/>
              </a:rPr>
              <a:t>Havewala</a:t>
            </a:r>
            <a:r>
              <a:rPr lang="en-US" sz="2200" dirty="0">
                <a:solidFill>
                  <a:srgbClr val="000000"/>
                </a:solidFill>
                <a:effectLst/>
                <a:ea typeface="Arial" panose="020B0604020202020204" pitchFamily="34" charset="0"/>
              </a:rPr>
              <a:t>, M., Gonçalves, S., &amp; </a:t>
            </a:r>
            <a:r>
              <a:rPr lang="en-US" sz="2200" dirty="0" err="1">
                <a:solidFill>
                  <a:srgbClr val="000000"/>
                </a:solidFill>
                <a:effectLst/>
                <a:ea typeface="Arial" panose="020B0604020202020204" pitchFamily="34" charset="0"/>
              </a:rPr>
              <a:t>Lejuez</a:t>
            </a:r>
            <a:r>
              <a:rPr lang="en-US" sz="2200" dirty="0">
                <a:solidFill>
                  <a:srgbClr val="000000"/>
                </a:solidFill>
                <a:effectLst/>
                <a:ea typeface="Arial" panose="020B0604020202020204" pitchFamily="34" charset="0"/>
              </a:rPr>
              <a:t>, C. W. (2020). Impulsivity moderates the relation between depressive symptoms and substance use across adolescence. </a:t>
            </a:r>
            <a:r>
              <a:rPr lang="en-US" sz="2200" i="1" dirty="0">
                <a:solidFill>
                  <a:srgbClr val="000000"/>
                </a:solidFill>
                <a:effectLst/>
                <a:ea typeface="Arial" panose="020B0604020202020204" pitchFamily="34" charset="0"/>
              </a:rPr>
              <a:t>Journal of Clinical Child &amp; Adolescent Psychology</a:t>
            </a:r>
            <a:r>
              <a:rPr lang="en-US" sz="2200" dirty="0">
                <a:solidFill>
                  <a:srgbClr val="000000"/>
                </a:solidFill>
                <a:effectLst/>
                <a:ea typeface="Arial" panose="020B0604020202020204" pitchFamily="34" charset="0"/>
              </a:rPr>
              <a:t>, </a:t>
            </a:r>
            <a:r>
              <a:rPr lang="en-US" sz="2200" i="1" dirty="0">
                <a:solidFill>
                  <a:srgbClr val="000000"/>
                </a:solidFill>
                <a:effectLst/>
                <a:ea typeface="Arial" panose="020B0604020202020204" pitchFamily="34" charset="0"/>
              </a:rPr>
              <a:t>49</a:t>
            </a:r>
            <a:r>
              <a:rPr lang="en-US" sz="2200" dirty="0">
                <a:solidFill>
                  <a:srgbClr val="000000"/>
                </a:solidFill>
                <a:effectLst/>
                <a:ea typeface="Arial" panose="020B0604020202020204" pitchFamily="34" charset="0"/>
              </a:rPr>
              <a:t>(3), 365-377.</a:t>
            </a:r>
            <a:endParaRPr lang="en-US" sz="2200" dirty="0">
              <a:effectLst/>
              <a:ea typeface="Arial" panose="020B0604020202020204" pitchFamily="34" charset="0"/>
            </a:endParaRPr>
          </a:p>
          <a:p>
            <a:pPr>
              <a:spcBef>
                <a:spcPts val="800"/>
              </a:spcBef>
            </a:pPr>
            <a:r>
              <a:rPr lang="en-US" sz="2200" baseline="30000" dirty="0">
                <a:solidFill>
                  <a:srgbClr val="000000"/>
                </a:solidFill>
                <a:ea typeface="Arial" panose="020B0604020202020204" pitchFamily="34" charset="0"/>
              </a:rPr>
              <a:t>4 </a:t>
            </a:r>
            <a:r>
              <a:rPr lang="en-US" sz="2200" dirty="0" err="1">
                <a:solidFill>
                  <a:srgbClr val="000000"/>
                </a:solidFill>
                <a:effectLst/>
                <a:ea typeface="Arial" panose="020B0604020202020204" pitchFamily="34" charset="0"/>
              </a:rPr>
              <a:t>Oshri</a:t>
            </a:r>
            <a:r>
              <a:rPr lang="en-US" sz="2200" dirty="0">
                <a:solidFill>
                  <a:srgbClr val="000000"/>
                </a:solidFill>
                <a:effectLst/>
                <a:ea typeface="Arial" panose="020B0604020202020204" pitchFamily="34" charset="0"/>
              </a:rPr>
              <a:t>, A., Kogan, S. M., Kwon, J. A., </a:t>
            </a:r>
            <a:r>
              <a:rPr lang="en-US" sz="2200" dirty="0" err="1">
                <a:solidFill>
                  <a:srgbClr val="000000"/>
                </a:solidFill>
                <a:effectLst/>
                <a:ea typeface="Arial" panose="020B0604020202020204" pitchFamily="34" charset="0"/>
              </a:rPr>
              <a:t>Wickrama</a:t>
            </a:r>
            <a:r>
              <a:rPr lang="en-US" sz="2200" dirty="0">
                <a:solidFill>
                  <a:srgbClr val="000000"/>
                </a:solidFill>
                <a:effectLst/>
                <a:ea typeface="Arial" panose="020B0604020202020204" pitchFamily="34" charset="0"/>
              </a:rPr>
              <a:t>, K. A. S., </a:t>
            </a:r>
            <a:r>
              <a:rPr lang="en-US" sz="2200" dirty="0" err="1">
                <a:solidFill>
                  <a:srgbClr val="000000"/>
                </a:solidFill>
                <a:effectLst/>
                <a:ea typeface="Arial" panose="020B0604020202020204" pitchFamily="34" charset="0"/>
              </a:rPr>
              <a:t>Vanderbroek</a:t>
            </a:r>
            <a:r>
              <a:rPr lang="en-US" sz="2200" dirty="0">
                <a:solidFill>
                  <a:srgbClr val="000000"/>
                </a:solidFill>
                <a:effectLst/>
                <a:ea typeface="Arial" panose="020B0604020202020204" pitchFamily="34" charset="0"/>
              </a:rPr>
              <a:t>, L., Palmer, A. A., &amp; MacKillop, J. (2018). Impulsivity as a mechanism linking child abuse and neglect with substance use in adolescence and adulthood. </a:t>
            </a:r>
            <a:r>
              <a:rPr lang="en-US" sz="2200" i="1" dirty="0">
                <a:solidFill>
                  <a:srgbClr val="000000"/>
                </a:solidFill>
                <a:effectLst/>
                <a:ea typeface="Arial" panose="020B0604020202020204" pitchFamily="34" charset="0"/>
              </a:rPr>
              <a:t>Development and psychopathology</a:t>
            </a:r>
            <a:r>
              <a:rPr lang="en-US" sz="2200" dirty="0">
                <a:solidFill>
                  <a:srgbClr val="000000"/>
                </a:solidFill>
                <a:effectLst/>
                <a:ea typeface="Arial" panose="020B0604020202020204" pitchFamily="34" charset="0"/>
              </a:rPr>
              <a:t>, </a:t>
            </a:r>
            <a:r>
              <a:rPr lang="en-US" sz="2200" i="1" dirty="0">
                <a:solidFill>
                  <a:srgbClr val="000000"/>
                </a:solidFill>
                <a:effectLst/>
                <a:ea typeface="Arial" panose="020B0604020202020204" pitchFamily="34" charset="0"/>
              </a:rPr>
              <a:t>30</a:t>
            </a:r>
            <a:r>
              <a:rPr lang="en-US" sz="2200" dirty="0">
                <a:solidFill>
                  <a:srgbClr val="000000"/>
                </a:solidFill>
                <a:effectLst/>
                <a:ea typeface="Arial" panose="020B0604020202020204" pitchFamily="34" charset="0"/>
              </a:rPr>
              <a:t>(2), 417-435. </a:t>
            </a:r>
          </a:p>
          <a:p>
            <a:pPr>
              <a:spcBef>
                <a:spcPts val="800"/>
              </a:spcBef>
            </a:pPr>
            <a:r>
              <a:rPr lang="en-US" sz="2200" baseline="30000" dirty="0">
                <a:solidFill>
                  <a:srgbClr val="000000"/>
                </a:solidFill>
                <a:ea typeface="Arial" panose="020B0604020202020204" pitchFamily="34" charset="0"/>
              </a:rPr>
              <a:t>5</a:t>
            </a:r>
            <a:r>
              <a:rPr lang="en-US" sz="2200" dirty="0">
                <a:solidFill>
                  <a:srgbClr val="000000"/>
                </a:solidFill>
                <a:ea typeface="Arial" panose="020B0604020202020204" pitchFamily="34" charset="0"/>
              </a:rPr>
              <a:t> </a:t>
            </a:r>
            <a:r>
              <a:rPr lang="en-US" sz="2200" dirty="0" err="1">
                <a:solidFill>
                  <a:srgbClr val="222222"/>
                </a:solidFill>
                <a:effectLst/>
                <a:ea typeface="Arial" panose="020B0604020202020204" pitchFamily="34" charset="0"/>
              </a:rPr>
              <a:t>Bőthe</a:t>
            </a:r>
            <a:r>
              <a:rPr lang="en-US" sz="2200" dirty="0">
                <a:solidFill>
                  <a:srgbClr val="222222"/>
                </a:solidFill>
                <a:effectLst/>
                <a:ea typeface="Arial" panose="020B0604020202020204" pitchFamily="34" charset="0"/>
              </a:rPr>
              <a:t>, B., </a:t>
            </a:r>
            <a:r>
              <a:rPr lang="en-US" sz="2200" dirty="0" err="1">
                <a:solidFill>
                  <a:srgbClr val="222222"/>
                </a:solidFill>
                <a:effectLst/>
                <a:ea typeface="Arial" panose="020B0604020202020204" pitchFamily="34" charset="0"/>
              </a:rPr>
              <a:t>Koós</a:t>
            </a:r>
            <a:r>
              <a:rPr lang="en-US" sz="2200" dirty="0">
                <a:solidFill>
                  <a:srgbClr val="222222"/>
                </a:solidFill>
                <a:effectLst/>
                <a:ea typeface="Arial" panose="020B0604020202020204" pitchFamily="34" charset="0"/>
              </a:rPr>
              <a:t>, M., Nagy, L., Kraus, S. W., Potenza, M. N., &amp; </a:t>
            </a:r>
            <a:r>
              <a:rPr lang="en-US" sz="2200" dirty="0" err="1">
                <a:solidFill>
                  <a:srgbClr val="222222"/>
                </a:solidFill>
                <a:effectLst/>
                <a:ea typeface="Arial" panose="020B0604020202020204" pitchFamily="34" charset="0"/>
              </a:rPr>
              <a:t>Demetrovics</a:t>
            </a:r>
            <a:r>
              <a:rPr lang="en-US" sz="2200" dirty="0">
                <a:solidFill>
                  <a:srgbClr val="222222"/>
                </a:solidFill>
                <a:effectLst/>
                <a:ea typeface="Arial" panose="020B0604020202020204" pitchFamily="34" charset="0"/>
              </a:rPr>
              <a:t>, Z. (2021). International Sex Survey: Study protocol of a large, cross-cultural collaborative study in 45 countries. </a:t>
            </a:r>
            <a:r>
              <a:rPr lang="en-US" sz="2200" i="1" dirty="0">
                <a:solidFill>
                  <a:srgbClr val="222222"/>
                </a:solidFill>
                <a:effectLst/>
                <a:ea typeface="Arial" panose="020B0604020202020204" pitchFamily="34" charset="0"/>
              </a:rPr>
              <a:t>Journal of behavioral addictions</a:t>
            </a:r>
            <a:r>
              <a:rPr lang="en-US" sz="2200" dirty="0">
                <a:solidFill>
                  <a:srgbClr val="222222"/>
                </a:solidFill>
                <a:effectLst/>
                <a:ea typeface="Arial" panose="020B0604020202020204" pitchFamily="34" charset="0"/>
              </a:rPr>
              <a:t>, </a:t>
            </a:r>
            <a:r>
              <a:rPr lang="en-US" sz="2200" i="1" dirty="0">
                <a:solidFill>
                  <a:srgbClr val="222222"/>
                </a:solidFill>
                <a:effectLst/>
                <a:ea typeface="Arial" panose="020B0604020202020204" pitchFamily="34" charset="0"/>
              </a:rPr>
              <a:t>10</a:t>
            </a:r>
            <a:r>
              <a:rPr lang="en-US" sz="2200" dirty="0">
                <a:solidFill>
                  <a:srgbClr val="222222"/>
                </a:solidFill>
                <a:effectLst/>
                <a:ea typeface="Arial" panose="020B0604020202020204" pitchFamily="34" charset="0"/>
              </a:rPr>
              <a:t>(3), 632-645.</a:t>
            </a:r>
          </a:p>
          <a:p>
            <a:pPr>
              <a:spcBef>
                <a:spcPts val="800"/>
              </a:spcBef>
            </a:pPr>
            <a:r>
              <a:rPr lang="en-US" sz="2200" baseline="30000" dirty="0">
                <a:solidFill>
                  <a:srgbClr val="222222"/>
                </a:solidFill>
                <a:ea typeface="Arial" panose="020B0604020202020204" pitchFamily="34" charset="0"/>
              </a:rPr>
              <a:t>6 </a:t>
            </a:r>
            <a:r>
              <a:rPr lang="en-US" sz="2200" dirty="0" err="1">
                <a:solidFill>
                  <a:srgbClr val="222222"/>
                </a:solidFill>
                <a:effectLst/>
                <a:ea typeface="Arial" panose="020B0604020202020204" pitchFamily="34" charset="0"/>
              </a:rPr>
              <a:t>Leserman</a:t>
            </a:r>
            <a:r>
              <a:rPr lang="en-US" sz="2200" dirty="0">
                <a:solidFill>
                  <a:srgbClr val="222222"/>
                </a:solidFill>
                <a:effectLst/>
                <a:ea typeface="Arial" panose="020B0604020202020204" pitchFamily="34" charset="0"/>
              </a:rPr>
              <a:t>, J., </a:t>
            </a:r>
            <a:r>
              <a:rPr lang="en-US" sz="2200" dirty="0" err="1">
                <a:solidFill>
                  <a:srgbClr val="222222"/>
                </a:solidFill>
                <a:effectLst/>
                <a:ea typeface="Arial" panose="020B0604020202020204" pitchFamily="34" charset="0"/>
              </a:rPr>
              <a:t>Drossman</a:t>
            </a:r>
            <a:r>
              <a:rPr lang="en-US" sz="2200" dirty="0">
                <a:solidFill>
                  <a:srgbClr val="222222"/>
                </a:solidFill>
                <a:effectLst/>
                <a:ea typeface="Arial" panose="020B0604020202020204" pitchFamily="34" charset="0"/>
              </a:rPr>
              <a:t>, D. A., &amp; Li, Z. (1995). The reliability and validity of a sexual and physical abuse history questionnaire in female patients with gastrointestinal disorders. </a:t>
            </a:r>
            <a:r>
              <a:rPr lang="en-US" sz="2200" i="1" dirty="0">
                <a:solidFill>
                  <a:srgbClr val="222222"/>
                </a:solidFill>
                <a:effectLst/>
                <a:ea typeface="Arial" panose="020B0604020202020204" pitchFamily="34" charset="0"/>
              </a:rPr>
              <a:t>Behavioral Medicine</a:t>
            </a:r>
            <a:r>
              <a:rPr lang="en-US" sz="2200" dirty="0">
                <a:solidFill>
                  <a:srgbClr val="222222"/>
                </a:solidFill>
                <a:effectLst/>
                <a:ea typeface="Arial" panose="020B0604020202020204" pitchFamily="34" charset="0"/>
              </a:rPr>
              <a:t>, </a:t>
            </a:r>
            <a:r>
              <a:rPr lang="en-US" sz="2200" i="1" dirty="0">
                <a:solidFill>
                  <a:srgbClr val="222222"/>
                </a:solidFill>
                <a:effectLst/>
                <a:ea typeface="Arial" panose="020B0604020202020204" pitchFamily="34" charset="0"/>
              </a:rPr>
              <a:t>21</a:t>
            </a:r>
            <a:r>
              <a:rPr lang="en-US" sz="2200" dirty="0">
                <a:solidFill>
                  <a:srgbClr val="222222"/>
                </a:solidFill>
                <a:effectLst/>
                <a:ea typeface="Arial" panose="020B0604020202020204" pitchFamily="34" charset="0"/>
              </a:rPr>
              <a:t>(3), 141-150.</a:t>
            </a:r>
          </a:p>
          <a:p>
            <a:pPr>
              <a:spcBef>
                <a:spcPts val="800"/>
              </a:spcBef>
            </a:pPr>
            <a:r>
              <a:rPr lang="en-US" sz="2200" baseline="30000" dirty="0">
                <a:solidFill>
                  <a:srgbClr val="222222"/>
                </a:solidFill>
                <a:ea typeface="Arial" panose="020B0604020202020204" pitchFamily="34" charset="0"/>
              </a:rPr>
              <a:t>7</a:t>
            </a:r>
            <a:r>
              <a:rPr lang="en-US" sz="2200" dirty="0">
                <a:solidFill>
                  <a:srgbClr val="222222"/>
                </a:solidFill>
                <a:ea typeface="Arial" panose="020B0604020202020204" pitchFamily="34" charset="0"/>
              </a:rPr>
              <a:t> </a:t>
            </a:r>
            <a:r>
              <a:rPr lang="en-GB" sz="2200" dirty="0" err="1">
                <a:solidFill>
                  <a:srgbClr val="000000"/>
                </a:solidFill>
                <a:effectLst/>
                <a:ea typeface="Arial" panose="020B0604020202020204" pitchFamily="34" charset="0"/>
              </a:rPr>
              <a:t>Billieux</a:t>
            </a:r>
            <a:r>
              <a:rPr lang="en-GB" sz="2200" dirty="0">
                <a:solidFill>
                  <a:srgbClr val="000000"/>
                </a:solidFill>
                <a:effectLst/>
                <a:ea typeface="Arial" panose="020B0604020202020204" pitchFamily="34" charset="0"/>
              </a:rPr>
              <a:t>, J., </a:t>
            </a:r>
            <a:r>
              <a:rPr lang="en-GB" sz="2200" dirty="0" err="1">
                <a:solidFill>
                  <a:srgbClr val="000000"/>
                </a:solidFill>
                <a:effectLst/>
                <a:ea typeface="Arial" panose="020B0604020202020204" pitchFamily="34" charset="0"/>
              </a:rPr>
              <a:t>Rochat</a:t>
            </a:r>
            <a:r>
              <a:rPr lang="en-GB" sz="2200" dirty="0">
                <a:solidFill>
                  <a:srgbClr val="000000"/>
                </a:solidFill>
                <a:effectLst/>
                <a:ea typeface="Arial" panose="020B0604020202020204" pitchFamily="34" charset="0"/>
              </a:rPr>
              <a:t>, L., Ceschi, G., </a:t>
            </a:r>
            <a:r>
              <a:rPr lang="en-GB" sz="2200" dirty="0" err="1">
                <a:solidFill>
                  <a:srgbClr val="000000"/>
                </a:solidFill>
                <a:effectLst/>
                <a:ea typeface="Arial" panose="020B0604020202020204" pitchFamily="34" charset="0"/>
              </a:rPr>
              <a:t>Carré</a:t>
            </a:r>
            <a:r>
              <a:rPr lang="en-GB" sz="2200" dirty="0">
                <a:solidFill>
                  <a:srgbClr val="000000"/>
                </a:solidFill>
                <a:effectLst/>
                <a:ea typeface="Arial" panose="020B0604020202020204" pitchFamily="34" charset="0"/>
              </a:rPr>
              <a:t>, A., </a:t>
            </a:r>
            <a:r>
              <a:rPr lang="en-GB" sz="2200" dirty="0" err="1">
                <a:solidFill>
                  <a:srgbClr val="000000"/>
                </a:solidFill>
                <a:effectLst/>
                <a:ea typeface="Arial" panose="020B0604020202020204" pitchFamily="34" charset="0"/>
              </a:rPr>
              <a:t>Offerlin</a:t>
            </a:r>
            <a:r>
              <a:rPr lang="en-GB" sz="2200" dirty="0">
                <a:solidFill>
                  <a:srgbClr val="000000"/>
                </a:solidFill>
                <a:effectLst/>
                <a:ea typeface="Arial" panose="020B0604020202020204" pitchFamily="34" charset="0"/>
              </a:rPr>
              <a:t>-Meyer, I., </a:t>
            </a:r>
            <a:r>
              <a:rPr lang="en-GB" sz="2200" dirty="0" err="1">
                <a:solidFill>
                  <a:srgbClr val="000000"/>
                </a:solidFill>
                <a:effectLst/>
                <a:ea typeface="Arial" panose="020B0604020202020204" pitchFamily="34" charset="0"/>
              </a:rPr>
              <a:t>Defeldre</a:t>
            </a:r>
            <a:r>
              <a:rPr lang="en-GB" sz="2200" dirty="0">
                <a:solidFill>
                  <a:srgbClr val="000000"/>
                </a:solidFill>
                <a:effectLst/>
                <a:ea typeface="Arial" panose="020B0604020202020204" pitchFamily="34" charset="0"/>
              </a:rPr>
              <a:t>, A. C., &amp; Van der Linden, M. (2012). </a:t>
            </a:r>
            <a:r>
              <a:rPr lang="en-US" sz="2200" dirty="0">
                <a:solidFill>
                  <a:srgbClr val="000000"/>
                </a:solidFill>
                <a:effectLst/>
                <a:ea typeface="Arial" panose="020B0604020202020204" pitchFamily="34" charset="0"/>
              </a:rPr>
              <a:t>Validation of a short French version of the UPPS-P Impulsive Behavior Scale. Comprehensive Psychiatry, 53(5), 609-615.</a:t>
            </a:r>
          </a:p>
          <a:p>
            <a:pPr>
              <a:spcBef>
                <a:spcPts val="800"/>
              </a:spcBef>
            </a:pPr>
            <a:r>
              <a:rPr lang="en-US" sz="2200" baseline="30000" dirty="0">
                <a:solidFill>
                  <a:srgbClr val="000000"/>
                </a:solidFill>
                <a:ea typeface="Arial" panose="020B0604020202020204" pitchFamily="34" charset="0"/>
              </a:rPr>
              <a:t>8 </a:t>
            </a:r>
            <a:r>
              <a:rPr lang="en-US" sz="2200" dirty="0">
                <a:solidFill>
                  <a:srgbClr val="000000"/>
                </a:solidFill>
                <a:effectLst/>
                <a:ea typeface="Arial" panose="020B0604020202020204" pitchFamily="34" charset="0"/>
              </a:rPr>
              <a:t>World Health Organization. (2002). The Alcohol, Smoking and Substance Involvement Screening Test (ASSIST): Development, reliability and feasibility. World Health Organization.</a:t>
            </a:r>
          </a:p>
          <a:p>
            <a:pPr>
              <a:spcBef>
                <a:spcPts val="800"/>
              </a:spcBef>
            </a:pPr>
            <a:r>
              <a:rPr lang="en-US" sz="2200" baseline="30000" dirty="0">
                <a:solidFill>
                  <a:srgbClr val="000000"/>
                </a:solidFill>
                <a:ea typeface="Arial" panose="020B0604020202020204" pitchFamily="34" charset="0"/>
              </a:rPr>
              <a:t>9</a:t>
            </a:r>
            <a:r>
              <a:rPr lang="en-US" sz="2200" dirty="0">
                <a:solidFill>
                  <a:srgbClr val="000000"/>
                </a:solidFill>
                <a:ea typeface="Arial" panose="020B0604020202020204" pitchFamily="34" charset="0"/>
              </a:rPr>
              <a:t> </a:t>
            </a:r>
            <a:r>
              <a:rPr lang="fr-CA" sz="2200" dirty="0">
                <a:solidFill>
                  <a:srgbClr val="000000"/>
                </a:solidFill>
                <a:effectLst/>
                <a:ea typeface="Arial" panose="020B0604020202020204" pitchFamily="34" charset="0"/>
              </a:rPr>
              <a:t>Saunders, J. B., </a:t>
            </a:r>
            <a:r>
              <a:rPr lang="fr-CA" sz="2200" dirty="0" err="1">
                <a:solidFill>
                  <a:srgbClr val="000000"/>
                </a:solidFill>
                <a:effectLst/>
                <a:ea typeface="Arial" panose="020B0604020202020204" pitchFamily="34" charset="0"/>
              </a:rPr>
              <a:t>Aasland</a:t>
            </a:r>
            <a:r>
              <a:rPr lang="fr-CA" sz="2200" dirty="0">
                <a:solidFill>
                  <a:srgbClr val="000000"/>
                </a:solidFill>
                <a:effectLst/>
                <a:ea typeface="Arial" panose="020B0604020202020204" pitchFamily="34" charset="0"/>
              </a:rPr>
              <a:t>, O. G., </a:t>
            </a:r>
            <a:r>
              <a:rPr lang="fr-CA" sz="2200" dirty="0" err="1">
                <a:solidFill>
                  <a:srgbClr val="000000"/>
                </a:solidFill>
                <a:effectLst/>
                <a:ea typeface="Arial" panose="020B0604020202020204" pitchFamily="34" charset="0"/>
              </a:rPr>
              <a:t>Babor</a:t>
            </a:r>
            <a:r>
              <a:rPr lang="fr-CA" sz="2200" dirty="0">
                <a:solidFill>
                  <a:srgbClr val="000000"/>
                </a:solidFill>
                <a:effectLst/>
                <a:ea typeface="Arial" panose="020B0604020202020204" pitchFamily="34" charset="0"/>
              </a:rPr>
              <a:t>, </a:t>
            </a:r>
            <a:r>
              <a:rPr lang="fr-CA" sz="2200" dirty="0" err="1">
                <a:solidFill>
                  <a:srgbClr val="000000"/>
                </a:solidFill>
                <a:effectLst/>
                <a:ea typeface="Arial" panose="020B0604020202020204" pitchFamily="34" charset="0"/>
              </a:rPr>
              <a:t>T</a:t>
            </a:r>
            <a:r>
              <a:rPr lang="fr-CA" sz="2200" dirty="0">
                <a:solidFill>
                  <a:srgbClr val="000000"/>
                </a:solidFill>
                <a:effectLst/>
                <a:ea typeface="Arial" panose="020B0604020202020204" pitchFamily="34" charset="0"/>
              </a:rPr>
              <a:t>. F., De la Fuente, J. R., &amp; Grant, M. (1993). </a:t>
            </a:r>
            <a:r>
              <a:rPr lang="en-US" sz="2200" dirty="0">
                <a:solidFill>
                  <a:srgbClr val="000000"/>
                </a:solidFill>
                <a:effectLst/>
                <a:ea typeface="Arial" panose="020B0604020202020204" pitchFamily="34" charset="0"/>
              </a:rPr>
              <a:t>Development of the alcohol use disorders identification test (AUDIT): WHO collaborative project on early detection of persons with harmful alcohol consumption‐II. </a:t>
            </a:r>
            <a:r>
              <a:rPr lang="fr-CH" sz="2200" i="1" dirty="0">
                <a:solidFill>
                  <a:srgbClr val="000000"/>
                </a:solidFill>
                <a:effectLst/>
                <a:ea typeface="Arial" panose="020B0604020202020204" pitchFamily="34" charset="0"/>
              </a:rPr>
              <a:t>Addiction</a:t>
            </a:r>
            <a:r>
              <a:rPr lang="fr-CH" sz="2200" dirty="0">
                <a:solidFill>
                  <a:srgbClr val="000000"/>
                </a:solidFill>
                <a:effectLst/>
                <a:ea typeface="Arial" panose="020B0604020202020204" pitchFamily="34" charset="0"/>
              </a:rPr>
              <a:t>, </a:t>
            </a:r>
            <a:r>
              <a:rPr lang="fr-CH" sz="2200" i="1" dirty="0">
                <a:solidFill>
                  <a:srgbClr val="000000"/>
                </a:solidFill>
                <a:effectLst/>
                <a:ea typeface="Arial" panose="020B0604020202020204" pitchFamily="34" charset="0"/>
              </a:rPr>
              <a:t>88</a:t>
            </a:r>
            <a:r>
              <a:rPr lang="fr-CH" sz="2200" dirty="0">
                <a:solidFill>
                  <a:srgbClr val="000000"/>
                </a:solidFill>
                <a:effectLst/>
                <a:ea typeface="Arial" panose="020B0604020202020204" pitchFamily="34" charset="0"/>
              </a:rPr>
              <a:t>(6), 791-804.</a:t>
            </a:r>
            <a:endParaRPr lang="en-US" sz="2200" dirty="0">
              <a:effectLst/>
              <a:ea typeface="Arial" panose="020B0604020202020204" pitchFamily="34" charset="0"/>
            </a:endParaRPr>
          </a:p>
          <a:p>
            <a:pPr>
              <a:spcBef>
                <a:spcPts val="800"/>
              </a:spcBef>
            </a:pPr>
            <a:endParaRPr lang="en-US" sz="1800" baseline="30000" dirty="0">
              <a:effectLst/>
              <a:ea typeface="Arial" panose="020B0604020202020204" pitchFamily="34" charset="0"/>
            </a:endParaRPr>
          </a:p>
          <a:p>
            <a:pPr>
              <a:spcBef>
                <a:spcPts val="800"/>
              </a:spcBef>
            </a:pPr>
            <a:endParaRPr lang="en-US" sz="1800" dirty="0">
              <a:effectLst/>
              <a:ea typeface="Arial" panose="020B0604020202020204" pitchFamily="34" charset="0"/>
            </a:endParaRPr>
          </a:p>
          <a:p>
            <a:pPr>
              <a:spcBef>
                <a:spcPts val="800"/>
              </a:spcBef>
            </a:pPr>
            <a:endParaRPr lang="en-US" sz="1800" baseline="30000" dirty="0">
              <a:solidFill>
                <a:srgbClr val="222222"/>
              </a:solidFill>
              <a:effectLst/>
              <a:ea typeface="Arial" panose="020B0604020202020204" pitchFamily="34" charset="0"/>
            </a:endParaRPr>
          </a:p>
          <a:p>
            <a:pPr>
              <a:spcBef>
                <a:spcPts val="800"/>
              </a:spcBef>
            </a:pPr>
            <a:endParaRPr lang="en-US" sz="1800" dirty="0">
              <a:effectLst/>
              <a:ea typeface="Arial" panose="020B0604020202020204" pitchFamily="34" charset="0"/>
            </a:endParaRPr>
          </a:p>
          <a:p>
            <a:pPr>
              <a:spcBef>
                <a:spcPts val="800"/>
              </a:spcBef>
            </a:pPr>
            <a:endParaRPr lang="en-US" sz="1800" baseline="30000" dirty="0">
              <a:effectLst/>
              <a:ea typeface="Arial" panose="020B0604020202020204" pitchFamily="34" charset="0"/>
            </a:endParaRPr>
          </a:p>
          <a:p>
            <a:pPr>
              <a:spcBef>
                <a:spcPts val="800"/>
              </a:spcBef>
            </a:pPr>
            <a:endParaRPr lang="en-US" sz="1800" baseline="30000" dirty="0">
              <a:effectLst/>
              <a:ea typeface="Arial" panose="020B0604020202020204" pitchFamily="34" charset="0"/>
            </a:endParaRPr>
          </a:p>
          <a:p>
            <a:pPr>
              <a:spcBef>
                <a:spcPts val="800"/>
              </a:spcBef>
            </a:pPr>
            <a:endParaRPr lang="en-US" dirty="0"/>
          </a:p>
        </p:txBody>
      </p:sp>
      <p:sp>
        <p:nvSpPr>
          <p:cNvPr id="17" name="Text Placeholder 16">
            <a:extLst>
              <a:ext uri="{FF2B5EF4-FFF2-40B4-BE49-F238E27FC236}">
                <a16:creationId xmlns:a16="http://schemas.microsoft.com/office/drawing/2014/main" id="{D98FA14B-691E-7A43-AAC2-9A86A8EF54F8}"/>
              </a:ext>
            </a:extLst>
          </p:cNvPr>
          <p:cNvSpPr>
            <a:spLocks noGrp="1"/>
          </p:cNvSpPr>
          <p:nvPr>
            <p:ph type="body" sz="quarter" idx="25"/>
          </p:nvPr>
        </p:nvSpPr>
        <p:spPr>
          <a:xfrm>
            <a:off x="33423208" y="18684239"/>
            <a:ext cx="9684220" cy="2542875"/>
          </a:xfrm>
        </p:spPr>
        <p:txBody>
          <a:bodyPr>
            <a:normAutofit/>
          </a:bodyPr>
          <a:lstStyle/>
          <a:p>
            <a:pPr marL="0" marR="0">
              <a:spcBef>
                <a:spcPts val="0"/>
              </a:spcBef>
              <a:spcAft>
                <a:spcPts val="0"/>
              </a:spcAft>
            </a:pPr>
            <a:r>
              <a:rPr lang="en-US" sz="1800" kern="100" baseline="30000" dirty="0">
                <a:ea typeface="Calibri" panose="020F0502020204030204" pitchFamily="34" charset="0"/>
              </a:rPr>
              <a:t>a</a:t>
            </a:r>
            <a:r>
              <a:rPr lang="en-US" sz="1800" kern="100" baseline="30000" dirty="0">
                <a:effectLst/>
                <a:ea typeface="Calibri" panose="020F0502020204030204" pitchFamily="34" charset="0"/>
              </a:rPr>
              <a:t> </a:t>
            </a:r>
            <a:r>
              <a:rPr lang="en-US" sz="1800" kern="100" dirty="0">
                <a:solidFill>
                  <a:srgbClr val="000000"/>
                </a:solidFill>
                <a:effectLst/>
                <a:ea typeface="Calibri" panose="020F0502020204030204" pitchFamily="34" charset="0"/>
              </a:rPr>
              <a:t>Radiology and Biomedical Imaging, Yale School of      Medicine</a:t>
            </a:r>
            <a:endParaRPr lang="en-US" sz="1800" kern="100" dirty="0">
              <a:effectLst/>
              <a:ea typeface="Calibri" panose="020F0502020204030204" pitchFamily="34" charset="0"/>
            </a:endParaRPr>
          </a:p>
          <a:p>
            <a:pPr marL="0" marR="0">
              <a:spcBef>
                <a:spcPts val="0"/>
              </a:spcBef>
              <a:spcAft>
                <a:spcPts val="0"/>
              </a:spcAft>
            </a:pPr>
            <a:r>
              <a:rPr lang="en-US" sz="1800" kern="100" baseline="30000" dirty="0">
                <a:solidFill>
                  <a:srgbClr val="000000"/>
                </a:solidFill>
                <a:ea typeface="Calibri" panose="020F0502020204030204" pitchFamily="34" charset="0"/>
              </a:rPr>
              <a:t>b</a:t>
            </a:r>
            <a:r>
              <a:rPr lang="en-US" sz="1800" kern="100" baseline="30000" dirty="0">
                <a:solidFill>
                  <a:srgbClr val="000000"/>
                </a:solidFill>
                <a:effectLst/>
                <a:ea typeface="Calibri" panose="020F0502020204030204" pitchFamily="34" charset="0"/>
              </a:rPr>
              <a:t> </a:t>
            </a:r>
            <a:r>
              <a:rPr lang="en-US" sz="1800" kern="100" dirty="0">
                <a:solidFill>
                  <a:srgbClr val="000000"/>
                </a:solidFill>
                <a:effectLst/>
                <a:ea typeface="Calibri" panose="020F0502020204030204" pitchFamily="34" charset="0"/>
              </a:rPr>
              <a:t>Department of Psychiatry, Yale School of Medicine; Department of Neuroscience, and Wu Tsai Institute, Yale School of Medicine and University; Child Study Center, Yale School of Medicine; Connecticut Mental Health Center</a:t>
            </a:r>
            <a:endParaRPr lang="en-US" sz="1800" kern="100" dirty="0">
              <a:effectLst/>
              <a:ea typeface="Calibri" panose="020F0502020204030204" pitchFamily="34" charset="0"/>
            </a:endParaRPr>
          </a:p>
          <a:p>
            <a:pPr marL="0" marR="0">
              <a:spcBef>
                <a:spcPts val="0"/>
              </a:spcBef>
              <a:spcAft>
                <a:spcPts val="0"/>
              </a:spcAft>
            </a:pPr>
            <a:r>
              <a:rPr lang="en-US" sz="1800" kern="100" baseline="30000" dirty="0">
                <a:solidFill>
                  <a:srgbClr val="000000"/>
                </a:solidFill>
                <a:ea typeface="Calibri" panose="020F0502020204030204" pitchFamily="34" charset="0"/>
              </a:rPr>
              <a:t>c</a:t>
            </a:r>
            <a:r>
              <a:rPr lang="en-US" sz="1800" kern="100" baseline="30000" dirty="0">
                <a:solidFill>
                  <a:srgbClr val="000000"/>
                </a:solidFill>
                <a:effectLst/>
                <a:ea typeface="Calibri" panose="020F0502020204030204" pitchFamily="34" charset="0"/>
              </a:rPr>
              <a:t> </a:t>
            </a:r>
            <a:r>
              <a:rPr lang="en-US" sz="1800" kern="100" dirty="0">
                <a:solidFill>
                  <a:srgbClr val="000000"/>
                </a:solidFill>
                <a:effectLst/>
                <a:ea typeface="Calibri" panose="020F0502020204030204" pitchFamily="34" charset="0"/>
              </a:rPr>
              <a:t>Department of Psychiatry, Yale School of Medicine</a:t>
            </a:r>
            <a:endParaRPr lang="en-US" sz="1800" kern="100" dirty="0">
              <a:effectLst/>
              <a:ea typeface="Calibri" panose="020F0502020204030204" pitchFamily="34" charset="0"/>
            </a:endParaRPr>
          </a:p>
          <a:p>
            <a:pPr marL="0" marR="0">
              <a:spcBef>
                <a:spcPts val="0"/>
              </a:spcBef>
              <a:spcAft>
                <a:spcPts val="0"/>
              </a:spcAft>
            </a:pPr>
            <a:r>
              <a:rPr lang="en-US" sz="1800" kern="100" baseline="30000" dirty="0">
                <a:solidFill>
                  <a:srgbClr val="000000"/>
                </a:solidFill>
                <a:ea typeface="Calibri" panose="020F0502020204030204" pitchFamily="34" charset="0"/>
              </a:rPr>
              <a:t>d</a:t>
            </a:r>
            <a:r>
              <a:rPr lang="en-US" sz="1800" kern="100" baseline="30000" dirty="0">
                <a:solidFill>
                  <a:srgbClr val="000000"/>
                </a:solidFill>
                <a:effectLst/>
                <a:ea typeface="Calibri" panose="020F0502020204030204" pitchFamily="34" charset="0"/>
              </a:rPr>
              <a:t> </a:t>
            </a:r>
            <a:r>
              <a:rPr lang="en-US" sz="1800" kern="100" dirty="0">
                <a:solidFill>
                  <a:srgbClr val="000000"/>
                </a:solidFill>
                <a:effectLst/>
                <a:ea typeface="Calibri" panose="020F0502020204030204" pitchFamily="34" charset="0"/>
              </a:rPr>
              <a:t>Institute of Psychology, University of Lausanne</a:t>
            </a:r>
            <a:endParaRPr lang="en-US" sz="1800" kern="100" dirty="0">
              <a:effectLst/>
              <a:ea typeface="Calibri" panose="020F0502020204030204" pitchFamily="34" charset="0"/>
            </a:endParaRPr>
          </a:p>
          <a:p>
            <a:pPr marL="0" marR="0">
              <a:spcBef>
                <a:spcPts val="0"/>
              </a:spcBef>
              <a:spcAft>
                <a:spcPts val="0"/>
              </a:spcAft>
            </a:pPr>
            <a:r>
              <a:rPr lang="en-US" sz="1800" kern="100" baseline="30000" dirty="0">
                <a:solidFill>
                  <a:srgbClr val="000000"/>
                </a:solidFill>
                <a:ea typeface="Calibri" panose="020F0502020204030204" pitchFamily="34" charset="0"/>
              </a:rPr>
              <a:t>e</a:t>
            </a:r>
            <a:r>
              <a:rPr lang="en-US" sz="1800" kern="100" dirty="0">
                <a:solidFill>
                  <a:srgbClr val="000000"/>
                </a:solidFill>
                <a:effectLst/>
                <a:ea typeface="Calibri" panose="020F0502020204030204" pitchFamily="34" charset="0"/>
              </a:rPr>
              <a:t> Swiss National Science Foundation</a:t>
            </a:r>
            <a:endParaRPr lang="en-US" sz="1800" kern="100" dirty="0">
              <a:effectLst/>
              <a:ea typeface="Calibri" panose="020F0502020204030204" pitchFamily="34" charset="0"/>
            </a:endParaRPr>
          </a:p>
          <a:p>
            <a:pPr marL="0" marR="0">
              <a:spcBef>
                <a:spcPts val="0"/>
              </a:spcBef>
              <a:spcAft>
                <a:spcPts val="0"/>
              </a:spcAft>
            </a:pPr>
            <a:r>
              <a:rPr lang="en-US" sz="1800" kern="100" baseline="30000" dirty="0">
                <a:solidFill>
                  <a:srgbClr val="000000"/>
                </a:solidFill>
                <a:ea typeface="Calibri" panose="020F0502020204030204" pitchFamily="34" charset="0"/>
              </a:rPr>
              <a:t>f</a:t>
            </a:r>
            <a:r>
              <a:rPr lang="en-US" sz="1800" kern="100" dirty="0">
                <a:solidFill>
                  <a:srgbClr val="000000"/>
                </a:solidFill>
                <a:effectLst/>
                <a:ea typeface="Calibri" panose="020F0502020204030204" pitchFamily="34" charset="0"/>
              </a:rPr>
              <a:t> Department of Clinical Psychology and Addiction, </a:t>
            </a:r>
            <a:r>
              <a:rPr lang="cs-CZ" sz="1800" kern="100" dirty="0">
                <a:solidFill>
                  <a:srgbClr val="000000"/>
                </a:solidFill>
                <a:effectLst/>
                <a:ea typeface="Calibri" panose="020F0502020204030204" pitchFamily="34" charset="0"/>
              </a:rPr>
              <a:t>ELTE </a:t>
            </a:r>
            <a:r>
              <a:rPr lang="cs-CZ" sz="1800" kern="100" dirty="0" err="1">
                <a:solidFill>
                  <a:srgbClr val="000000"/>
                </a:solidFill>
                <a:effectLst/>
                <a:ea typeface="Calibri" panose="020F0502020204030204" pitchFamily="34" charset="0"/>
              </a:rPr>
              <a:t>Eötvös</a:t>
            </a:r>
            <a:r>
              <a:rPr lang="cs-CZ" sz="1800" kern="100" dirty="0">
                <a:solidFill>
                  <a:srgbClr val="000000"/>
                </a:solidFill>
                <a:effectLst/>
                <a:ea typeface="Calibri" panose="020F0502020204030204" pitchFamily="34" charset="0"/>
              </a:rPr>
              <a:t> </a:t>
            </a:r>
            <a:r>
              <a:rPr lang="cs-CZ" sz="1800" kern="100" dirty="0" err="1">
                <a:solidFill>
                  <a:srgbClr val="000000"/>
                </a:solidFill>
                <a:effectLst/>
                <a:ea typeface="Calibri" panose="020F0502020204030204" pitchFamily="34" charset="0"/>
              </a:rPr>
              <a:t>Loránd</a:t>
            </a:r>
            <a:r>
              <a:rPr lang="cs-CZ" sz="1800" kern="100" dirty="0">
                <a:solidFill>
                  <a:srgbClr val="000000"/>
                </a:solidFill>
                <a:effectLst/>
                <a:ea typeface="Calibri" panose="020F0502020204030204" pitchFamily="34" charset="0"/>
              </a:rPr>
              <a:t> University</a:t>
            </a:r>
            <a:endParaRPr lang="en-US" sz="1800" kern="100" dirty="0">
              <a:effectLst/>
              <a:ea typeface="Calibri" panose="020F0502020204030204" pitchFamily="34" charset="0"/>
            </a:endParaRPr>
          </a:p>
          <a:p>
            <a:pPr marL="0" marR="0">
              <a:spcBef>
                <a:spcPts val="0"/>
              </a:spcBef>
              <a:spcAft>
                <a:spcPts val="0"/>
              </a:spcAft>
            </a:pPr>
            <a:r>
              <a:rPr lang="en-US" sz="1800" baseline="30000" dirty="0">
                <a:solidFill>
                  <a:srgbClr val="000000"/>
                </a:solidFill>
                <a:ea typeface="Times New Roman" panose="02020603050405020304" pitchFamily="18" charset="0"/>
              </a:rPr>
              <a:t>g</a:t>
            </a:r>
            <a:r>
              <a:rPr lang="en-US" sz="1800" baseline="30000"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Department of Psychology, University of Montreal</a:t>
            </a:r>
            <a:endParaRPr lang="en-US" sz="1800" dirty="0">
              <a:effectLst/>
              <a:ea typeface="Times New Roman" panose="02020603050405020304" pitchFamily="18" charset="0"/>
            </a:endParaRPr>
          </a:p>
          <a:p>
            <a:endParaRPr lang="en-US" sz="1800" dirty="0"/>
          </a:p>
        </p:txBody>
      </p:sp>
      <p:sp>
        <p:nvSpPr>
          <p:cNvPr id="18" name="Text Placeholder 17">
            <a:extLst>
              <a:ext uri="{FF2B5EF4-FFF2-40B4-BE49-F238E27FC236}">
                <a16:creationId xmlns:a16="http://schemas.microsoft.com/office/drawing/2014/main" id="{8BB105CC-D1C8-D149-B977-EA9CEBA3C5FF}"/>
              </a:ext>
            </a:extLst>
          </p:cNvPr>
          <p:cNvSpPr>
            <a:spLocks noGrp="1"/>
          </p:cNvSpPr>
          <p:nvPr>
            <p:ph type="body" sz="quarter" idx="26"/>
          </p:nvPr>
        </p:nvSpPr>
        <p:spPr>
          <a:xfrm>
            <a:off x="10500253" y="4139815"/>
            <a:ext cx="10601541" cy="16817570"/>
          </a:xfrm>
        </p:spPr>
        <p:txBody>
          <a:bodyPr>
            <a:noAutofit/>
          </a:bodyPr>
          <a:lstStyle/>
          <a:p>
            <a:pPr marL="457200" indent="-457200">
              <a:buFont typeface="Arial" panose="020B0604020202020204" pitchFamily="34" charset="0"/>
              <a:buChar char="•"/>
            </a:pPr>
            <a:r>
              <a:rPr lang="en-US" sz="2800" dirty="0">
                <a:solidFill>
                  <a:srgbClr val="000000"/>
                </a:solidFill>
                <a:effectLst/>
                <a:ea typeface="Arial" panose="020B0604020202020204" pitchFamily="34" charset="0"/>
              </a:rPr>
              <a:t>The </a:t>
            </a:r>
            <a:r>
              <a:rPr lang="en-US" sz="2800" dirty="0">
                <a:effectLst/>
                <a:ea typeface="Arial" panose="020B0604020202020204" pitchFamily="34" charset="0"/>
              </a:rPr>
              <a:t>ISS </a:t>
            </a:r>
            <a:r>
              <a:rPr lang="en-US" sz="2800" dirty="0">
                <a:solidFill>
                  <a:srgbClr val="000000"/>
                </a:solidFill>
                <a:effectLst/>
                <a:ea typeface="Arial" panose="020B0604020202020204" pitchFamily="34" charset="0"/>
              </a:rPr>
              <a:t>is an international, multi-language, cross-sectional, self-report study among a community sample of adults across 42 countries (N= </a:t>
            </a:r>
            <a:r>
              <a:rPr lang="en-US" sz="2800" dirty="0">
                <a:solidFill>
                  <a:srgbClr val="000000"/>
                </a:solidFill>
                <a:effectLst/>
                <a:latin typeface="Arial" panose="020B0604020202020204" pitchFamily="34" charset="0"/>
                <a:ea typeface="Arial" panose="020B0604020202020204" pitchFamily="34" charset="0"/>
              </a:rPr>
              <a:t>82,243</a:t>
            </a:r>
            <a:r>
              <a:rPr lang="en-US" sz="2800" dirty="0">
                <a:solidFill>
                  <a:srgbClr val="000000"/>
                </a:solidFill>
                <a:effectLst/>
                <a:ea typeface="Arial" panose="020B0604020202020204" pitchFamily="34" charset="0"/>
              </a:rPr>
              <a:t>).</a:t>
            </a:r>
            <a:r>
              <a:rPr lang="en-US" sz="2800" baseline="30000" dirty="0">
                <a:solidFill>
                  <a:srgbClr val="000000"/>
                </a:solidFill>
                <a:effectLst/>
                <a:ea typeface="Arial" panose="020B0604020202020204" pitchFamily="34" charset="0"/>
              </a:rPr>
              <a:t>5</a:t>
            </a:r>
            <a:endParaRPr lang="en-US" sz="2800" dirty="0">
              <a:solidFill>
                <a:srgbClr val="000000"/>
              </a:solidFill>
              <a:effectLst/>
              <a:ea typeface="Arial" panose="020B0604020202020204" pitchFamily="34" charset="0"/>
            </a:endParaRPr>
          </a:p>
          <a:p>
            <a:pPr marL="457200" indent="-457200">
              <a:buFont typeface="Arial" panose="020B0604020202020204" pitchFamily="34" charset="0"/>
              <a:buChar char="•"/>
            </a:pPr>
            <a:r>
              <a:rPr lang="en-US" sz="2800" dirty="0">
                <a:solidFill>
                  <a:srgbClr val="000000"/>
                </a:solidFill>
                <a:effectLst/>
                <a:ea typeface="Arial" panose="020B0604020202020204" pitchFamily="34" charset="0"/>
              </a:rPr>
              <a:t>Recruitment was conducted between October 2021 and May 2022</a:t>
            </a:r>
            <a:r>
              <a:rPr lang="en-US" sz="2800" dirty="0">
                <a:solidFill>
                  <a:srgbClr val="000000"/>
                </a:solidFill>
                <a:ea typeface="Arial" panose="020B0604020202020204" pitchFamily="34" charset="0"/>
              </a:rPr>
              <a:t>.</a:t>
            </a:r>
            <a:endParaRPr lang="en-US" sz="2800" dirty="0">
              <a:effectLst/>
            </a:endParaRPr>
          </a:p>
          <a:p>
            <a:pPr marL="457200" indent="-457200">
              <a:buFont typeface="Arial" panose="020B0604020202020204" pitchFamily="34" charset="0"/>
              <a:buChar char="•"/>
            </a:pPr>
            <a:r>
              <a:rPr lang="en-US" sz="2800" dirty="0">
                <a:solidFill>
                  <a:srgbClr val="000000"/>
                </a:solidFill>
                <a:ea typeface="Arial" panose="020B0604020202020204" pitchFamily="34" charset="0"/>
              </a:rPr>
              <a:t>A</a:t>
            </a:r>
            <a:r>
              <a:rPr lang="en-US" sz="2800" dirty="0">
                <a:solidFill>
                  <a:srgbClr val="000000"/>
                </a:solidFill>
                <a:effectLst/>
                <a:ea typeface="Arial" panose="020B0604020202020204" pitchFamily="34" charset="0"/>
              </a:rPr>
              <a:t>nonymous survey on the Qualtrics Research Suite</a:t>
            </a:r>
            <a:r>
              <a:rPr lang="en-US" sz="2800" dirty="0">
                <a:solidFill>
                  <a:srgbClr val="000000"/>
                </a:solidFill>
                <a:ea typeface="Arial" panose="020B0604020202020204" pitchFamily="34" charset="0"/>
              </a:rPr>
              <a:t> (</a:t>
            </a:r>
            <a:r>
              <a:rPr lang="en-US" sz="2800" dirty="0">
                <a:solidFill>
                  <a:srgbClr val="000000"/>
                </a:solidFill>
                <a:effectLst/>
                <a:ea typeface="Arial" panose="020B0604020202020204" pitchFamily="34" charset="0"/>
              </a:rPr>
              <a:t>25 -45 minutes).</a:t>
            </a:r>
          </a:p>
          <a:p>
            <a:pPr marL="457200" indent="-457200">
              <a:buFont typeface="Arial" panose="020B0604020202020204" pitchFamily="34" charset="0"/>
              <a:buChar char="•"/>
            </a:pPr>
            <a:r>
              <a:rPr lang="en-US" sz="2800" kern="0" dirty="0">
                <a:ea typeface="Calibri" panose="020F0502020204030204" pitchFamily="34" charset="0"/>
              </a:rPr>
              <a:t>The i</a:t>
            </a:r>
            <a:r>
              <a:rPr lang="en-US" sz="2800" kern="0" dirty="0">
                <a:effectLst/>
                <a:ea typeface="Calibri" panose="020F0502020204030204" pitchFamily="34" charset="0"/>
              </a:rPr>
              <a:t>mpulsivity measure was only validated in 26 countries; therefore, analyses utilized participants from both the 42 countries and 26 countries.</a:t>
            </a:r>
            <a:endParaRPr lang="en-US" sz="2800" dirty="0">
              <a:solidFill>
                <a:srgbClr val="286DC0"/>
              </a:solidFill>
              <a:effectLst/>
              <a:latin typeface="Georgia" panose="02040502050405020303" pitchFamily="18" charset="0"/>
              <a:ea typeface="Arial" panose="020B0604020202020204" pitchFamily="34" charset="0"/>
            </a:endParaRPr>
          </a:p>
          <a:p>
            <a:r>
              <a:rPr lang="en-US" sz="2800" dirty="0">
                <a:solidFill>
                  <a:srgbClr val="286DC0"/>
                </a:solidFill>
                <a:effectLst/>
                <a:latin typeface="Georgia" panose="02040502050405020303" pitchFamily="18" charset="0"/>
                <a:ea typeface="Arial" panose="020B0604020202020204" pitchFamily="34" charset="0"/>
              </a:rPr>
              <a:t>Measures</a:t>
            </a:r>
          </a:p>
          <a:p>
            <a:pPr marL="457200" indent="-457200">
              <a:buFont typeface="Arial" panose="020B0604020202020204" pitchFamily="34" charset="0"/>
              <a:buChar char="•"/>
            </a:pPr>
            <a:r>
              <a:rPr lang="en-US" sz="2800" dirty="0">
                <a:solidFill>
                  <a:srgbClr val="000000"/>
                </a:solidFill>
                <a:effectLst/>
                <a:ea typeface="Arial" panose="020B0604020202020204" pitchFamily="34" charset="0"/>
              </a:rPr>
              <a:t>Sociodemographic Characteristics </a:t>
            </a:r>
          </a:p>
          <a:p>
            <a:pPr marL="457200" indent="-457200">
              <a:buFont typeface="Arial" panose="020B0604020202020204" pitchFamily="34" charset="0"/>
              <a:buChar char="•"/>
            </a:pPr>
            <a:r>
              <a:rPr lang="fr-CA" sz="2800" dirty="0" err="1">
                <a:solidFill>
                  <a:srgbClr val="000000"/>
                </a:solidFill>
                <a:effectLst/>
                <a:ea typeface="Arial" panose="020B0604020202020204" pitchFamily="34" charset="0"/>
              </a:rPr>
              <a:t>Sexual</a:t>
            </a:r>
            <a:r>
              <a:rPr lang="fr-CA" sz="2800" dirty="0">
                <a:solidFill>
                  <a:srgbClr val="000000"/>
                </a:solidFill>
                <a:effectLst/>
                <a:ea typeface="Arial" panose="020B0604020202020204" pitchFamily="34" charset="0"/>
              </a:rPr>
              <a:t> Abuse </a:t>
            </a:r>
            <a:r>
              <a:rPr lang="fr-CA" sz="2800" dirty="0" err="1">
                <a:solidFill>
                  <a:srgbClr val="000000"/>
                </a:solidFill>
                <a:effectLst/>
                <a:ea typeface="Arial" panose="020B0604020202020204" pitchFamily="34" charset="0"/>
              </a:rPr>
              <a:t>History</a:t>
            </a:r>
            <a:r>
              <a:rPr lang="fr-CA" sz="2800" dirty="0">
                <a:solidFill>
                  <a:srgbClr val="000000"/>
                </a:solidFill>
                <a:effectLst/>
                <a:ea typeface="Arial" panose="020B0604020202020204" pitchFamily="34" charset="0"/>
              </a:rPr>
              <a:t> Questionnaire (SAHQ)</a:t>
            </a:r>
            <a:r>
              <a:rPr lang="fr-CA" sz="2800" baseline="30000" dirty="0">
                <a:solidFill>
                  <a:srgbClr val="000000"/>
                </a:solidFill>
                <a:effectLst/>
                <a:ea typeface="Arial" panose="020B0604020202020204" pitchFamily="34" charset="0"/>
              </a:rPr>
              <a:t>6</a:t>
            </a:r>
            <a:r>
              <a:rPr lang="fr-CA" sz="2800" dirty="0">
                <a:solidFill>
                  <a:srgbClr val="000000"/>
                </a:solidFill>
                <a:effectLst/>
                <a:ea typeface="Arial" panose="020B0604020202020204" pitchFamily="34" charset="0"/>
              </a:rPr>
              <a:t> </a:t>
            </a:r>
          </a:p>
          <a:p>
            <a:pPr marL="457200" indent="-457200">
              <a:buFont typeface="Arial" panose="020B0604020202020204" pitchFamily="34" charset="0"/>
              <a:buChar char="•"/>
            </a:pPr>
            <a:r>
              <a:rPr lang="en-US" sz="2800" dirty="0">
                <a:solidFill>
                  <a:srgbClr val="000000"/>
                </a:solidFill>
                <a:effectLst/>
                <a:ea typeface="Arial" panose="020B0604020202020204" pitchFamily="34" charset="0"/>
              </a:rPr>
              <a:t>Short Urgency-Premeditation-Perseverance-Sensation Seeking-Positive Urgency Scale (SUPPS-P)</a:t>
            </a:r>
            <a:r>
              <a:rPr lang="en-US" sz="2800" baseline="30000" dirty="0">
                <a:solidFill>
                  <a:srgbClr val="000000"/>
                </a:solidFill>
                <a:effectLst/>
                <a:ea typeface="Arial" panose="020B0604020202020204" pitchFamily="34" charset="0"/>
              </a:rPr>
              <a:t>7</a:t>
            </a:r>
            <a:r>
              <a:rPr lang="en-US" sz="2800" dirty="0">
                <a:solidFill>
                  <a:srgbClr val="000000"/>
                </a:solidFill>
                <a:effectLst/>
                <a:ea typeface="Arial" panose="020B0604020202020204" pitchFamily="34" charset="0"/>
              </a:rPr>
              <a:t> </a:t>
            </a:r>
          </a:p>
          <a:p>
            <a:pPr marL="457200" indent="-457200">
              <a:buFont typeface="Arial" panose="020B0604020202020204" pitchFamily="34" charset="0"/>
              <a:buChar char="•"/>
            </a:pPr>
            <a:r>
              <a:rPr lang="en-US" sz="2800" dirty="0">
                <a:solidFill>
                  <a:srgbClr val="000000"/>
                </a:solidFill>
                <a:effectLst/>
                <a:ea typeface="Arial" panose="020B0604020202020204" pitchFamily="34" charset="0"/>
              </a:rPr>
              <a:t>Alcohol, Smoking, and Substance Involvement Screening Test (ASSIST)</a:t>
            </a:r>
            <a:r>
              <a:rPr lang="en-US" sz="2800" baseline="30000" dirty="0">
                <a:solidFill>
                  <a:srgbClr val="000000"/>
                </a:solidFill>
                <a:effectLst/>
                <a:ea typeface="Arial" panose="020B0604020202020204" pitchFamily="34" charset="0"/>
              </a:rPr>
              <a:t>8</a:t>
            </a:r>
            <a:r>
              <a:rPr lang="en-US" sz="2800" dirty="0">
                <a:solidFill>
                  <a:srgbClr val="000000"/>
                </a:solidFill>
                <a:effectLst/>
                <a:ea typeface="Arial" panose="020B0604020202020204" pitchFamily="34" charset="0"/>
              </a:rPr>
              <a:t> </a:t>
            </a:r>
          </a:p>
          <a:p>
            <a:pPr marL="457200" indent="-457200">
              <a:buFont typeface="Arial" panose="020B0604020202020204" pitchFamily="34" charset="0"/>
              <a:buChar char="•"/>
            </a:pPr>
            <a:r>
              <a:rPr lang="en-US" sz="2800" dirty="0">
                <a:solidFill>
                  <a:srgbClr val="000000"/>
                </a:solidFill>
                <a:effectLst/>
                <a:ea typeface="Arial" panose="020B0604020202020204" pitchFamily="34" charset="0"/>
              </a:rPr>
              <a:t>AUDIT: Alcohol Use Disorders Identification Test (AUDIT)</a:t>
            </a:r>
            <a:r>
              <a:rPr lang="en-US" sz="2800" baseline="30000" dirty="0">
                <a:solidFill>
                  <a:srgbClr val="000000"/>
                </a:solidFill>
                <a:effectLst/>
                <a:ea typeface="Arial" panose="020B0604020202020204" pitchFamily="34" charset="0"/>
              </a:rPr>
              <a:t>9</a:t>
            </a:r>
            <a:endParaRPr lang="en-US" sz="2800" dirty="0">
              <a:solidFill>
                <a:srgbClr val="286DC0"/>
              </a:solidFill>
              <a:effectLst/>
              <a:latin typeface="Georgia" panose="02040502050405020303" pitchFamily="18" charset="0"/>
              <a:ea typeface="Arial" panose="020B0604020202020204" pitchFamily="34" charset="0"/>
            </a:endParaRPr>
          </a:p>
          <a:p>
            <a:pPr marL="457200" marR="0" indent="-457200">
              <a:spcAft>
                <a:spcPts val="0"/>
              </a:spcAft>
            </a:pPr>
            <a:r>
              <a:rPr lang="en-US" sz="2800" dirty="0">
                <a:solidFill>
                  <a:srgbClr val="286DC0"/>
                </a:solidFill>
                <a:effectLst/>
                <a:latin typeface="Georgia" panose="02040502050405020303" pitchFamily="18" charset="0"/>
                <a:ea typeface="Arial" panose="020B0604020202020204" pitchFamily="34" charset="0"/>
              </a:rPr>
              <a:t>Statistical Analyses Plan</a:t>
            </a:r>
          </a:p>
          <a:p>
            <a:pPr marL="457200" marR="0" indent="-457200">
              <a:spcAft>
                <a:spcPts val="0"/>
              </a:spcAft>
              <a:buFont typeface="Arial" panose="020B0604020202020204" pitchFamily="34" charset="0"/>
              <a:buChar char="•"/>
            </a:pPr>
            <a:r>
              <a:rPr lang="en-US" sz="2800" kern="100" dirty="0">
                <a:effectLst/>
                <a:ea typeface="Calibri" panose="020F0502020204030204" pitchFamily="34" charset="0"/>
              </a:rPr>
              <a:t>All analyses will be performed in Python</a:t>
            </a:r>
          </a:p>
          <a:p>
            <a:pPr marL="457200" marR="0" indent="-457200">
              <a:spcAft>
                <a:spcPts val="0"/>
              </a:spcAft>
              <a:buFont typeface="Arial" panose="020B0604020202020204" pitchFamily="34" charset="0"/>
              <a:buChar char="•"/>
            </a:pPr>
            <a:r>
              <a:rPr lang="en-US" sz="2800" kern="100" dirty="0">
                <a:ea typeface="Calibri" panose="020F0502020204030204" pitchFamily="34" charset="0"/>
              </a:rPr>
              <a:t>C</a:t>
            </a:r>
            <a:r>
              <a:rPr lang="en-US" sz="2800" kern="100" dirty="0">
                <a:effectLst/>
                <a:ea typeface="Calibri" panose="020F0502020204030204" pitchFamily="34" charset="0"/>
              </a:rPr>
              <a:t>orrelations </a:t>
            </a:r>
          </a:p>
          <a:p>
            <a:pPr marL="457200" marR="0" indent="-457200">
              <a:spcAft>
                <a:spcPts val="0"/>
              </a:spcAft>
              <a:buFont typeface="Arial" panose="020B0604020202020204" pitchFamily="34" charset="0"/>
              <a:buChar char="•"/>
            </a:pPr>
            <a:r>
              <a:rPr lang="en-US" sz="2800" kern="100" dirty="0">
                <a:ea typeface="Calibri" panose="020F0502020204030204" pitchFamily="34" charset="0"/>
              </a:rPr>
              <a:t>M</a:t>
            </a:r>
            <a:r>
              <a:rPr lang="en-US" sz="2800" kern="100" dirty="0">
                <a:effectLst/>
                <a:ea typeface="Calibri" panose="020F0502020204030204" pitchFamily="34" charset="0"/>
              </a:rPr>
              <a:t>oderations </a:t>
            </a:r>
            <a:endParaRPr lang="en-US" sz="2800" kern="100" dirty="0">
              <a:ea typeface="Calibri" panose="020F0502020204030204" pitchFamily="34" charset="0"/>
            </a:endParaRPr>
          </a:p>
          <a:p>
            <a:pPr marL="457200" marR="0" indent="-457200">
              <a:spcAft>
                <a:spcPts val="0"/>
              </a:spcAft>
              <a:buFont typeface="Arial" panose="020B0604020202020204" pitchFamily="34" charset="0"/>
              <a:buChar char="•"/>
            </a:pPr>
            <a:r>
              <a:rPr lang="en-US" sz="2800" kern="100" dirty="0">
                <a:ea typeface="Calibri" panose="020F0502020204030204" pitchFamily="34" charset="0"/>
              </a:rPr>
              <a:t>L</a:t>
            </a:r>
            <a:r>
              <a:rPr lang="en-US" sz="2800" kern="100" dirty="0">
                <a:effectLst/>
                <a:ea typeface="Calibri" panose="020F0502020204030204" pitchFamily="34" charset="0"/>
              </a:rPr>
              <a:t>atent variable interaction modeling</a:t>
            </a:r>
          </a:p>
          <a:p>
            <a:pPr marL="457200" marR="0" indent="-457200">
              <a:spcAft>
                <a:spcPts val="0"/>
              </a:spcAft>
              <a:buFont typeface="Arial" panose="020B0604020202020204" pitchFamily="34" charset="0"/>
              <a:buChar char="•"/>
            </a:pPr>
            <a:r>
              <a:rPr lang="en-US" sz="2800" kern="100" dirty="0">
                <a:ea typeface="Calibri" panose="020F0502020204030204" pitchFamily="34" charset="0"/>
              </a:rPr>
              <a:t>C</a:t>
            </a:r>
            <a:r>
              <a:rPr lang="en-US" sz="2800" kern="100" dirty="0">
                <a:effectLst/>
                <a:ea typeface="Calibri" panose="020F0502020204030204" pitchFamily="34" charset="0"/>
              </a:rPr>
              <a:t>hi-square difference tests</a:t>
            </a:r>
          </a:p>
          <a:p>
            <a:pPr marL="457200" marR="0" indent="-457200">
              <a:spcAft>
                <a:spcPts val="0"/>
              </a:spcAft>
              <a:buFont typeface="Arial" panose="020B0604020202020204" pitchFamily="34" charset="0"/>
              <a:buChar char="•"/>
            </a:pPr>
            <a:endParaRPr lang="en-US" sz="2800" dirty="0">
              <a:effectLst/>
              <a:ea typeface="Arial" panose="020B0604020202020204" pitchFamily="34" charset="0"/>
            </a:endParaRPr>
          </a:p>
          <a:p>
            <a:pPr marL="457200" marR="0" indent="-457200">
              <a:spcAft>
                <a:spcPts val="0"/>
              </a:spcAft>
            </a:pPr>
            <a:r>
              <a:rPr lang="en-US" sz="2800" b="1" dirty="0">
                <a:solidFill>
                  <a:srgbClr val="286DC0"/>
                </a:solidFill>
                <a:effectLst/>
                <a:latin typeface="Georgia" panose="02040502050405020303" pitchFamily="18" charset="0"/>
                <a:ea typeface="Arial" panose="020B0604020202020204" pitchFamily="34" charset="0"/>
              </a:rPr>
              <a:t> </a:t>
            </a:r>
            <a:endParaRPr lang="en-US" sz="2800" dirty="0">
              <a:solidFill>
                <a:srgbClr val="286DC0"/>
              </a:solidFill>
              <a:effectLst/>
              <a:latin typeface="Georgia" panose="02040502050405020303" pitchFamily="18" charset="0"/>
              <a:ea typeface="Arial" panose="020B0604020202020204" pitchFamily="34" charset="0"/>
            </a:endParaRPr>
          </a:p>
          <a:p>
            <a:endParaRPr lang="en-US" sz="2800" dirty="0">
              <a:effectLst/>
              <a:latin typeface="Arial" panose="020B0604020202020204" pitchFamily="34" charset="0"/>
              <a:ea typeface="Arial" panose="020B0604020202020204" pitchFamily="34" charset="0"/>
            </a:endParaRPr>
          </a:p>
        </p:txBody>
      </p:sp>
      <p:sp>
        <p:nvSpPr>
          <p:cNvPr id="19" name="Text Placeholder 18">
            <a:extLst>
              <a:ext uri="{FF2B5EF4-FFF2-40B4-BE49-F238E27FC236}">
                <a16:creationId xmlns:a16="http://schemas.microsoft.com/office/drawing/2014/main" id="{153792A4-4D3F-024A-9234-6EF2DF4260D4}"/>
              </a:ext>
            </a:extLst>
          </p:cNvPr>
          <p:cNvSpPr>
            <a:spLocks noGrp="1"/>
          </p:cNvSpPr>
          <p:nvPr>
            <p:ph type="body" sz="quarter" idx="27"/>
          </p:nvPr>
        </p:nvSpPr>
        <p:spPr/>
        <p:txBody>
          <a:bodyPr>
            <a:noAutofit/>
          </a:bodyPr>
          <a:lstStyle/>
          <a:p>
            <a:pPr marL="457200" indent="-457200">
              <a:buFont typeface="Arial" panose="020B0604020202020204" pitchFamily="34" charset="0"/>
              <a:buChar char="•"/>
            </a:pPr>
            <a:r>
              <a:rPr lang="en-US" sz="2800" kern="0" dirty="0">
                <a:effectLst/>
                <a:ea typeface="Calibri" panose="020F0502020204030204" pitchFamily="34" charset="0"/>
              </a:rPr>
              <a:t>We anticipate results based on latent variable interaction modeling and moderation analyses to provide fine-grained findings that clarify the mechanisms of problematic alcohol and other substance use among individuals with a history of sexual trauma. </a:t>
            </a:r>
          </a:p>
          <a:p>
            <a:pPr marL="457200" indent="-457200">
              <a:buFont typeface="Arial" panose="020B0604020202020204" pitchFamily="34" charset="0"/>
              <a:buChar char="•"/>
            </a:pPr>
            <a:r>
              <a:rPr lang="en-US" sz="2800" kern="0" dirty="0">
                <a:effectLst/>
                <a:ea typeface="Calibri" panose="020F0502020204030204" pitchFamily="34" charset="0"/>
              </a:rPr>
              <a:t>Anticipated results will also provide insight into facets of impulsivity in relation to </a:t>
            </a:r>
            <a:r>
              <a:rPr lang="en-US" sz="2800" kern="0" dirty="0">
                <a:ea typeface="Calibri" panose="020F0502020204030204" pitchFamily="34" charset="0"/>
              </a:rPr>
              <a:t>SAH</a:t>
            </a:r>
            <a:r>
              <a:rPr lang="en-US" sz="2800" kern="0" dirty="0">
                <a:effectLst/>
                <a:ea typeface="Calibri" panose="020F0502020204030204" pitchFamily="34" charset="0"/>
              </a:rPr>
              <a:t> and substance use concerns in diverse groups globally. </a:t>
            </a:r>
            <a:endParaRPr lang="en-US" sz="2800" kern="0" dirty="0">
              <a:ea typeface="Calibri" panose="020F0502020204030204" pitchFamily="34" charset="0"/>
            </a:endParaRPr>
          </a:p>
          <a:p>
            <a:pPr marL="457200" indent="-457200">
              <a:buFont typeface="Arial" panose="020B0604020202020204" pitchFamily="34" charset="0"/>
              <a:buChar char="•"/>
            </a:pPr>
            <a:r>
              <a:rPr lang="en-US" sz="2800" dirty="0">
                <a:solidFill>
                  <a:srgbClr val="000000"/>
                </a:solidFill>
                <a:effectLst/>
                <a:ea typeface="Arial" panose="020B0604020202020204" pitchFamily="34" charset="0"/>
              </a:rPr>
              <a:t>We predict moderate positive correlations between SAH and problematic substance and alcohol use within the total ISS sample. </a:t>
            </a:r>
          </a:p>
          <a:p>
            <a:pPr marL="1371600" lvl="1" indent="-457200"/>
            <a:r>
              <a:rPr lang="en-US" sz="2800" dirty="0">
                <a:solidFill>
                  <a:srgbClr val="000000"/>
                </a:solidFill>
                <a:effectLst/>
                <a:ea typeface="Arial" panose="020B0604020202020204" pitchFamily="34" charset="0"/>
              </a:rPr>
              <a:t>We predict that the magnitude of these associations will be greater in sexual and gender minority populations due to potential minority stress and effects of cumulative stress. </a:t>
            </a:r>
          </a:p>
          <a:p>
            <a:pPr marL="1371600" lvl="1" indent="-457200"/>
            <a:r>
              <a:rPr lang="en-US" sz="2800" dirty="0">
                <a:solidFill>
                  <a:srgbClr val="000000"/>
                </a:solidFill>
                <a:effectLst/>
                <a:ea typeface="Arial" panose="020B0604020202020204" pitchFamily="34" charset="0"/>
              </a:rPr>
              <a:t>We predict that negative and positive urgency (other facets will be exploratory) facets of impulsivity will moderate the relationships between SAH and </a:t>
            </a:r>
            <a:r>
              <a:rPr lang="en-US" sz="2800" dirty="0">
                <a:solidFill>
                  <a:srgbClr val="000000"/>
                </a:solidFill>
                <a:ea typeface="Arial" panose="020B0604020202020204" pitchFamily="34" charset="0"/>
              </a:rPr>
              <a:t>al</a:t>
            </a:r>
            <a:r>
              <a:rPr lang="en-US" sz="2800" dirty="0">
                <a:solidFill>
                  <a:srgbClr val="000000"/>
                </a:solidFill>
                <a:effectLst/>
                <a:ea typeface="Arial" panose="020B0604020202020204" pitchFamily="34" charset="0"/>
              </a:rPr>
              <a:t>cohol and </a:t>
            </a:r>
            <a:r>
              <a:rPr lang="en-US" sz="2800" dirty="0">
                <a:solidFill>
                  <a:srgbClr val="000000"/>
                </a:solidFill>
                <a:ea typeface="Arial" panose="020B0604020202020204" pitchFamily="34" charset="0"/>
              </a:rPr>
              <a:t>other substance u</a:t>
            </a:r>
            <a:r>
              <a:rPr lang="en-US" sz="2800" dirty="0">
                <a:solidFill>
                  <a:srgbClr val="000000"/>
                </a:solidFill>
                <a:effectLst/>
                <a:ea typeface="Arial" panose="020B0604020202020204" pitchFamily="34" charset="0"/>
              </a:rPr>
              <a:t>se disorders in both gender and sexual minority majority groups collapsed across all countries. </a:t>
            </a:r>
          </a:p>
          <a:p>
            <a:pPr marL="1371600" lvl="1" indent="-457200"/>
            <a:r>
              <a:rPr lang="en-US" sz="2800" dirty="0">
                <a:solidFill>
                  <a:srgbClr val="000000"/>
                </a:solidFill>
                <a:effectLst/>
                <a:ea typeface="Arial" panose="020B0604020202020204" pitchFamily="34" charset="0"/>
              </a:rPr>
              <a:t>We anticipate results will differ by timing of individuals’ </a:t>
            </a:r>
            <a:r>
              <a:rPr lang="en-US" sz="2800" dirty="0">
                <a:solidFill>
                  <a:srgbClr val="000000"/>
                </a:solidFill>
                <a:ea typeface="Arial" panose="020B0604020202020204" pitchFamily="34" charset="0"/>
              </a:rPr>
              <a:t>sexual abuse </a:t>
            </a:r>
            <a:r>
              <a:rPr lang="en-US" sz="2800" dirty="0">
                <a:solidFill>
                  <a:srgbClr val="000000"/>
                </a:solidFill>
                <a:effectLst/>
                <a:ea typeface="Arial" panose="020B0604020202020204" pitchFamily="34" charset="0"/>
              </a:rPr>
              <a:t>(i.e., CSA, AASA, CSA+</a:t>
            </a:r>
            <a:r>
              <a:rPr lang="en-US" sz="2800" dirty="0">
                <a:solidFill>
                  <a:srgbClr val="000000"/>
                </a:solidFill>
                <a:ea typeface="Arial" panose="020B0604020202020204" pitchFamily="34" charset="0"/>
              </a:rPr>
              <a:t>AASA).</a:t>
            </a:r>
          </a:p>
        </p:txBody>
      </p:sp>
      <p:pic>
        <p:nvPicPr>
          <p:cNvPr id="21" name="Picture 20" descr="A diagram of a diagram&#10;&#10;Description automatically generated with medium confidence">
            <a:extLst>
              <a:ext uri="{FF2B5EF4-FFF2-40B4-BE49-F238E27FC236}">
                <a16:creationId xmlns:a16="http://schemas.microsoft.com/office/drawing/2014/main" id="{73BCEC27-B0B6-56C8-3E4E-427BFCFC28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37497" y="15996587"/>
            <a:ext cx="10801596" cy="3648221"/>
          </a:xfrm>
          <a:prstGeom prst="rect">
            <a:avLst/>
          </a:prstGeom>
        </p:spPr>
      </p:pic>
    </p:spTree>
    <p:extLst>
      <p:ext uri="{BB962C8B-B14F-4D97-AF65-F5344CB8AC3E}">
        <p14:creationId xmlns:p14="http://schemas.microsoft.com/office/powerpoint/2010/main" val="28080753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1583</TotalTime>
  <Words>1301</Words>
  <Application>Microsoft Macintosh PowerPoint</Application>
  <PresentationFormat>Custom</PresentationFormat>
  <Paragraphs>71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Calibri</vt:lpstr>
      <vt:lpstr>Calibri Light</vt:lpstr>
      <vt:lpstr>Georgia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Aksen, Damla</cp:lastModifiedBy>
  <cp:revision>33</cp:revision>
  <dcterms:created xsi:type="dcterms:W3CDTF">2020-02-19T18:03:17Z</dcterms:created>
  <dcterms:modified xsi:type="dcterms:W3CDTF">2024-03-12T22:01:54Z</dcterms:modified>
</cp:coreProperties>
</file>