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47"/>
  </p:notesMasterIdLst>
  <p:sldIdLst>
    <p:sldId id="256" r:id="rId2"/>
    <p:sldId id="268" r:id="rId3"/>
    <p:sldId id="258" r:id="rId4"/>
    <p:sldId id="272" r:id="rId5"/>
    <p:sldId id="285" r:id="rId6"/>
    <p:sldId id="275" r:id="rId7"/>
    <p:sldId id="269" r:id="rId8"/>
    <p:sldId id="276" r:id="rId9"/>
    <p:sldId id="277" r:id="rId10"/>
    <p:sldId id="282" r:id="rId11"/>
    <p:sldId id="318" r:id="rId12"/>
    <p:sldId id="289" r:id="rId13"/>
    <p:sldId id="278" r:id="rId14"/>
    <p:sldId id="281" r:id="rId15"/>
    <p:sldId id="290" r:id="rId16"/>
    <p:sldId id="295" r:id="rId17"/>
    <p:sldId id="296" r:id="rId18"/>
    <p:sldId id="293" r:id="rId19"/>
    <p:sldId id="297" r:id="rId20"/>
    <p:sldId id="298" r:id="rId21"/>
    <p:sldId id="300" r:id="rId22"/>
    <p:sldId id="303" r:id="rId23"/>
    <p:sldId id="319" r:id="rId24"/>
    <p:sldId id="320" r:id="rId25"/>
    <p:sldId id="321" r:id="rId26"/>
    <p:sldId id="308" r:id="rId27"/>
    <p:sldId id="299" r:id="rId28"/>
    <p:sldId id="302" r:id="rId29"/>
    <p:sldId id="313" r:id="rId30"/>
    <p:sldId id="301" r:id="rId31"/>
    <p:sldId id="264" r:id="rId32"/>
    <p:sldId id="265" r:id="rId33"/>
    <p:sldId id="266" r:id="rId34"/>
    <p:sldId id="309" r:id="rId35"/>
    <p:sldId id="304" r:id="rId36"/>
    <p:sldId id="310" r:id="rId37"/>
    <p:sldId id="306" r:id="rId38"/>
    <p:sldId id="315" r:id="rId39"/>
    <p:sldId id="314" r:id="rId40"/>
    <p:sldId id="267" r:id="rId41"/>
    <p:sldId id="311" r:id="rId42"/>
    <p:sldId id="316" r:id="rId43"/>
    <p:sldId id="322" r:id="rId44"/>
    <p:sldId id="294" r:id="rId45"/>
    <p:sldId id="271"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autoAdjust="0"/>
    <p:restoredTop sz="92571" autoAdjust="0"/>
  </p:normalViewPr>
  <p:slideViewPr>
    <p:cSldViewPr>
      <p:cViewPr>
        <p:scale>
          <a:sx n="80" d="100"/>
          <a:sy n="80" d="100"/>
        </p:scale>
        <p:origin x="-864" y="-5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010BD8-C0BA-455C-8567-33094CBCC592}" type="doc">
      <dgm:prSet loTypeId="urn:microsoft.com/office/officeart/2005/8/layout/lProcess1" loCatId="process" qsTypeId="urn:microsoft.com/office/officeart/2005/8/quickstyle/simple1" qsCatId="simple" csTypeId="urn:microsoft.com/office/officeart/2005/8/colors/colorful4" csCatId="colorful" phldr="1"/>
      <dgm:spPr/>
      <dgm:t>
        <a:bodyPr/>
        <a:lstStyle/>
        <a:p>
          <a:endParaRPr lang="en-US"/>
        </a:p>
      </dgm:t>
    </dgm:pt>
    <dgm:pt modelId="{48A353C7-183A-4154-A9A9-925D72234A2E}">
      <dgm:prSet phldrT="[Text]"/>
      <dgm:spPr/>
      <dgm:t>
        <a:bodyPr/>
        <a:lstStyle/>
        <a:p>
          <a:r>
            <a:rPr lang="en-US" dirty="0" smtClean="0"/>
            <a:t>At-Risk Drinking</a:t>
          </a:r>
          <a:endParaRPr lang="en-US" dirty="0"/>
        </a:p>
      </dgm:t>
    </dgm:pt>
    <dgm:pt modelId="{C9296D30-5455-473A-985B-D272E768C30C}" type="parTrans" cxnId="{EAFA8961-7390-45A5-9087-3BB9B0B05D29}">
      <dgm:prSet/>
      <dgm:spPr/>
      <dgm:t>
        <a:bodyPr/>
        <a:lstStyle/>
        <a:p>
          <a:endParaRPr lang="en-US"/>
        </a:p>
      </dgm:t>
    </dgm:pt>
    <dgm:pt modelId="{6534FCF8-F6FB-40EB-BB4A-0E4702608849}" type="sibTrans" cxnId="{EAFA8961-7390-45A5-9087-3BB9B0B05D29}">
      <dgm:prSet/>
      <dgm:spPr/>
      <dgm:t>
        <a:bodyPr/>
        <a:lstStyle/>
        <a:p>
          <a:endParaRPr lang="en-US"/>
        </a:p>
      </dgm:t>
    </dgm:pt>
    <dgm:pt modelId="{F828CB32-E153-4DC2-946F-ED8BE502DECA}">
      <dgm:prSet phldrT="[Text]"/>
      <dgm:spPr/>
      <dgm:t>
        <a:bodyPr/>
        <a:lstStyle/>
        <a:p>
          <a:r>
            <a:rPr lang="en-US" dirty="0" smtClean="0"/>
            <a:t>Decrease drinking to below NIAAA-levels</a:t>
          </a:r>
          <a:endParaRPr lang="en-US" dirty="0"/>
        </a:p>
      </dgm:t>
    </dgm:pt>
    <dgm:pt modelId="{F5497614-0084-4195-9E32-E6D803B1C3BD}" type="parTrans" cxnId="{1FC11750-CD01-4CCE-8E24-CE30DD91962C}">
      <dgm:prSet/>
      <dgm:spPr/>
      <dgm:t>
        <a:bodyPr/>
        <a:lstStyle/>
        <a:p>
          <a:endParaRPr lang="en-US"/>
        </a:p>
      </dgm:t>
    </dgm:pt>
    <dgm:pt modelId="{1287E6D1-EDF5-4260-A690-73CF7DC11F4B}" type="sibTrans" cxnId="{1FC11750-CD01-4CCE-8E24-CE30DD91962C}">
      <dgm:prSet/>
      <dgm:spPr/>
      <dgm:t>
        <a:bodyPr/>
        <a:lstStyle/>
        <a:p>
          <a:endParaRPr lang="en-US"/>
        </a:p>
      </dgm:t>
    </dgm:pt>
    <dgm:pt modelId="{77C0881C-711B-48B2-8F1C-C23828A14C0F}">
      <dgm:prSet phldrT="[Text]"/>
      <dgm:spPr/>
      <dgm:t>
        <a:bodyPr/>
        <a:lstStyle/>
        <a:p>
          <a:r>
            <a:rPr lang="en-US" dirty="0" smtClean="0"/>
            <a:t>Brief Interventions</a:t>
          </a:r>
          <a:endParaRPr lang="en-US" dirty="0"/>
        </a:p>
      </dgm:t>
    </dgm:pt>
    <dgm:pt modelId="{7F44534C-FAA0-45D9-BEC9-971006CDFEF6}" type="parTrans" cxnId="{8E30C113-BD75-4ACB-B4D9-7FFDF12D8A95}">
      <dgm:prSet/>
      <dgm:spPr/>
      <dgm:t>
        <a:bodyPr/>
        <a:lstStyle/>
        <a:p>
          <a:endParaRPr lang="en-US"/>
        </a:p>
      </dgm:t>
    </dgm:pt>
    <dgm:pt modelId="{734B104B-3922-4B73-9C3B-E9AAAEF38E5D}" type="sibTrans" cxnId="{8E30C113-BD75-4ACB-B4D9-7FFDF12D8A95}">
      <dgm:prSet/>
      <dgm:spPr/>
      <dgm:t>
        <a:bodyPr/>
        <a:lstStyle/>
        <a:p>
          <a:endParaRPr lang="en-US"/>
        </a:p>
      </dgm:t>
    </dgm:pt>
    <dgm:pt modelId="{35C2553B-EE51-4584-BF4F-888196654691}">
      <dgm:prSet phldrT="[Text]"/>
      <dgm:spPr/>
      <dgm:t>
        <a:bodyPr/>
        <a:lstStyle/>
        <a:p>
          <a:r>
            <a:rPr lang="en-US" dirty="0" smtClean="0"/>
            <a:t>Alcohol Use Disorders</a:t>
          </a:r>
          <a:endParaRPr lang="en-US" dirty="0"/>
        </a:p>
      </dgm:t>
    </dgm:pt>
    <dgm:pt modelId="{3F131F99-EDE7-450F-B9C7-730157D3800A}" type="parTrans" cxnId="{319A89E1-A256-46DE-AEC5-DF991F4780DC}">
      <dgm:prSet/>
      <dgm:spPr/>
      <dgm:t>
        <a:bodyPr/>
        <a:lstStyle/>
        <a:p>
          <a:endParaRPr lang="en-US"/>
        </a:p>
      </dgm:t>
    </dgm:pt>
    <dgm:pt modelId="{32012EF5-688F-4276-8C11-D71412219380}" type="sibTrans" cxnId="{319A89E1-A256-46DE-AEC5-DF991F4780DC}">
      <dgm:prSet/>
      <dgm:spPr/>
      <dgm:t>
        <a:bodyPr/>
        <a:lstStyle/>
        <a:p>
          <a:endParaRPr lang="en-US"/>
        </a:p>
      </dgm:t>
    </dgm:pt>
    <dgm:pt modelId="{6D0A3571-A050-4DA2-BCF8-A19FA262A230}">
      <dgm:prSet phldrT="[Text]"/>
      <dgm:spPr/>
      <dgm:t>
        <a:bodyPr/>
        <a:lstStyle/>
        <a:p>
          <a:r>
            <a:rPr lang="en-US" dirty="0" smtClean="0"/>
            <a:t>Abstinence</a:t>
          </a:r>
          <a:endParaRPr lang="en-US" dirty="0"/>
        </a:p>
      </dgm:t>
    </dgm:pt>
    <dgm:pt modelId="{5C71FBC0-701E-4CE5-8660-81D2FE5F41DF}" type="parTrans" cxnId="{37CFDF54-A991-4DAD-9F3E-C5A2EA7BA576}">
      <dgm:prSet/>
      <dgm:spPr/>
      <dgm:t>
        <a:bodyPr/>
        <a:lstStyle/>
        <a:p>
          <a:endParaRPr lang="en-US"/>
        </a:p>
      </dgm:t>
    </dgm:pt>
    <dgm:pt modelId="{A4EEA101-5684-472F-9072-9B7F2E5A065E}" type="sibTrans" cxnId="{37CFDF54-A991-4DAD-9F3E-C5A2EA7BA576}">
      <dgm:prSet/>
      <dgm:spPr/>
      <dgm:t>
        <a:bodyPr/>
        <a:lstStyle/>
        <a:p>
          <a:endParaRPr lang="en-US"/>
        </a:p>
      </dgm:t>
    </dgm:pt>
    <dgm:pt modelId="{AF2E899D-A90B-4FC1-8C53-D879631D8EA6}">
      <dgm:prSet phldrT="[Text]"/>
      <dgm:spPr/>
      <dgm:t>
        <a:bodyPr/>
        <a:lstStyle/>
        <a:p>
          <a:r>
            <a:rPr lang="en-US" dirty="0" smtClean="0"/>
            <a:t>Multi-Modal Approach</a:t>
          </a:r>
          <a:endParaRPr lang="en-US" dirty="0"/>
        </a:p>
      </dgm:t>
    </dgm:pt>
    <dgm:pt modelId="{FA7DCB2C-62E1-4603-9863-CD355B032FC4}" type="parTrans" cxnId="{72641B69-4137-4E2C-950C-DF921CB96643}">
      <dgm:prSet/>
      <dgm:spPr/>
      <dgm:t>
        <a:bodyPr/>
        <a:lstStyle/>
        <a:p>
          <a:endParaRPr lang="en-US"/>
        </a:p>
      </dgm:t>
    </dgm:pt>
    <dgm:pt modelId="{CC8125E2-4F2B-4C86-A7FA-99A4213A02FE}" type="sibTrans" cxnId="{72641B69-4137-4E2C-950C-DF921CB96643}">
      <dgm:prSet/>
      <dgm:spPr/>
      <dgm:t>
        <a:bodyPr/>
        <a:lstStyle/>
        <a:p>
          <a:endParaRPr lang="en-US"/>
        </a:p>
      </dgm:t>
    </dgm:pt>
    <dgm:pt modelId="{2CBDF054-399F-4469-854A-80A72D1149C1}" type="pres">
      <dgm:prSet presAssocID="{E9010BD8-C0BA-455C-8567-33094CBCC592}" presName="Name0" presStyleCnt="0">
        <dgm:presLayoutVars>
          <dgm:dir/>
          <dgm:animLvl val="lvl"/>
          <dgm:resizeHandles val="exact"/>
        </dgm:presLayoutVars>
      </dgm:prSet>
      <dgm:spPr/>
      <dgm:t>
        <a:bodyPr/>
        <a:lstStyle/>
        <a:p>
          <a:endParaRPr lang="en-US"/>
        </a:p>
      </dgm:t>
    </dgm:pt>
    <dgm:pt modelId="{23C12329-2DCA-4E98-834E-715537CDD608}" type="pres">
      <dgm:prSet presAssocID="{48A353C7-183A-4154-A9A9-925D72234A2E}" presName="vertFlow" presStyleCnt="0"/>
      <dgm:spPr/>
    </dgm:pt>
    <dgm:pt modelId="{A4562401-87E9-49F0-8EFA-25F104D18683}" type="pres">
      <dgm:prSet presAssocID="{48A353C7-183A-4154-A9A9-925D72234A2E}" presName="header" presStyleLbl="node1" presStyleIdx="0" presStyleCnt="2"/>
      <dgm:spPr/>
      <dgm:t>
        <a:bodyPr/>
        <a:lstStyle/>
        <a:p>
          <a:endParaRPr lang="en-US"/>
        </a:p>
      </dgm:t>
    </dgm:pt>
    <dgm:pt modelId="{386DF30F-AE05-4AE6-9FD3-8FF40C9B6E55}" type="pres">
      <dgm:prSet presAssocID="{F5497614-0084-4195-9E32-E6D803B1C3BD}" presName="parTrans" presStyleLbl="sibTrans2D1" presStyleIdx="0" presStyleCnt="4"/>
      <dgm:spPr/>
      <dgm:t>
        <a:bodyPr/>
        <a:lstStyle/>
        <a:p>
          <a:endParaRPr lang="en-US"/>
        </a:p>
      </dgm:t>
    </dgm:pt>
    <dgm:pt modelId="{AC023665-21B7-4C92-84C4-78C13C60F4F8}" type="pres">
      <dgm:prSet presAssocID="{F828CB32-E153-4DC2-946F-ED8BE502DECA}" presName="child" presStyleLbl="alignAccFollowNode1" presStyleIdx="0" presStyleCnt="4">
        <dgm:presLayoutVars>
          <dgm:chMax val="0"/>
          <dgm:bulletEnabled val="1"/>
        </dgm:presLayoutVars>
      </dgm:prSet>
      <dgm:spPr/>
      <dgm:t>
        <a:bodyPr/>
        <a:lstStyle/>
        <a:p>
          <a:endParaRPr lang="en-US"/>
        </a:p>
      </dgm:t>
    </dgm:pt>
    <dgm:pt modelId="{262EBC4E-5A8D-4603-BCE5-2259AF295623}" type="pres">
      <dgm:prSet presAssocID="{1287E6D1-EDF5-4260-A690-73CF7DC11F4B}" presName="sibTrans" presStyleLbl="sibTrans2D1" presStyleIdx="1" presStyleCnt="4"/>
      <dgm:spPr/>
      <dgm:t>
        <a:bodyPr/>
        <a:lstStyle/>
        <a:p>
          <a:endParaRPr lang="en-US"/>
        </a:p>
      </dgm:t>
    </dgm:pt>
    <dgm:pt modelId="{A39B1E45-6ED9-4406-BA58-D7C3C091E96D}" type="pres">
      <dgm:prSet presAssocID="{77C0881C-711B-48B2-8F1C-C23828A14C0F}" presName="child" presStyleLbl="alignAccFollowNode1" presStyleIdx="1" presStyleCnt="4">
        <dgm:presLayoutVars>
          <dgm:chMax val="0"/>
          <dgm:bulletEnabled val="1"/>
        </dgm:presLayoutVars>
      </dgm:prSet>
      <dgm:spPr/>
      <dgm:t>
        <a:bodyPr/>
        <a:lstStyle/>
        <a:p>
          <a:endParaRPr lang="en-US"/>
        </a:p>
      </dgm:t>
    </dgm:pt>
    <dgm:pt modelId="{D198C851-5E78-4951-BD0F-86BB54926AF8}" type="pres">
      <dgm:prSet presAssocID="{48A353C7-183A-4154-A9A9-925D72234A2E}" presName="hSp" presStyleCnt="0"/>
      <dgm:spPr/>
    </dgm:pt>
    <dgm:pt modelId="{6C280E36-797C-43CD-8AE1-D0DBD000180E}" type="pres">
      <dgm:prSet presAssocID="{35C2553B-EE51-4584-BF4F-888196654691}" presName="vertFlow" presStyleCnt="0"/>
      <dgm:spPr/>
    </dgm:pt>
    <dgm:pt modelId="{6CC94A1C-511F-4D35-91D7-901E0C89AE53}" type="pres">
      <dgm:prSet presAssocID="{35C2553B-EE51-4584-BF4F-888196654691}" presName="header" presStyleLbl="node1" presStyleIdx="1" presStyleCnt="2"/>
      <dgm:spPr/>
      <dgm:t>
        <a:bodyPr/>
        <a:lstStyle/>
        <a:p>
          <a:endParaRPr lang="en-US"/>
        </a:p>
      </dgm:t>
    </dgm:pt>
    <dgm:pt modelId="{BC86981E-48CE-4776-8ACC-F70356B61C09}" type="pres">
      <dgm:prSet presAssocID="{5C71FBC0-701E-4CE5-8660-81D2FE5F41DF}" presName="parTrans" presStyleLbl="sibTrans2D1" presStyleIdx="2" presStyleCnt="4"/>
      <dgm:spPr/>
      <dgm:t>
        <a:bodyPr/>
        <a:lstStyle/>
        <a:p>
          <a:endParaRPr lang="en-US"/>
        </a:p>
      </dgm:t>
    </dgm:pt>
    <dgm:pt modelId="{F52F2034-8CBA-4CDB-8618-F148FE267A2D}" type="pres">
      <dgm:prSet presAssocID="{6D0A3571-A050-4DA2-BCF8-A19FA262A230}" presName="child" presStyleLbl="alignAccFollowNode1" presStyleIdx="2" presStyleCnt="4">
        <dgm:presLayoutVars>
          <dgm:chMax val="0"/>
          <dgm:bulletEnabled val="1"/>
        </dgm:presLayoutVars>
      </dgm:prSet>
      <dgm:spPr/>
      <dgm:t>
        <a:bodyPr/>
        <a:lstStyle/>
        <a:p>
          <a:endParaRPr lang="en-US"/>
        </a:p>
      </dgm:t>
    </dgm:pt>
    <dgm:pt modelId="{5740A0FA-1AAF-41FE-820A-A2D65F2B1983}" type="pres">
      <dgm:prSet presAssocID="{A4EEA101-5684-472F-9072-9B7F2E5A065E}" presName="sibTrans" presStyleLbl="sibTrans2D1" presStyleIdx="3" presStyleCnt="4"/>
      <dgm:spPr/>
      <dgm:t>
        <a:bodyPr/>
        <a:lstStyle/>
        <a:p>
          <a:endParaRPr lang="en-US"/>
        </a:p>
      </dgm:t>
    </dgm:pt>
    <dgm:pt modelId="{76EAC0B9-22A7-4E9D-945E-07DD034E2472}" type="pres">
      <dgm:prSet presAssocID="{AF2E899D-A90B-4FC1-8C53-D879631D8EA6}" presName="child" presStyleLbl="alignAccFollowNode1" presStyleIdx="3" presStyleCnt="4">
        <dgm:presLayoutVars>
          <dgm:chMax val="0"/>
          <dgm:bulletEnabled val="1"/>
        </dgm:presLayoutVars>
      </dgm:prSet>
      <dgm:spPr/>
      <dgm:t>
        <a:bodyPr/>
        <a:lstStyle/>
        <a:p>
          <a:endParaRPr lang="en-US"/>
        </a:p>
      </dgm:t>
    </dgm:pt>
  </dgm:ptLst>
  <dgm:cxnLst>
    <dgm:cxn modelId="{319A89E1-A256-46DE-AEC5-DF991F4780DC}" srcId="{E9010BD8-C0BA-455C-8567-33094CBCC592}" destId="{35C2553B-EE51-4584-BF4F-888196654691}" srcOrd="1" destOrd="0" parTransId="{3F131F99-EDE7-450F-B9C7-730157D3800A}" sibTransId="{32012EF5-688F-4276-8C11-D71412219380}"/>
    <dgm:cxn modelId="{DA567862-1815-4A5B-82EA-B651B836AB4A}" type="presOf" srcId="{E9010BD8-C0BA-455C-8567-33094CBCC592}" destId="{2CBDF054-399F-4469-854A-80A72D1149C1}" srcOrd="0" destOrd="0" presId="urn:microsoft.com/office/officeart/2005/8/layout/lProcess1"/>
    <dgm:cxn modelId="{A63A02F6-3CFB-4992-8BFF-6EF5A93D8E52}" type="presOf" srcId="{48A353C7-183A-4154-A9A9-925D72234A2E}" destId="{A4562401-87E9-49F0-8EFA-25F104D18683}" srcOrd="0" destOrd="0" presId="urn:microsoft.com/office/officeart/2005/8/layout/lProcess1"/>
    <dgm:cxn modelId="{70EFE5BD-A652-428B-9630-CE191FD50589}" type="presOf" srcId="{A4EEA101-5684-472F-9072-9B7F2E5A065E}" destId="{5740A0FA-1AAF-41FE-820A-A2D65F2B1983}" srcOrd="0" destOrd="0" presId="urn:microsoft.com/office/officeart/2005/8/layout/lProcess1"/>
    <dgm:cxn modelId="{510B5ABE-D900-4FAF-99F5-DF5E2A61AAEF}" type="presOf" srcId="{AF2E899D-A90B-4FC1-8C53-D879631D8EA6}" destId="{76EAC0B9-22A7-4E9D-945E-07DD034E2472}" srcOrd="0" destOrd="0" presId="urn:microsoft.com/office/officeart/2005/8/layout/lProcess1"/>
    <dgm:cxn modelId="{4FDEBE2F-3DEF-4278-98FE-3E979C517257}" type="presOf" srcId="{6D0A3571-A050-4DA2-BCF8-A19FA262A230}" destId="{F52F2034-8CBA-4CDB-8618-F148FE267A2D}" srcOrd="0" destOrd="0" presId="urn:microsoft.com/office/officeart/2005/8/layout/lProcess1"/>
    <dgm:cxn modelId="{72641B69-4137-4E2C-950C-DF921CB96643}" srcId="{35C2553B-EE51-4584-BF4F-888196654691}" destId="{AF2E899D-A90B-4FC1-8C53-D879631D8EA6}" srcOrd="1" destOrd="0" parTransId="{FA7DCB2C-62E1-4603-9863-CD355B032FC4}" sibTransId="{CC8125E2-4F2B-4C86-A7FA-99A4213A02FE}"/>
    <dgm:cxn modelId="{C0D210E4-A9D5-436B-A947-763CCD4C143F}" type="presOf" srcId="{F5497614-0084-4195-9E32-E6D803B1C3BD}" destId="{386DF30F-AE05-4AE6-9FD3-8FF40C9B6E55}" srcOrd="0" destOrd="0" presId="urn:microsoft.com/office/officeart/2005/8/layout/lProcess1"/>
    <dgm:cxn modelId="{315E4CE5-EDD0-40E2-B736-2171573560CC}" type="presOf" srcId="{5C71FBC0-701E-4CE5-8660-81D2FE5F41DF}" destId="{BC86981E-48CE-4776-8ACC-F70356B61C09}" srcOrd="0" destOrd="0" presId="urn:microsoft.com/office/officeart/2005/8/layout/lProcess1"/>
    <dgm:cxn modelId="{8E30C113-BD75-4ACB-B4D9-7FFDF12D8A95}" srcId="{48A353C7-183A-4154-A9A9-925D72234A2E}" destId="{77C0881C-711B-48B2-8F1C-C23828A14C0F}" srcOrd="1" destOrd="0" parTransId="{7F44534C-FAA0-45D9-BEC9-971006CDFEF6}" sibTransId="{734B104B-3922-4B73-9C3B-E9AAAEF38E5D}"/>
    <dgm:cxn modelId="{37CFDF54-A991-4DAD-9F3E-C5A2EA7BA576}" srcId="{35C2553B-EE51-4584-BF4F-888196654691}" destId="{6D0A3571-A050-4DA2-BCF8-A19FA262A230}" srcOrd="0" destOrd="0" parTransId="{5C71FBC0-701E-4CE5-8660-81D2FE5F41DF}" sibTransId="{A4EEA101-5684-472F-9072-9B7F2E5A065E}"/>
    <dgm:cxn modelId="{EAFA8961-7390-45A5-9087-3BB9B0B05D29}" srcId="{E9010BD8-C0BA-455C-8567-33094CBCC592}" destId="{48A353C7-183A-4154-A9A9-925D72234A2E}" srcOrd="0" destOrd="0" parTransId="{C9296D30-5455-473A-985B-D272E768C30C}" sibTransId="{6534FCF8-F6FB-40EB-BB4A-0E4702608849}"/>
    <dgm:cxn modelId="{8A42F395-BBE1-4DDB-81A8-40531A8A9D7F}" type="presOf" srcId="{35C2553B-EE51-4584-BF4F-888196654691}" destId="{6CC94A1C-511F-4D35-91D7-901E0C89AE53}" srcOrd="0" destOrd="0" presId="urn:microsoft.com/office/officeart/2005/8/layout/lProcess1"/>
    <dgm:cxn modelId="{F4ECB292-ADCD-4D33-9BC6-A4A28F9EAC7A}" type="presOf" srcId="{77C0881C-711B-48B2-8F1C-C23828A14C0F}" destId="{A39B1E45-6ED9-4406-BA58-D7C3C091E96D}" srcOrd="0" destOrd="0" presId="urn:microsoft.com/office/officeart/2005/8/layout/lProcess1"/>
    <dgm:cxn modelId="{5EFF831F-CAAB-49C9-ADFE-0A34AD757A3B}" type="presOf" srcId="{1287E6D1-EDF5-4260-A690-73CF7DC11F4B}" destId="{262EBC4E-5A8D-4603-BCE5-2259AF295623}" srcOrd="0" destOrd="0" presId="urn:microsoft.com/office/officeart/2005/8/layout/lProcess1"/>
    <dgm:cxn modelId="{F74B5322-2346-4417-8B5E-32D9E7E38F33}" type="presOf" srcId="{F828CB32-E153-4DC2-946F-ED8BE502DECA}" destId="{AC023665-21B7-4C92-84C4-78C13C60F4F8}" srcOrd="0" destOrd="0" presId="urn:microsoft.com/office/officeart/2005/8/layout/lProcess1"/>
    <dgm:cxn modelId="{1FC11750-CD01-4CCE-8E24-CE30DD91962C}" srcId="{48A353C7-183A-4154-A9A9-925D72234A2E}" destId="{F828CB32-E153-4DC2-946F-ED8BE502DECA}" srcOrd="0" destOrd="0" parTransId="{F5497614-0084-4195-9E32-E6D803B1C3BD}" sibTransId="{1287E6D1-EDF5-4260-A690-73CF7DC11F4B}"/>
    <dgm:cxn modelId="{384CCEF5-3045-4031-9F8F-AD4C68B1FD87}" type="presParOf" srcId="{2CBDF054-399F-4469-854A-80A72D1149C1}" destId="{23C12329-2DCA-4E98-834E-715537CDD608}" srcOrd="0" destOrd="0" presId="urn:microsoft.com/office/officeart/2005/8/layout/lProcess1"/>
    <dgm:cxn modelId="{60E4F559-5FC8-4A8E-9178-C825053165AE}" type="presParOf" srcId="{23C12329-2DCA-4E98-834E-715537CDD608}" destId="{A4562401-87E9-49F0-8EFA-25F104D18683}" srcOrd="0" destOrd="0" presId="urn:microsoft.com/office/officeart/2005/8/layout/lProcess1"/>
    <dgm:cxn modelId="{9AE48706-0CFB-432A-AED4-A4E86DA237E0}" type="presParOf" srcId="{23C12329-2DCA-4E98-834E-715537CDD608}" destId="{386DF30F-AE05-4AE6-9FD3-8FF40C9B6E55}" srcOrd="1" destOrd="0" presId="urn:microsoft.com/office/officeart/2005/8/layout/lProcess1"/>
    <dgm:cxn modelId="{8E0B8580-67D4-44DF-BCBE-E73BCD3A9CD9}" type="presParOf" srcId="{23C12329-2DCA-4E98-834E-715537CDD608}" destId="{AC023665-21B7-4C92-84C4-78C13C60F4F8}" srcOrd="2" destOrd="0" presId="urn:microsoft.com/office/officeart/2005/8/layout/lProcess1"/>
    <dgm:cxn modelId="{2E63DB7F-9612-43B7-9F3F-460F72F7DD67}" type="presParOf" srcId="{23C12329-2DCA-4E98-834E-715537CDD608}" destId="{262EBC4E-5A8D-4603-BCE5-2259AF295623}" srcOrd="3" destOrd="0" presId="urn:microsoft.com/office/officeart/2005/8/layout/lProcess1"/>
    <dgm:cxn modelId="{1C86CD5D-4F27-46CC-B3AA-DAC6E037AC30}" type="presParOf" srcId="{23C12329-2DCA-4E98-834E-715537CDD608}" destId="{A39B1E45-6ED9-4406-BA58-D7C3C091E96D}" srcOrd="4" destOrd="0" presId="urn:microsoft.com/office/officeart/2005/8/layout/lProcess1"/>
    <dgm:cxn modelId="{6E97C597-2318-4207-AEFE-BAB197A7D6B2}" type="presParOf" srcId="{2CBDF054-399F-4469-854A-80A72D1149C1}" destId="{D198C851-5E78-4951-BD0F-86BB54926AF8}" srcOrd="1" destOrd="0" presId="urn:microsoft.com/office/officeart/2005/8/layout/lProcess1"/>
    <dgm:cxn modelId="{DC7D1661-78B0-45B3-B0BF-6C8D1243EAF6}" type="presParOf" srcId="{2CBDF054-399F-4469-854A-80A72D1149C1}" destId="{6C280E36-797C-43CD-8AE1-D0DBD000180E}" srcOrd="2" destOrd="0" presId="urn:microsoft.com/office/officeart/2005/8/layout/lProcess1"/>
    <dgm:cxn modelId="{A5C63F79-E887-4A04-96FA-C2BAEB45C514}" type="presParOf" srcId="{6C280E36-797C-43CD-8AE1-D0DBD000180E}" destId="{6CC94A1C-511F-4D35-91D7-901E0C89AE53}" srcOrd="0" destOrd="0" presId="urn:microsoft.com/office/officeart/2005/8/layout/lProcess1"/>
    <dgm:cxn modelId="{E52E1C08-519A-4BB8-84DA-66D2B4583129}" type="presParOf" srcId="{6C280E36-797C-43CD-8AE1-D0DBD000180E}" destId="{BC86981E-48CE-4776-8ACC-F70356B61C09}" srcOrd="1" destOrd="0" presId="urn:microsoft.com/office/officeart/2005/8/layout/lProcess1"/>
    <dgm:cxn modelId="{669741E6-DFD6-4685-98FB-F10F49F57512}" type="presParOf" srcId="{6C280E36-797C-43CD-8AE1-D0DBD000180E}" destId="{F52F2034-8CBA-4CDB-8618-F148FE267A2D}" srcOrd="2" destOrd="0" presId="urn:microsoft.com/office/officeart/2005/8/layout/lProcess1"/>
    <dgm:cxn modelId="{B822A312-0284-418A-8B75-E831849012A3}" type="presParOf" srcId="{6C280E36-797C-43CD-8AE1-D0DBD000180E}" destId="{5740A0FA-1AAF-41FE-820A-A2D65F2B1983}" srcOrd="3" destOrd="0" presId="urn:microsoft.com/office/officeart/2005/8/layout/lProcess1"/>
    <dgm:cxn modelId="{2A02D60B-9D44-4E8E-A54A-99FF4D15E62C}" type="presParOf" srcId="{6C280E36-797C-43CD-8AE1-D0DBD000180E}" destId="{76EAC0B9-22A7-4E9D-945E-07DD034E2472}" srcOrd="4"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020F26-808A-4AC0-B07B-CDCE1857BC22}" type="doc">
      <dgm:prSet loTypeId="urn:microsoft.com/office/officeart/2005/8/layout/process2" loCatId="process" qsTypeId="urn:microsoft.com/office/officeart/2005/8/quickstyle/simple1" qsCatId="simple" csTypeId="urn:microsoft.com/office/officeart/2005/8/colors/accent1_2" csCatId="accent1" phldr="1"/>
      <dgm:spPr/>
    </dgm:pt>
    <dgm:pt modelId="{764841E9-6C83-4CAE-96BB-57D4203936F9}">
      <dgm:prSet phldrT="[Text]" custT="1"/>
      <dgm:spPr/>
      <dgm:t>
        <a:bodyPr/>
        <a:lstStyle/>
        <a:p>
          <a:r>
            <a:rPr lang="en-US" sz="1600" dirty="0" smtClean="0"/>
            <a:t>Elicit patient view about the problem</a:t>
          </a:r>
          <a:endParaRPr lang="en-US" sz="1600" dirty="0"/>
        </a:p>
      </dgm:t>
    </dgm:pt>
    <dgm:pt modelId="{6C868CAE-96ED-4C39-B72E-5C201BAA2A1B}" type="parTrans" cxnId="{80729B15-7749-40FF-9137-0DD484AB2B29}">
      <dgm:prSet/>
      <dgm:spPr/>
      <dgm:t>
        <a:bodyPr/>
        <a:lstStyle/>
        <a:p>
          <a:endParaRPr lang="en-US"/>
        </a:p>
      </dgm:t>
    </dgm:pt>
    <dgm:pt modelId="{F782DBE4-23BA-4BDA-A8F3-402057E17094}" type="sibTrans" cxnId="{80729B15-7749-40FF-9137-0DD484AB2B29}">
      <dgm:prSet custT="1"/>
      <dgm:spPr/>
      <dgm:t>
        <a:bodyPr/>
        <a:lstStyle/>
        <a:p>
          <a:endParaRPr lang="en-US" sz="1600"/>
        </a:p>
      </dgm:t>
    </dgm:pt>
    <dgm:pt modelId="{7DFC71A3-11BF-4889-8C0B-C754921D7488}">
      <dgm:prSet phldrT="[Text]" custT="1"/>
      <dgm:spPr/>
      <dgm:t>
        <a:bodyPr/>
        <a:lstStyle/>
        <a:p>
          <a:r>
            <a:rPr lang="en-US" sz="1600" dirty="0" smtClean="0"/>
            <a:t>Express concern and provide clear advice</a:t>
          </a:r>
          <a:endParaRPr lang="en-US" sz="1600" dirty="0"/>
        </a:p>
      </dgm:t>
    </dgm:pt>
    <dgm:pt modelId="{89F5446B-9D10-407D-8A69-C239A721E885}" type="parTrans" cxnId="{8C1A9854-09EF-46A4-BD55-4DDB9CBEE89D}">
      <dgm:prSet/>
      <dgm:spPr/>
      <dgm:t>
        <a:bodyPr/>
        <a:lstStyle/>
        <a:p>
          <a:endParaRPr lang="en-US"/>
        </a:p>
      </dgm:t>
    </dgm:pt>
    <dgm:pt modelId="{46ED2040-E33C-4F2F-8F64-F41328289895}" type="sibTrans" cxnId="{8C1A9854-09EF-46A4-BD55-4DDB9CBEE89D}">
      <dgm:prSet custT="1"/>
      <dgm:spPr/>
      <dgm:t>
        <a:bodyPr/>
        <a:lstStyle/>
        <a:p>
          <a:endParaRPr lang="en-US" sz="1600"/>
        </a:p>
      </dgm:t>
    </dgm:pt>
    <dgm:pt modelId="{A5C20B0B-075F-4153-9C72-C2E7C4E64104}">
      <dgm:prSet phldrT="[Text]" custT="1"/>
      <dgm:spPr/>
      <dgm:t>
        <a:bodyPr/>
        <a:lstStyle/>
        <a:p>
          <a:r>
            <a:rPr lang="en-US" sz="1600" dirty="0" smtClean="0"/>
            <a:t>Provide feedback and norms, link to current problems</a:t>
          </a:r>
          <a:endParaRPr lang="en-US" sz="1600" dirty="0"/>
        </a:p>
      </dgm:t>
    </dgm:pt>
    <dgm:pt modelId="{D278FB6D-66BA-49CA-AFE8-07FC327D4C7D}" type="parTrans" cxnId="{89864AD4-6AC1-4CBD-86E6-AAE7C8C305EB}">
      <dgm:prSet/>
      <dgm:spPr/>
      <dgm:t>
        <a:bodyPr/>
        <a:lstStyle/>
        <a:p>
          <a:endParaRPr lang="en-US"/>
        </a:p>
      </dgm:t>
    </dgm:pt>
    <dgm:pt modelId="{1B8DB7BC-7261-4E1C-8A91-99EFCA5717AD}" type="sibTrans" cxnId="{89864AD4-6AC1-4CBD-86E6-AAE7C8C305EB}">
      <dgm:prSet custT="1"/>
      <dgm:spPr/>
      <dgm:t>
        <a:bodyPr/>
        <a:lstStyle/>
        <a:p>
          <a:endParaRPr lang="en-US" sz="1600"/>
        </a:p>
      </dgm:t>
    </dgm:pt>
    <dgm:pt modelId="{C30E4610-A110-4BA2-BED1-53FEE174028B}">
      <dgm:prSet custT="1"/>
      <dgm:spPr/>
      <dgm:t>
        <a:bodyPr/>
        <a:lstStyle/>
        <a:p>
          <a:r>
            <a:rPr lang="en-US" sz="1600" dirty="0" smtClean="0"/>
            <a:t>Express empathy, reinforce change as possibility, and acknowledge patient’s responsibility</a:t>
          </a:r>
          <a:endParaRPr lang="en-US" sz="1600" dirty="0"/>
        </a:p>
      </dgm:t>
    </dgm:pt>
    <dgm:pt modelId="{68DBAE9D-3FDF-4F8C-A897-DE3D2ED77B0F}" type="parTrans" cxnId="{CA49E8EC-3820-4991-9567-37B985ECE5AF}">
      <dgm:prSet/>
      <dgm:spPr/>
      <dgm:t>
        <a:bodyPr/>
        <a:lstStyle/>
        <a:p>
          <a:endParaRPr lang="en-US"/>
        </a:p>
      </dgm:t>
    </dgm:pt>
    <dgm:pt modelId="{88B31B3B-C6FE-44AC-9412-3E1BA824E913}" type="sibTrans" cxnId="{CA49E8EC-3820-4991-9567-37B985ECE5AF}">
      <dgm:prSet custT="1"/>
      <dgm:spPr/>
      <dgm:t>
        <a:bodyPr/>
        <a:lstStyle/>
        <a:p>
          <a:endParaRPr lang="en-US" sz="1600"/>
        </a:p>
      </dgm:t>
    </dgm:pt>
    <dgm:pt modelId="{2B634D3E-C151-4D51-81AB-722375FACDE6}">
      <dgm:prSet custT="1"/>
      <dgm:spPr/>
      <dgm:t>
        <a:bodyPr/>
        <a:lstStyle/>
        <a:p>
          <a:r>
            <a:rPr lang="en-US" sz="1600" dirty="0" smtClean="0"/>
            <a:t>Provide menu of options for promoting change </a:t>
          </a:r>
          <a:endParaRPr lang="en-US" sz="1600" dirty="0"/>
        </a:p>
      </dgm:t>
    </dgm:pt>
    <dgm:pt modelId="{887CC398-A8C5-4988-B719-1A6364B966E5}" type="parTrans" cxnId="{195D8524-DFD3-44CB-AB94-9E223E3625D6}">
      <dgm:prSet/>
      <dgm:spPr/>
      <dgm:t>
        <a:bodyPr/>
        <a:lstStyle/>
        <a:p>
          <a:endParaRPr lang="en-US"/>
        </a:p>
      </dgm:t>
    </dgm:pt>
    <dgm:pt modelId="{FD58D643-C9F7-4234-998C-08B59684E419}" type="sibTrans" cxnId="{195D8524-DFD3-44CB-AB94-9E223E3625D6}">
      <dgm:prSet custT="1"/>
      <dgm:spPr/>
      <dgm:t>
        <a:bodyPr/>
        <a:lstStyle/>
        <a:p>
          <a:endParaRPr lang="en-US" sz="1600"/>
        </a:p>
      </dgm:t>
    </dgm:pt>
    <dgm:pt modelId="{5DEE1CA7-057A-471B-ADE6-F9AC4CEA0E81}">
      <dgm:prSet custT="1"/>
      <dgm:spPr/>
      <dgm:t>
        <a:bodyPr/>
        <a:lstStyle/>
        <a:p>
          <a:r>
            <a:rPr lang="en-US" sz="1600" dirty="0" smtClean="0"/>
            <a:t>Anticipate and discuss difficult situations</a:t>
          </a:r>
          <a:endParaRPr lang="en-US" sz="1600" dirty="0"/>
        </a:p>
      </dgm:t>
    </dgm:pt>
    <dgm:pt modelId="{68C9856D-1D62-496D-ACC0-A2636493D44B}" type="parTrans" cxnId="{E1FA22B6-A9DD-4A1E-95E7-36AF45E3B7A7}">
      <dgm:prSet/>
      <dgm:spPr/>
      <dgm:t>
        <a:bodyPr/>
        <a:lstStyle/>
        <a:p>
          <a:endParaRPr lang="en-US"/>
        </a:p>
      </dgm:t>
    </dgm:pt>
    <dgm:pt modelId="{F91FC8C0-D285-4265-9237-5E1356D0F124}" type="sibTrans" cxnId="{E1FA22B6-A9DD-4A1E-95E7-36AF45E3B7A7}">
      <dgm:prSet custT="1"/>
      <dgm:spPr/>
      <dgm:t>
        <a:bodyPr/>
        <a:lstStyle/>
        <a:p>
          <a:endParaRPr lang="en-US" sz="1600"/>
        </a:p>
      </dgm:t>
    </dgm:pt>
    <dgm:pt modelId="{7FCAEC55-7FAF-486A-A6C8-B06A6C170346}">
      <dgm:prSet custT="1"/>
      <dgm:spPr/>
      <dgm:t>
        <a:bodyPr/>
        <a:lstStyle/>
        <a:p>
          <a:r>
            <a:rPr lang="en-US" sz="1600" dirty="0" smtClean="0"/>
            <a:t>Set goal and arrange follow-up</a:t>
          </a:r>
          <a:endParaRPr lang="en-US" sz="1600" dirty="0"/>
        </a:p>
      </dgm:t>
    </dgm:pt>
    <dgm:pt modelId="{31CD7DD6-9240-4425-81BC-AE5C00E57AB1}" type="parTrans" cxnId="{08A2C43D-0D62-4E71-A9CB-121AB752D8DE}">
      <dgm:prSet/>
      <dgm:spPr/>
      <dgm:t>
        <a:bodyPr/>
        <a:lstStyle/>
        <a:p>
          <a:endParaRPr lang="en-US"/>
        </a:p>
      </dgm:t>
    </dgm:pt>
    <dgm:pt modelId="{E69E8504-74C9-4C15-82B2-61251DA1956A}" type="sibTrans" cxnId="{08A2C43D-0D62-4E71-A9CB-121AB752D8DE}">
      <dgm:prSet/>
      <dgm:spPr/>
      <dgm:t>
        <a:bodyPr/>
        <a:lstStyle/>
        <a:p>
          <a:endParaRPr lang="en-US"/>
        </a:p>
      </dgm:t>
    </dgm:pt>
    <dgm:pt modelId="{7BD385EB-1EB9-4A18-9672-1A765E0510B8}" type="pres">
      <dgm:prSet presAssocID="{72020F26-808A-4AC0-B07B-CDCE1857BC22}" presName="linearFlow" presStyleCnt="0">
        <dgm:presLayoutVars>
          <dgm:resizeHandles val="exact"/>
        </dgm:presLayoutVars>
      </dgm:prSet>
      <dgm:spPr/>
    </dgm:pt>
    <dgm:pt modelId="{DFE18126-2CBA-47AF-9321-608192339727}" type="pres">
      <dgm:prSet presAssocID="{764841E9-6C83-4CAE-96BB-57D4203936F9}" presName="node" presStyleLbl="node1" presStyleIdx="0" presStyleCnt="7" custScaleX="170084">
        <dgm:presLayoutVars>
          <dgm:bulletEnabled val="1"/>
        </dgm:presLayoutVars>
      </dgm:prSet>
      <dgm:spPr/>
      <dgm:t>
        <a:bodyPr/>
        <a:lstStyle/>
        <a:p>
          <a:endParaRPr lang="en-US"/>
        </a:p>
      </dgm:t>
    </dgm:pt>
    <dgm:pt modelId="{82AA95DB-AD54-40C7-9163-412941B87103}" type="pres">
      <dgm:prSet presAssocID="{F782DBE4-23BA-4BDA-A8F3-402057E17094}" presName="sibTrans" presStyleLbl="sibTrans2D1" presStyleIdx="0" presStyleCnt="6" custScaleX="119629"/>
      <dgm:spPr/>
      <dgm:t>
        <a:bodyPr/>
        <a:lstStyle/>
        <a:p>
          <a:endParaRPr lang="en-US"/>
        </a:p>
      </dgm:t>
    </dgm:pt>
    <dgm:pt modelId="{11EE6F5E-743B-44F3-818E-03B4FF1B1C68}" type="pres">
      <dgm:prSet presAssocID="{F782DBE4-23BA-4BDA-A8F3-402057E17094}" presName="connectorText" presStyleLbl="sibTrans2D1" presStyleIdx="0" presStyleCnt="6"/>
      <dgm:spPr/>
      <dgm:t>
        <a:bodyPr/>
        <a:lstStyle/>
        <a:p>
          <a:endParaRPr lang="en-US"/>
        </a:p>
      </dgm:t>
    </dgm:pt>
    <dgm:pt modelId="{503D0F0D-17DD-4AC3-BFE3-1F0183267244}" type="pres">
      <dgm:prSet presAssocID="{7DFC71A3-11BF-4889-8C0B-C754921D7488}" presName="node" presStyleLbl="node1" presStyleIdx="1" presStyleCnt="7" custScaleX="170084">
        <dgm:presLayoutVars>
          <dgm:bulletEnabled val="1"/>
        </dgm:presLayoutVars>
      </dgm:prSet>
      <dgm:spPr/>
      <dgm:t>
        <a:bodyPr/>
        <a:lstStyle/>
        <a:p>
          <a:endParaRPr lang="en-US"/>
        </a:p>
      </dgm:t>
    </dgm:pt>
    <dgm:pt modelId="{ADD4D01C-4C26-455B-B9FA-9B02920B5A6C}" type="pres">
      <dgm:prSet presAssocID="{46ED2040-E33C-4F2F-8F64-F41328289895}" presName="sibTrans" presStyleLbl="sibTrans2D1" presStyleIdx="1" presStyleCnt="6" custScaleX="119629"/>
      <dgm:spPr/>
      <dgm:t>
        <a:bodyPr/>
        <a:lstStyle/>
        <a:p>
          <a:endParaRPr lang="en-US"/>
        </a:p>
      </dgm:t>
    </dgm:pt>
    <dgm:pt modelId="{E0D7B26B-57AA-4BFF-B0C2-2AED57E2B524}" type="pres">
      <dgm:prSet presAssocID="{46ED2040-E33C-4F2F-8F64-F41328289895}" presName="connectorText" presStyleLbl="sibTrans2D1" presStyleIdx="1" presStyleCnt="6"/>
      <dgm:spPr/>
      <dgm:t>
        <a:bodyPr/>
        <a:lstStyle/>
        <a:p>
          <a:endParaRPr lang="en-US"/>
        </a:p>
      </dgm:t>
    </dgm:pt>
    <dgm:pt modelId="{56445EB4-C157-4836-8082-7BC83C964796}" type="pres">
      <dgm:prSet presAssocID="{A5C20B0B-075F-4153-9C72-C2E7C4E64104}" presName="node" presStyleLbl="node1" presStyleIdx="2" presStyleCnt="7" custScaleX="170084">
        <dgm:presLayoutVars>
          <dgm:bulletEnabled val="1"/>
        </dgm:presLayoutVars>
      </dgm:prSet>
      <dgm:spPr/>
      <dgm:t>
        <a:bodyPr/>
        <a:lstStyle/>
        <a:p>
          <a:endParaRPr lang="en-US"/>
        </a:p>
      </dgm:t>
    </dgm:pt>
    <dgm:pt modelId="{FB24B5EB-39DA-4D21-9262-1FC43E819582}" type="pres">
      <dgm:prSet presAssocID="{1B8DB7BC-7261-4E1C-8A91-99EFCA5717AD}" presName="sibTrans" presStyleLbl="sibTrans2D1" presStyleIdx="2" presStyleCnt="6" custScaleX="119629"/>
      <dgm:spPr/>
      <dgm:t>
        <a:bodyPr/>
        <a:lstStyle/>
        <a:p>
          <a:endParaRPr lang="en-US"/>
        </a:p>
      </dgm:t>
    </dgm:pt>
    <dgm:pt modelId="{242F6AAC-13B6-4345-9F79-E41B1133369B}" type="pres">
      <dgm:prSet presAssocID="{1B8DB7BC-7261-4E1C-8A91-99EFCA5717AD}" presName="connectorText" presStyleLbl="sibTrans2D1" presStyleIdx="2" presStyleCnt="6"/>
      <dgm:spPr/>
      <dgm:t>
        <a:bodyPr/>
        <a:lstStyle/>
        <a:p>
          <a:endParaRPr lang="en-US"/>
        </a:p>
      </dgm:t>
    </dgm:pt>
    <dgm:pt modelId="{2C830BD9-1D04-4314-8DD2-71E2180F84D8}" type="pres">
      <dgm:prSet presAssocID="{C30E4610-A110-4BA2-BED1-53FEE174028B}" presName="node" presStyleLbl="node1" presStyleIdx="3" presStyleCnt="7" custScaleX="174871" custScaleY="126687">
        <dgm:presLayoutVars>
          <dgm:bulletEnabled val="1"/>
        </dgm:presLayoutVars>
      </dgm:prSet>
      <dgm:spPr/>
      <dgm:t>
        <a:bodyPr/>
        <a:lstStyle/>
        <a:p>
          <a:endParaRPr lang="en-US"/>
        </a:p>
      </dgm:t>
    </dgm:pt>
    <dgm:pt modelId="{F43796C5-4278-40A3-8253-E15982632E0B}" type="pres">
      <dgm:prSet presAssocID="{88B31B3B-C6FE-44AC-9412-3E1BA824E913}" presName="sibTrans" presStyleLbl="sibTrans2D1" presStyleIdx="3" presStyleCnt="6" custScaleX="119629"/>
      <dgm:spPr/>
      <dgm:t>
        <a:bodyPr/>
        <a:lstStyle/>
        <a:p>
          <a:endParaRPr lang="en-US"/>
        </a:p>
      </dgm:t>
    </dgm:pt>
    <dgm:pt modelId="{18DE383A-FAD7-4E55-A8F4-AD376A3A44E2}" type="pres">
      <dgm:prSet presAssocID="{88B31B3B-C6FE-44AC-9412-3E1BA824E913}" presName="connectorText" presStyleLbl="sibTrans2D1" presStyleIdx="3" presStyleCnt="6"/>
      <dgm:spPr/>
      <dgm:t>
        <a:bodyPr/>
        <a:lstStyle/>
        <a:p>
          <a:endParaRPr lang="en-US"/>
        </a:p>
      </dgm:t>
    </dgm:pt>
    <dgm:pt modelId="{E61CBA54-716F-4DE4-821B-FF15309B1252}" type="pres">
      <dgm:prSet presAssocID="{2B634D3E-C151-4D51-81AB-722375FACDE6}" presName="node" presStyleLbl="node1" presStyleIdx="4" presStyleCnt="7" custScaleX="168013">
        <dgm:presLayoutVars>
          <dgm:bulletEnabled val="1"/>
        </dgm:presLayoutVars>
      </dgm:prSet>
      <dgm:spPr/>
      <dgm:t>
        <a:bodyPr/>
        <a:lstStyle/>
        <a:p>
          <a:endParaRPr lang="en-US"/>
        </a:p>
      </dgm:t>
    </dgm:pt>
    <dgm:pt modelId="{F5929102-9FD3-4BDD-A83A-63ABF2F18E6B}" type="pres">
      <dgm:prSet presAssocID="{FD58D643-C9F7-4234-998C-08B59684E419}" presName="sibTrans" presStyleLbl="sibTrans2D1" presStyleIdx="4" presStyleCnt="6" custScaleX="119629"/>
      <dgm:spPr/>
      <dgm:t>
        <a:bodyPr/>
        <a:lstStyle/>
        <a:p>
          <a:endParaRPr lang="en-US"/>
        </a:p>
      </dgm:t>
    </dgm:pt>
    <dgm:pt modelId="{1A44A4FF-1218-43BF-902F-0B0A8878F4D1}" type="pres">
      <dgm:prSet presAssocID="{FD58D643-C9F7-4234-998C-08B59684E419}" presName="connectorText" presStyleLbl="sibTrans2D1" presStyleIdx="4" presStyleCnt="6"/>
      <dgm:spPr/>
      <dgm:t>
        <a:bodyPr/>
        <a:lstStyle/>
        <a:p>
          <a:endParaRPr lang="en-US"/>
        </a:p>
      </dgm:t>
    </dgm:pt>
    <dgm:pt modelId="{91CE638D-8C33-4659-BEC6-EE01FDB83CED}" type="pres">
      <dgm:prSet presAssocID="{5DEE1CA7-057A-471B-ADE6-F9AC4CEA0E81}" presName="node" presStyleLbl="node1" presStyleIdx="5" presStyleCnt="7" custScaleX="168013">
        <dgm:presLayoutVars>
          <dgm:bulletEnabled val="1"/>
        </dgm:presLayoutVars>
      </dgm:prSet>
      <dgm:spPr/>
      <dgm:t>
        <a:bodyPr/>
        <a:lstStyle/>
        <a:p>
          <a:endParaRPr lang="en-US"/>
        </a:p>
      </dgm:t>
    </dgm:pt>
    <dgm:pt modelId="{4937C778-30D7-4BD0-8C14-7E5853CF22A4}" type="pres">
      <dgm:prSet presAssocID="{F91FC8C0-D285-4265-9237-5E1356D0F124}" presName="sibTrans" presStyleLbl="sibTrans2D1" presStyleIdx="5" presStyleCnt="6" custScaleX="119629"/>
      <dgm:spPr/>
      <dgm:t>
        <a:bodyPr/>
        <a:lstStyle/>
        <a:p>
          <a:endParaRPr lang="en-US"/>
        </a:p>
      </dgm:t>
    </dgm:pt>
    <dgm:pt modelId="{7FDE71A5-7AC2-438B-86A2-836E9840E99A}" type="pres">
      <dgm:prSet presAssocID="{F91FC8C0-D285-4265-9237-5E1356D0F124}" presName="connectorText" presStyleLbl="sibTrans2D1" presStyleIdx="5" presStyleCnt="6"/>
      <dgm:spPr/>
      <dgm:t>
        <a:bodyPr/>
        <a:lstStyle/>
        <a:p>
          <a:endParaRPr lang="en-US"/>
        </a:p>
      </dgm:t>
    </dgm:pt>
    <dgm:pt modelId="{BB606DA8-F823-4F52-81DD-7C7F824AB1D8}" type="pres">
      <dgm:prSet presAssocID="{7FCAEC55-7FAF-486A-A6C8-B06A6C170346}" presName="node" presStyleLbl="node1" presStyleIdx="6" presStyleCnt="7" custScaleX="168013">
        <dgm:presLayoutVars>
          <dgm:bulletEnabled val="1"/>
        </dgm:presLayoutVars>
      </dgm:prSet>
      <dgm:spPr/>
      <dgm:t>
        <a:bodyPr/>
        <a:lstStyle/>
        <a:p>
          <a:endParaRPr lang="en-US"/>
        </a:p>
      </dgm:t>
    </dgm:pt>
  </dgm:ptLst>
  <dgm:cxnLst>
    <dgm:cxn modelId="{BC23E3F7-2EC7-4942-9269-82BA7F81CC63}" type="presOf" srcId="{7FCAEC55-7FAF-486A-A6C8-B06A6C170346}" destId="{BB606DA8-F823-4F52-81DD-7C7F824AB1D8}" srcOrd="0" destOrd="0" presId="urn:microsoft.com/office/officeart/2005/8/layout/process2"/>
    <dgm:cxn modelId="{DFA506EA-150E-4379-90FF-341033A1B5CF}" type="presOf" srcId="{FD58D643-C9F7-4234-998C-08B59684E419}" destId="{F5929102-9FD3-4BDD-A83A-63ABF2F18E6B}" srcOrd="0" destOrd="0" presId="urn:microsoft.com/office/officeart/2005/8/layout/process2"/>
    <dgm:cxn modelId="{04EFCED2-9940-415F-A71F-529F2EDA5548}" type="presOf" srcId="{F91FC8C0-D285-4265-9237-5E1356D0F124}" destId="{4937C778-30D7-4BD0-8C14-7E5853CF22A4}" srcOrd="0" destOrd="0" presId="urn:microsoft.com/office/officeart/2005/8/layout/process2"/>
    <dgm:cxn modelId="{06E28E77-E7F9-48A9-9974-83844E33D718}" type="presOf" srcId="{46ED2040-E33C-4F2F-8F64-F41328289895}" destId="{E0D7B26B-57AA-4BFF-B0C2-2AED57E2B524}" srcOrd="1" destOrd="0" presId="urn:microsoft.com/office/officeart/2005/8/layout/process2"/>
    <dgm:cxn modelId="{F4B1DFE8-2321-4761-A6BB-7D349FA78482}" type="presOf" srcId="{5DEE1CA7-057A-471B-ADE6-F9AC4CEA0E81}" destId="{91CE638D-8C33-4659-BEC6-EE01FDB83CED}" srcOrd="0" destOrd="0" presId="urn:microsoft.com/office/officeart/2005/8/layout/process2"/>
    <dgm:cxn modelId="{DFFBC28A-3E97-4A19-AF7B-6D03F118891B}" type="presOf" srcId="{46ED2040-E33C-4F2F-8F64-F41328289895}" destId="{ADD4D01C-4C26-455B-B9FA-9B02920B5A6C}" srcOrd="0" destOrd="0" presId="urn:microsoft.com/office/officeart/2005/8/layout/process2"/>
    <dgm:cxn modelId="{6FA90BC2-B10D-4556-A447-2C8C00CCFBD6}" type="presOf" srcId="{88B31B3B-C6FE-44AC-9412-3E1BA824E913}" destId="{F43796C5-4278-40A3-8253-E15982632E0B}" srcOrd="0" destOrd="0" presId="urn:microsoft.com/office/officeart/2005/8/layout/process2"/>
    <dgm:cxn modelId="{436AD16C-B55B-4FEC-B54D-A66E66A36177}" type="presOf" srcId="{A5C20B0B-075F-4153-9C72-C2E7C4E64104}" destId="{56445EB4-C157-4836-8082-7BC83C964796}" srcOrd="0" destOrd="0" presId="urn:microsoft.com/office/officeart/2005/8/layout/process2"/>
    <dgm:cxn modelId="{76EE6343-1D7F-4134-8F9D-40CD7BB1F745}" type="presOf" srcId="{7DFC71A3-11BF-4889-8C0B-C754921D7488}" destId="{503D0F0D-17DD-4AC3-BFE3-1F0183267244}" srcOrd="0" destOrd="0" presId="urn:microsoft.com/office/officeart/2005/8/layout/process2"/>
    <dgm:cxn modelId="{2771DAC0-A992-4968-BFB6-5C2DB3DD49AB}" type="presOf" srcId="{F782DBE4-23BA-4BDA-A8F3-402057E17094}" destId="{82AA95DB-AD54-40C7-9163-412941B87103}" srcOrd="0" destOrd="0" presId="urn:microsoft.com/office/officeart/2005/8/layout/process2"/>
    <dgm:cxn modelId="{89864AD4-6AC1-4CBD-86E6-AAE7C8C305EB}" srcId="{72020F26-808A-4AC0-B07B-CDCE1857BC22}" destId="{A5C20B0B-075F-4153-9C72-C2E7C4E64104}" srcOrd="2" destOrd="0" parTransId="{D278FB6D-66BA-49CA-AFE8-07FC327D4C7D}" sibTransId="{1B8DB7BC-7261-4E1C-8A91-99EFCA5717AD}"/>
    <dgm:cxn modelId="{1631F61A-D109-4321-B50C-D9F0403A2D3C}" type="presOf" srcId="{88B31B3B-C6FE-44AC-9412-3E1BA824E913}" destId="{18DE383A-FAD7-4E55-A8F4-AD376A3A44E2}" srcOrd="1" destOrd="0" presId="urn:microsoft.com/office/officeart/2005/8/layout/process2"/>
    <dgm:cxn modelId="{40E1E08A-5BB5-403F-9EFB-8FF061E3B4C9}" type="presOf" srcId="{2B634D3E-C151-4D51-81AB-722375FACDE6}" destId="{E61CBA54-716F-4DE4-821B-FF15309B1252}" srcOrd="0" destOrd="0" presId="urn:microsoft.com/office/officeart/2005/8/layout/process2"/>
    <dgm:cxn modelId="{83DDB2E7-2DBC-4A6C-81BA-9C36E4F7AD4D}" type="presOf" srcId="{C30E4610-A110-4BA2-BED1-53FEE174028B}" destId="{2C830BD9-1D04-4314-8DD2-71E2180F84D8}" srcOrd="0" destOrd="0" presId="urn:microsoft.com/office/officeart/2005/8/layout/process2"/>
    <dgm:cxn modelId="{195D8524-DFD3-44CB-AB94-9E223E3625D6}" srcId="{72020F26-808A-4AC0-B07B-CDCE1857BC22}" destId="{2B634D3E-C151-4D51-81AB-722375FACDE6}" srcOrd="4" destOrd="0" parTransId="{887CC398-A8C5-4988-B719-1A6364B966E5}" sibTransId="{FD58D643-C9F7-4234-998C-08B59684E419}"/>
    <dgm:cxn modelId="{6FEE0389-B19C-4881-8C4C-F36717C73DCB}" type="presOf" srcId="{F91FC8C0-D285-4265-9237-5E1356D0F124}" destId="{7FDE71A5-7AC2-438B-86A2-836E9840E99A}" srcOrd="1" destOrd="0" presId="urn:microsoft.com/office/officeart/2005/8/layout/process2"/>
    <dgm:cxn modelId="{E1FA22B6-A9DD-4A1E-95E7-36AF45E3B7A7}" srcId="{72020F26-808A-4AC0-B07B-CDCE1857BC22}" destId="{5DEE1CA7-057A-471B-ADE6-F9AC4CEA0E81}" srcOrd="5" destOrd="0" parTransId="{68C9856D-1D62-496D-ACC0-A2636493D44B}" sibTransId="{F91FC8C0-D285-4265-9237-5E1356D0F124}"/>
    <dgm:cxn modelId="{C1FB65DB-45F1-4C6B-ABF1-0B43E1DA2850}" type="presOf" srcId="{FD58D643-C9F7-4234-998C-08B59684E419}" destId="{1A44A4FF-1218-43BF-902F-0B0A8878F4D1}" srcOrd="1" destOrd="0" presId="urn:microsoft.com/office/officeart/2005/8/layout/process2"/>
    <dgm:cxn modelId="{80729B15-7749-40FF-9137-0DD484AB2B29}" srcId="{72020F26-808A-4AC0-B07B-CDCE1857BC22}" destId="{764841E9-6C83-4CAE-96BB-57D4203936F9}" srcOrd="0" destOrd="0" parTransId="{6C868CAE-96ED-4C39-B72E-5C201BAA2A1B}" sibTransId="{F782DBE4-23BA-4BDA-A8F3-402057E17094}"/>
    <dgm:cxn modelId="{0404F841-23DC-4901-A3CE-28AB89F7046A}" type="presOf" srcId="{F782DBE4-23BA-4BDA-A8F3-402057E17094}" destId="{11EE6F5E-743B-44F3-818E-03B4FF1B1C68}" srcOrd="1" destOrd="0" presId="urn:microsoft.com/office/officeart/2005/8/layout/process2"/>
    <dgm:cxn modelId="{E68D9337-7A14-4DB0-A2BA-F5263C0E8CE4}" type="presOf" srcId="{764841E9-6C83-4CAE-96BB-57D4203936F9}" destId="{DFE18126-2CBA-47AF-9321-608192339727}" srcOrd="0" destOrd="0" presId="urn:microsoft.com/office/officeart/2005/8/layout/process2"/>
    <dgm:cxn modelId="{8C1A9854-09EF-46A4-BD55-4DDB9CBEE89D}" srcId="{72020F26-808A-4AC0-B07B-CDCE1857BC22}" destId="{7DFC71A3-11BF-4889-8C0B-C754921D7488}" srcOrd="1" destOrd="0" parTransId="{89F5446B-9D10-407D-8A69-C239A721E885}" sibTransId="{46ED2040-E33C-4F2F-8F64-F41328289895}"/>
    <dgm:cxn modelId="{7B944631-6A45-4141-BE24-B8F38EAB503E}" type="presOf" srcId="{1B8DB7BC-7261-4E1C-8A91-99EFCA5717AD}" destId="{FB24B5EB-39DA-4D21-9262-1FC43E819582}" srcOrd="0" destOrd="0" presId="urn:microsoft.com/office/officeart/2005/8/layout/process2"/>
    <dgm:cxn modelId="{12CD4AC0-0B9B-4850-9344-91BBC92F8960}" type="presOf" srcId="{72020F26-808A-4AC0-B07B-CDCE1857BC22}" destId="{7BD385EB-1EB9-4A18-9672-1A765E0510B8}" srcOrd="0" destOrd="0" presId="urn:microsoft.com/office/officeart/2005/8/layout/process2"/>
    <dgm:cxn modelId="{8D35332B-F3BB-4791-8945-8E6CA64126DC}" type="presOf" srcId="{1B8DB7BC-7261-4E1C-8A91-99EFCA5717AD}" destId="{242F6AAC-13B6-4345-9F79-E41B1133369B}" srcOrd="1" destOrd="0" presId="urn:microsoft.com/office/officeart/2005/8/layout/process2"/>
    <dgm:cxn modelId="{CA49E8EC-3820-4991-9567-37B985ECE5AF}" srcId="{72020F26-808A-4AC0-B07B-CDCE1857BC22}" destId="{C30E4610-A110-4BA2-BED1-53FEE174028B}" srcOrd="3" destOrd="0" parTransId="{68DBAE9D-3FDF-4F8C-A897-DE3D2ED77B0F}" sibTransId="{88B31B3B-C6FE-44AC-9412-3E1BA824E913}"/>
    <dgm:cxn modelId="{08A2C43D-0D62-4E71-A9CB-121AB752D8DE}" srcId="{72020F26-808A-4AC0-B07B-CDCE1857BC22}" destId="{7FCAEC55-7FAF-486A-A6C8-B06A6C170346}" srcOrd="6" destOrd="0" parTransId="{31CD7DD6-9240-4425-81BC-AE5C00E57AB1}" sibTransId="{E69E8504-74C9-4C15-82B2-61251DA1956A}"/>
    <dgm:cxn modelId="{3D71024F-ADFD-4E7D-ACE9-A106D67390D0}" type="presParOf" srcId="{7BD385EB-1EB9-4A18-9672-1A765E0510B8}" destId="{DFE18126-2CBA-47AF-9321-608192339727}" srcOrd="0" destOrd="0" presId="urn:microsoft.com/office/officeart/2005/8/layout/process2"/>
    <dgm:cxn modelId="{5B69A1B7-0621-411F-9162-20F6805AD6C9}" type="presParOf" srcId="{7BD385EB-1EB9-4A18-9672-1A765E0510B8}" destId="{82AA95DB-AD54-40C7-9163-412941B87103}" srcOrd="1" destOrd="0" presId="urn:microsoft.com/office/officeart/2005/8/layout/process2"/>
    <dgm:cxn modelId="{69E785DB-1564-4288-8848-03FBE65708F7}" type="presParOf" srcId="{82AA95DB-AD54-40C7-9163-412941B87103}" destId="{11EE6F5E-743B-44F3-818E-03B4FF1B1C68}" srcOrd="0" destOrd="0" presId="urn:microsoft.com/office/officeart/2005/8/layout/process2"/>
    <dgm:cxn modelId="{18EFE7E5-864D-4CFD-AB5E-3AB1D13BA148}" type="presParOf" srcId="{7BD385EB-1EB9-4A18-9672-1A765E0510B8}" destId="{503D0F0D-17DD-4AC3-BFE3-1F0183267244}" srcOrd="2" destOrd="0" presId="urn:microsoft.com/office/officeart/2005/8/layout/process2"/>
    <dgm:cxn modelId="{032D6BEC-5A87-45E3-8B84-9CC1C6079CBB}" type="presParOf" srcId="{7BD385EB-1EB9-4A18-9672-1A765E0510B8}" destId="{ADD4D01C-4C26-455B-B9FA-9B02920B5A6C}" srcOrd="3" destOrd="0" presId="urn:microsoft.com/office/officeart/2005/8/layout/process2"/>
    <dgm:cxn modelId="{D41F615A-6D74-44D7-881D-7ABCF4510279}" type="presParOf" srcId="{ADD4D01C-4C26-455B-B9FA-9B02920B5A6C}" destId="{E0D7B26B-57AA-4BFF-B0C2-2AED57E2B524}" srcOrd="0" destOrd="0" presId="urn:microsoft.com/office/officeart/2005/8/layout/process2"/>
    <dgm:cxn modelId="{A602C9B7-DA70-4CE8-AAD0-07A64972FE81}" type="presParOf" srcId="{7BD385EB-1EB9-4A18-9672-1A765E0510B8}" destId="{56445EB4-C157-4836-8082-7BC83C964796}" srcOrd="4" destOrd="0" presId="urn:microsoft.com/office/officeart/2005/8/layout/process2"/>
    <dgm:cxn modelId="{73E057E7-6600-4670-8A35-4AFBE8134929}" type="presParOf" srcId="{7BD385EB-1EB9-4A18-9672-1A765E0510B8}" destId="{FB24B5EB-39DA-4D21-9262-1FC43E819582}" srcOrd="5" destOrd="0" presId="urn:microsoft.com/office/officeart/2005/8/layout/process2"/>
    <dgm:cxn modelId="{7F665ADD-DC1C-45D9-AD3F-31997536D9F0}" type="presParOf" srcId="{FB24B5EB-39DA-4D21-9262-1FC43E819582}" destId="{242F6AAC-13B6-4345-9F79-E41B1133369B}" srcOrd="0" destOrd="0" presId="urn:microsoft.com/office/officeart/2005/8/layout/process2"/>
    <dgm:cxn modelId="{4D74567A-6F30-4C92-A2A6-3F5A3C5D8C25}" type="presParOf" srcId="{7BD385EB-1EB9-4A18-9672-1A765E0510B8}" destId="{2C830BD9-1D04-4314-8DD2-71E2180F84D8}" srcOrd="6" destOrd="0" presId="urn:microsoft.com/office/officeart/2005/8/layout/process2"/>
    <dgm:cxn modelId="{1F1F25A9-F5CE-4E5E-BFCE-7FE6CE6B4CA4}" type="presParOf" srcId="{7BD385EB-1EB9-4A18-9672-1A765E0510B8}" destId="{F43796C5-4278-40A3-8253-E15982632E0B}" srcOrd="7" destOrd="0" presId="urn:microsoft.com/office/officeart/2005/8/layout/process2"/>
    <dgm:cxn modelId="{AE598E82-B6C7-476B-A2A4-6E54B8A2A85A}" type="presParOf" srcId="{F43796C5-4278-40A3-8253-E15982632E0B}" destId="{18DE383A-FAD7-4E55-A8F4-AD376A3A44E2}" srcOrd="0" destOrd="0" presId="urn:microsoft.com/office/officeart/2005/8/layout/process2"/>
    <dgm:cxn modelId="{9C62B988-6618-46A1-A3C7-66CBB0B889AB}" type="presParOf" srcId="{7BD385EB-1EB9-4A18-9672-1A765E0510B8}" destId="{E61CBA54-716F-4DE4-821B-FF15309B1252}" srcOrd="8" destOrd="0" presId="urn:microsoft.com/office/officeart/2005/8/layout/process2"/>
    <dgm:cxn modelId="{3EC48614-FDBB-43B5-992B-BF8368752350}" type="presParOf" srcId="{7BD385EB-1EB9-4A18-9672-1A765E0510B8}" destId="{F5929102-9FD3-4BDD-A83A-63ABF2F18E6B}" srcOrd="9" destOrd="0" presId="urn:microsoft.com/office/officeart/2005/8/layout/process2"/>
    <dgm:cxn modelId="{C734BEF6-20E8-476E-B37B-DE8418E5C321}" type="presParOf" srcId="{F5929102-9FD3-4BDD-A83A-63ABF2F18E6B}" destId="{1A44A4FF-1218-43BF-902F-0B0A8878F4D1}" srcOrd="0" destOrd="0" presId="urn:microsoft.com/office/officeart/2005/8/layout/process2"/>
    <dgm:cxn modelId="{9400E66D-B9F2-47BB-8331-86DB43929535}" type="presParOf" srcId="{7BD385EB-1EB9-4A18-9672-1A765E0510B8}" destId="{91CE638D-8C33-4659-BEC6-EE01FDB83CED}" srcOrd="10" destOrd="0" presId="urn:microsoft.com/office/officeart/2005/8/layout/process2"/>
    <dgm:cxn modelId="{4841CCF1-7881-4D91-8229-A509F01B9AB1}" type="presParOf" srcId="{7BD385EB-1EB9-4A18-9672-1A765E0510B8}" destId="{4937C778-30D7-4BD0-8C14-7E5853CF22A4}" srcOrd="11" destOrd="0" presId="urn:microsoft.com/office/officeart/2005/8/layout/process2"/>
    <dgm:cxn modelId="{73C133C9-EECA-49D6-98B7-BDAD7C48E818}" type="presParOf" srcId="{4937C778-30D7-4BD0-8C14-7E5853CF22A4}" destId="{7FDE71A5-7AC2-438B-86A2-836E9840E99A}" srcOrd="0" destOrd="0" presId="urn:microsoft.com/office/officeart/2005/8/layout/process2"/>
    <dgm:cxn modelId="{1B7B2F9C-550C-469C-BB7E-E6AA9F856ACC}" type="presParOf" srcId="{7BD385EB-1EB9-4A18-9672-1A765E0510B8}" destId="{BB606DA8-F823-4F52-81DD-7C7F824AB1D8}" srcOrd="12"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14CDD2-B243-48B1-A997-E4B4E6D1AD7D}" type="doc">
      <dgm:prSet loTypeId="urn:microsoft.com/office/officeart/2005/8/layout/cycle8" loCatId="cycle" qsTypeId="urn:microsoft.com/office/officeart/2005/8/quickstyle/simple1" qsCatId="simple" csTypeId="urn:microsoft.com/office/officeart/2005/8/colors/accent1_2" csCatId="accent1" phldr="1"/>
      <dgm:spPr/>
    </dgm:pt>
    <dgm:pt modelId="{BC1B3778-3DDF-4D55-B492-A2A083B6BCA2}">
      <dgm:prSet phldrT="[Text]"/>
      <dgm:spPr/>
      <dgm:t>
        <a:bodyPr/>
        <a:lstStyle/>
        <a:p>
          <a:r>
            <a:rPr lang="en-US" b="0" dirty="0" smtClean="0"/>
            <a:t>Counseling</a:t>
          </a:r>
          <a:endParaRPr lang="en-US" b="0" dirty="0"/>
        </a:p>
      </dgm:t>
    </dgm:pt>
    <dgm:pt modelId="{F10FA6C4-23B4-4CBB-B351-80FE2021A8D1}" type="parTrans" cxnId="{41E975FE-8001-42F9-9F7D-749BA7475243}">
      <dgm:prSet/>
      <dgm:spPr/>
      <dgm:t>
        <a:bodyPr/>
        <a:lstStyle/>
        <a:p>
          <a:endParaRPr lang="en-US"/>
        </a:p>
      </dgm:t>
    </dgm:pt>
    <dgm:pt modelId="{9BD44BAA-8C45-49D1-B96E-13714926B561}" type="sibTrans" cxnId="{41E975FE-8001-42F9-9F7D-749BA7475243}">
      <dgm:prSet/>
      <dgm:spPr/>
      <dgm:t>
        <a:bodyPr/>
        <a:lstStyle/>
        <a:p>
          <a:endParaRPr lang="en-US"/>
        </a:p>
      </dgm:t>
    </dgm:pt>
    <dgm:pt modelId="{944FE9FD-4825-45B2-BCF4-76C99CF95D7A}">
      <dgm:prSet phldrT="[Text]"/>
      <dgm:spPr/>
      <dgm:t>
        <a:bodyPr/>
        <a:lstStyle/>
        <a:p>
          <a:r>
            <a:rPr lang="en-US" b="0" dirty="0" smtClean="0"/>
            <a:t>Self-Help</a:t>
          </a:r>
          <a:endParaRPr lang="en-US" b="0" dirty="0"/>
        </a:p>
      </dgm:t>
    </dgm:pt>
    <dgm:pt modelId="{7B4156C5-6F26-44A0-85BE-EE2FB32F87E8}" type="parTrans" cxnId="{163EAD23-4CB1-475F-9415-90F44B963A69}">
      <dgm:prSet/>
      <dgm:spPr/>
      <dgm:t>
        <a:bodyPr/>
        <a:lstStyle/>
        <a:p>
          <a:endParaRPr lang="en-US"/>
        </a:p>
      </dgm:t>
    </dgm:pt>
    <dgm:pt modelId="{2A30120A-6C6B-4D12-BD8E-C0CDFB8522EE}" type="sibTrans" cxnId="{163EAD23-4CB1-475F-9415-90F44B963A69}">
      <dgm:prSet/>
      <dgm:spPr/>
      <dgm:t>
        <a:bodyPr/>
        <a:lstStyle/>
        <a:p>
          <a:endParaRPr lang="en-US"/>
        </a:p>
      </dgm:t>
    </dgm:pt>
    <dgm:pt modelId="{8C02D762-8971-4A6C-AE2C-53F2B1A8BA72}">
      <dgm:prSet phldrT="[Text]" custT="1"/>
      <dgm:spPr/>
      <dgm:t>
        <a:bodyPr/>
        <a:lstStyle/>
        <a:p>
          <a:r>
            <a:rPr lang="en-US" sz="1600" dirty="0" err="1" smtClean="0"/>
            <a:t>Pharmaco</a:t>
          </a:r>
          <a:r>
            <a:rPr lang="en-US" sz="1600" dirty="0" smtClean="0"/>
            <a:t>-therapy</a:t>
          </a:r>
          <a:endParaRPr lang="en-US" sz="1600" dirty="0"/>
        </a:p>
      </dgm:t>
    </dgm:pt>
    <dgm:pt modelId="{A9E26D20-2C7E-47CC-925E-8AB50B1E3CA8}" type="parTrans" cxnId="{F6326216-00CF-4538-968A-8F71D8AC701B}">
      <dgm:prSet/>
      <dgm:spPr/>
      <dgm:t>
        <a:bodyPr/>
        <a:lstStyle/>
        <a:p>
          <a:endParaRPr lang="en-US"/>
        </a:p>
      </dgm:t>
    </dgm:pt>
    <dgm:pt modelId="{4D545AF5-9D82-4D68-AF7A-FE6A446CFCB1}" type="sibTrans" cxnId="{F6326216-00CF-4538-968A-8F71D8AC701B}">
      <dgm:prSet/>
      <dgm:spPr/>
      <dgm:t>
        <a:bodyPr/>
        <a:lstStyle/>
        <a:p>
          <a:endParaRPr lang="en-US"/>
        </a:p>
      </dgm:t>
    </dgm:pt>
    <dgm:pt modelId="{46C6C66A-2A58-417F-8C14-9580A3DE73EE}" type="pres">
      <dgm:prSet presAssocID="{C014CDD2-B243-48B1-A997-E4B4E6D1AD7D}" presName="compositeShape" presStyleCnt="0">
        <dgm:presLayoutVars>
          <dgm:chMax val="7"/>
          <dgm:dir/>
          <dgm:resizeHandles val="exact"/>
        </dgm:presLayoutVars>
      </dgm:prSet>
      <dgm:spPr/>
    </dgm:pt>
    <dgm:pt modelId="{758807E1-67EC-4A3E-9289-19A25E7EDCF9}" type="pres">
      <dgm:prSet presAssocID="{C014CDD2-B243-48B1-A997-E4B4E6D1AD7D}" presName="wedge1" presStyleLbl="node1" presStyleIdx="0" presStyleCnt="3"/>
      <dgm:spPr/>
      <dgm:t>
        <a:bodyPr/>
        <a:lstStyle/>
        <a:p>
          <a:endParaRPr lang="en-US"/>
        </a:p>
      </dgm:t>
    </dgm:pt>
    <dgm:pt modelId="{92092455-73A4-497A-942A-41A8C9A86B33}" type="pres">
      <dgm:prSet presAssocID="{C014CDD2-B243-48B1-A997-E4B4E6D1AD7D}" presName="dummy1a" presStyleCnt="0"/>
      <dgm:spPr/>
    </dgm:pt>
    <dgm:pt modelId="{6753E22E-2500-4A15-AB81-DF3F90E167A3}" type="pres">
      <dgm:prSet presAssocID="{C014CDD2-B243-48B1-A997-E4B4E6D1AD7D}" presName="dummy1b" presStyleCnt="0"/>
      <dgm:spPr/>
    </dgm:pt>
    <dgm:pt modelId="{C4D83F70-B16C-4424-9FBC-B55FE6C06BCD}" type="pres">
      <dgm:prSet presAssocID="{C014CDD2-B243-48B1-A997-E4B4E6D1AD7D}" presName="wedge1Tx" presStyleLbl="node1" presStyleIdx="0" presStyleCnt="3">
        <dgm:presLayoutVars>
          <dgm:chMax val="0"/>
          <dgm:chPref val="0"/>
          <dgm:bulletEnabled val="1"/>
        </dgm:presLayoutVars>
      </dgm:prSet>
      <dgm:spPr/>
      <dgm:t>
        <a:bodyPr/>
        <a:lstStyle/>
        <a:p>
          <a:endParaRPr lang="en-US"/>
        </a:p>
      </dgm:t>
    </dgm:pt>
    <dgm:pt modelId="{DDC70324-39A4-4216-BE94-44DF9ED08C60}" type="pres">
      <dgm:prSet presAssocID="{C014CDD2-B243-48B1-A997-E4B4E6D1AD7D}" presName="wedge2" presStyleLbl="node1" presStyleIdx="1" presStyleCnt="3"/>
      <dgm:spPr/>
      <dgm:t>
        <a:bodyPr/>
        <a:lstStyle/>
        <a:p>
          <a:endParaRPr lang="en-US"/>
        </a:p>
      </dgm:t>
    </dgm:pt>
    <dgm:pt modelId="{7C55906A-0783-49BF-ABE4-0ECC16E14F56}" type="pres">
      <dgm:prSet presAssocID="{C014CDD2-B243-48B1-A997-E4B4E6D1AD7D}" presName="dummy2a" presStyleCnt="0"/>
      <dgm:spPr/>
    </dgm:pt>
    <dgm:pt modelId="{310499AB-772E-451C-8912-A97D914EA0FF}" type="pres">
      <dgm:prSet presAssocID="{C014CDD2-B243-48B1-A997-E4B4E6D1AD7D}" presName="dummy2b" presStyleCnt="0"/>
      <dgm:spPr/>
    </dgm:pt>
    <dgm:pt modelId="{B1CB5DBC-A1D5-4843-8C0B-F15E72A4F18B}" type="pres">
      <dgm:prSet presAssocID="{C014CDD2-B243-48B1-A997-E4B4E6D1AD7D}" presName="wedge2Tx" presStyleLbl="node1" presStyleIdx="1" presStyleCnt="3">
        <dgm:presLayoutVars>
          <dgm:chMax val="0"/>
          <dgm:chPref val="0"/>
          <dgm:bulletEnabled val="1"/>
        </dgm:presLayoutVars>
      </dgm:prSet>
      <dgm:spPr/>
      <dgm:t>
        <a:bodyPr/>
        <a:lstStyle/>
        <a:p>
          <a:endParaRPr lang="en-US"/>
        </a:p>
      </dgm:t>
    </dgm:pt>
    <dgm:pt modelId="{468CBC7A-FD5A-4477-A57F-505AA0DF096D}" type="pres">
      <dgm:prSet presAssocID="{C014CDD2-B243-48B1-A997-E4B4E6D1AD7D}" presName="wedge3" presStyleLbl="node1" presStyleIdx="2" presStyleCnt="3"/>
      <dgm:spPr/>
      <dgm:t>
        <a:bodyPr/>
        <a:lstStyle/>
        <a:p>
          <a:endParaRPr lang="en-US"/>
        </a:p>
      </dgm:t>
    </dgm:pt>
    <dgm:pt modelId="{92A58D65-FF5C-4FA0-BA2A-7BC6B77AC6AD}" type="pres">
      <dgm:prSet presAssocID="{C014CDD2-B243-48B1-A997-E4B4E6D1AD7D}" presName="dummy3a" presStyleCnt="0"/>
      <dgm:spPr/>
    </dgm:pt>
    <dgm:pt modelId="{09DE6182-2AD1-4596-B02D-31BF010428AE}" type="pres">
      <dgm:prSet presAssocID="{C014CDD2-B243-48B1-A997-E4B4E6D1AD7D}" presName="dummy3b" presStyleCnt="0"/>
      <dgm:spPr/>
    </dgm:pt>
    <dgm:pt modelId="{0E00E7FD-61A0-4408-A6D5-F7FDC2BAFA5C}" type="pres">
      <dgm:prSet presAssocID="{C014CDD2-B243-48B1-A997-E4B4E6D1AD7D}" presName="wedge3Tx" presStyleLbl="node1" presStyleIdx="2" presStyleCnt="3">
        <dgm:presLayoutVars>
          <dgm:chMax val="0"/>
          <dgm:chPref val="0"/>
          <dgm:bulletEnabled val="1"/>
        </dgm:presLayoutVars>
      </dgm:prSet>
      <dgm:spPr/>
      <dgm:t>
        <a:bodyPr/>
        <a:lstStyle/>
        <a:p>
          <a:endParaRPr lang="en-US"/>
        </a:p>
      </dgm:t>
    </dgm:pt>
    <dgm:pt modelId="{9D650158-EF14-4760-AA8B-B65DF1EBC342}" type="pres">
      <dgm:prSet presAssocID="{9BD44BAA-8C45-49D1-B96E-13714926B561}" presName="arrowWedge1" presStyleLbl="fgSibTrans2D1" presStyleIdx="0" presStyleCnt="3"/>
      <dgm:spPr/>
    </dgm:pt>
    <dgm:pt modelId="{4B9FE4A8-C4A5-452D-8FDA-CD13FB7EF6D1}" type="pres">
      <dgm:prSet presAssocID="{2A30120A-6C6B-4D12-BD8E-C0CDFB8522EE}" presName="arrowWedge2" presStyleLbl="fgSibTrans2D1" presStyleIdx="1" presStyleCnt="3"/>
      <dgm:spPr/>
    </dgm:pt>
    <dgm:pt modelId="{5EFA0D4D-5F10-4D25-958A-A819995A6541}" type="pres">
      <dgm:prSet presAssocID="{4D545AF5-9D82-4D68-AF7A-FE6A446CFCB1}" presName="arrowWedge3" presStyleLbl="fgSibTrans2D1" presStyleIdx="2" presStyleCnt="3"/>
      <dgm:spPr/>
    </dgm:pt>
  </dgm:ptLst>
  <dgm:cxnLst>
    <dgm:cxn modelId="{EEE7D4F5-2362-4990-B542-1E9B866DB4C1}" type="presOf" srcId="{944FE9FD-4825-45B2-BCF4-76C99CF95D7A}" destId="{B1CB5DBC-A1D5-4843-8C0B-F15E72A4F18B}" srcOrd="1" destOrd="0" presId="urn:microsoft.com/office/officeart/2005/8/layout/cycle8"/>
    <dgm:cxn modelId="{41E975FE-8001-42F9-9F7D-749BA7475243}" srcId="{C014CDD2-B243-48B1-A997-E4B4E6D1AD7D}" destId="{BC1B3778-3DDF-4D55-B492-A2A083B6BCA2}" srcOrd="0" destOrd="0" parTransId="{F10FA6C4-23B4-4CBB-B351-80FE2021A8D1}" sibTransId="{9BD44BAA-8C45-49D1-B96E-13714926B561}"/>
    <dgm:cxn modelId="{37FC0461-9CC4-4014-8A84-AAAA3BEA9E96}" type="presOf" srcId="{BC1B3778-3DDF-4D55-B492-A2A083B6BCA2}" destId="{C4D83F70-B16C-4424-9FBC-B55FE6C06BCD}" srcOrd="1" destOrd="0" presId="urn:microsoft.com/office/officeart/2005/8/layout/cycle8"/>
    <dgm:cxn modelId="{0BA72E84-BC89-4EB8-A3BD-04C774163F10}" type="presOf" srcId="{8C02D762-8971-4A6C-AE2C-53F2B1A8BA72}" destId="{0E00E7FD-61A0-4408-A6D5-F7FDC2BAFA5C}" srcOrd="1" destOrd="0" presId="urn:microsoft.com/office/officeart/2005/8/layout/cycle8"/>
    <dgm:cxn modelId="{66C4209D-EBE8-49D8-9183-FD5EF5D57556}" type="presOf" srcId="{8C02D762-8971-4A6C-AE2C-53F2B1A8BA72}" destId="{468CBC7A-FD5A-4477-A57F-505AA0DF096D}" srcOrd="0" destOrd="0" presId="urn:microsoft.com/office/officeart/2005/8/layout/cycle8"/>
    <dgm:cxn modelId="{163EAD23-4CB1-475F-9415-90F44B963A69}" srcId="{C014CDD2-B243-48B1-A997-E4B4E6D1AD7D}" destId="{944FE9FD-4825-45B2-BCF4-76C99CF95D7A}" srcOrd="1" destOrd="0" parTransId="{7B4156C5-6F26-44A0-85BE-EE2FB32F87E8}" sibTransId="{2A30120A-6C6B-4D12-BD8E-C0CDFB8522EE}"/>
    <dgm:cxn modelId="{6E6E0A0F-A6D9-47B6-86AE-A19093FBBB25}" type="presOf" srcId="{BC1B3778-3DDF-4D55-B492-A2A083B6BCA2}" destId="{758807E1-67EC-4A3E-9289-19A25E7EDCF9}" srcOrd="0" destOrd="0" presId="urn:microsoft.com/office/officeart/2005/8/layout/cycle8"/>
    <dgm:cxn modelId="{42A6B935-DD74-4A9E-B2D1-BB2317CE0EE0}" type="presOf" srcId="{944FE9FD-4825-45B2-BCF4-76C99CF95D7A}" destId="{DDC70324-39A4-4216-BE94-44DF9ED08C60}" srcOrd="0" destOrd="0" presId="urn:microsoft.com/office/officeart/2005/8/layout/cycle8"/>
    <dgm:cxn modelId="{447BABAB-6C18-43DB-A2F3-849BF0478EB1}" type="presOf" srcId="{C014CDD2-B243-48B1-A997-E4B4E6D1AD7D}" destId="{46C6C66A-2A58-417F-8C14-9580A3DE73EE}" srcOrd="0" destOrd="0" presId="urn:microsoft.com/office/officeart/2005/8/layout/cycle8"/>
    <dgm:cxn modelId="{F6326216-00CF-4538-968A-8F71D8AC701B}" srcId="{C014CDD2-B243-48B1-A997-E4B4E6D1AD7D}" destId="{8C02D762-8971-4A6C-AE2C-53F2B1A8BA72}" srcOrd="2" destOrd="0" parTransId="{A9E26D20-2C7E-47CC-925E-8AB50B1E3CA8}" sibTransId="{4D545AF5-9D82-4D68-AF7A-FE6A446CFCB1}"/>
    <dgm:cxn modelId="{81CD6837-EB68-41A4-91A0-1DE924F2B9D0}" type="presParOf" srcId="{46C6C66A-2A58-417F-8C14-9580A3DE73EE}" destId="{758807E1-67EC-4A3E-9289-19A25E7EDCF9}" srcOrd="0" destOrd="0" presId="urn:microsoft.com/office/officeart/2005/8/layout/cycle8"/>
    <dgm:cxn modelId="{8DBADD45-C93A-4424-8543-9CA4B2CFD0D0}" type="presParOf" srcId="{46C6C66A-2A58-417F-8C14-9580A3DE73EE}" destId="{92092455-73A4-497A-942A-41A8C9A86B33}" srcOrd="1" destOrd="0" presId="urn:microsoft.com/office/officeart/2005/8/layout/cycle8"/>
    <dgm:cxn modelId="{273B7A48-F60C-4F8E-AF3A-B3D44388933F}" type="presParOf" srcId="{46C6C66A-2A58-417F-8C14-9580A3DE73EE}" destId="{6753E22E-2500-4A15-AB81-DF3F90E167A3}" srcOrd="2" destOrd="0" presId="urn:microsoft.com/office/officeart/2005/8/layout/cycle8"/>
    <dgm:cxn modelId="{E007B3FA-93AE-419A-B4A8-94398C13271E}" type="presParOf" srcId="{46C6C66A-2A58-417F-8C14-9580A3DE73EE}" destId="{C4D83F70-B16C-4424-9FBC-B55FE6C06BCD}" srcOrd="3" destOrd="0" presId="urn:microsoft.com/office/officeart/2005/8/layout/cycle8"/>
    <dgm:cxn modelId="{81B0F1F4-DB8B-45C9-BA61-40F32B013761}" type="presParOf" srcId="{46C6C66A-2A58-417F-8C14-9580A3DE73EE}" destId="{DDC70324-39A4-4216-BE94-44DF9ED08C60}" srcOrd="4" destOrd="0" presId="urn:microsoft.com/office/officeart/2005/8/layout/cycle8"/>
    <dgm:cxn modelId="{2EE34D3B-9CF6-438E-87CD-7D50B085F920}" type="presParOf" srcId="{46C6C66A-2A58-417F-8C14-9580A3DE73EE}" destId="{7C55906A-0783-49BF-ABE4-0ECC16E14F56}" srcOrd="5" destOrd="0" presId="urn:microsoft.com/office/officeart/2005/8/layout/cycle8"/>
    <dgm:cxn modelId="{07A97F7C-DC6D-4509-90BD-65E8D26A020E}" type="presParOf" srcId="{46C6C66A-2A58-417F-8C14-9580A3DE73EE}" destId="{310499AB-772E-451C-8912-A97D914EA0FF}" srcOrd="6" destOrd="0" presId="urn:microsoft.com/office/officeart/2005/8/layout/cycle8"/>
    <dgm:cxn modelId="{916B8876-00FE-4808-B127-F21C95A225DC}" type="presParOf" srcId="{46C6C66A-2A58-417F-8C14-9580A3DE73EE}" destId="{B1CB5DBC-A1D5-4843-8C0B-F15E72A4F18B}" srcOrd="7" destOrd="0" presId="urn:microsoft.com/office/officeart/2005/8/layout/cycle8"/>
    <dgm:cxn modelId="{F74AE892-9396-443B-B9FE-604F1FDAA722}" type="presParOf" srcId="{46C6C66A-2A58-417F-8C14-9580A3DE73EE}" destId="{468CBC7A-FD5A-4477-A57F-505AA0DF096D}" srcOrd="8" destOrd="0" presId="urn:microsoft.com/office/officeart/2005/8/layout/cycle8"/>
    <dgm:cxn modelId="{6C83446C-BC62-4E82-AAE2-1D5DC51B9A12}" type="presParOf" srcId="{46C6C66A-2A58-417F-8C14-9580A3DE73EE}" destId="{92A58D65-FF5C-4FA0-BA2A-7BC6B77AC6AD}" srcOrd="9" destOrd="0" presId="urn:microsoft.com/office/officeart/2005/8/layout/cycle8"/>
    <dgm:cxn modelId="{F8098AD1-3905-470E-8872-D02CFBC41F49}" type="presParOf" srcId="{46C6C66A-2A58-417F-8C14-9580A3DE73EE}" destId="{09DE6182-2AD1-4596-B02D-31BF010428AE}" srcOrd="10" destOrd="0" presId="urn:microsoft.com/office/officeart/2005/8/layout/cycle8"/>
    <dgm:cxn modelId="{833D1245-E61E-4711-87D4-0228317BFB08}" type="presParOf" srcId="{46C6C66A-2A58-417F-8C14-9580A3DE73EE}" destId="{0E00E7FD-61A0-4408-A6D5-F7FDC2BAFA5C}" srcOrd="11" destOrd="0" presId="urn:microsoft.com/office/officeart/2005/8/layout/cycle8"/>
    <dgm:cxn modelId="{EBF53809-40B3-47C7-A7B3-A0625E6A0431}" type="presParOf" srcId="{46C6C66A-2A58-417F-8C14-9580A3DE73EE}" destId="{9D650158-EF14-4760-AA8B-B65DF1EBC342}" srcOrd="12" destOrd="0" presId="urn:microsoft.com/office/officeart/2005/8/layout/cycle8"/>
    <dgm:cxn modelId="{D2FB1E23-4EC3-4A2A-9320-2C1881EBC2F8}" type="presParOf" srcId="{46C6C66A-2A58-417F-8C14-9580A3DE73EE}" destId="{4B9FE4A8-C4A5-452D-8FDA-CD13FB7EF6D1}" srcOrd="13" destOrd="0" presId="urn:microsoft.com/office/officeart/2005/8/layout/cycle8"/>
    <dgm:cxn modelId="{05DE6681-3E78-4BC0-9934-8FE9C28D90A4}" type="presParOf" srcId="{46C6C66A-2A58-417F-8C14-9580A3DE73EE}" destId="{5EFA0D4D-5F10-4D25-958A-A819995A6541}"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562401-87E9-49F0-8EFA-25F104D18683}">
      <dsp:nvSpPr>
        <dsp:cNvPr id="0" name=""/>
        <dsp:cNvSpPr/>
      </dsp:nvSpPr>
      <dsp:spPr>
        <a:xfrm>
          <a:off x="2866" y="384820"/>
          <a:ext cx="3842928" cy="960732"/>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smtClean="0"/>
            <a:t>At-Risk Drinking</a:t>
          </a:r>
          <a:endParaRPr lang="en-US" sz="3100" kern="1200" dirty="0"/>
        </a:p>
      </dsp:txBody>
      <dsp:txXfrm>
        <a:off x="31005" y="412959"/>
        <a:ext cx="3786650" cy="904454"/>
      </dsp:txXfrm>
    </dsp:sp>
    <dsp:sp modelId="{386DF30F-AE05-4AE6-9FD3-8FF40C9B6E55}">
      <dsp:nvSpPr>
        <dsp:cNvPr id="0" name=""/>
        <dsp:cNvSpPr/>
      </dsp:nvSpPr>
      <dsp:spPr>
        <a:xfrm rot="5400000">
          <a:off x="1840266" y="1429616"/>
          <a:ext cx="168128" cy="168128"/>
        </a:xfrm>
        <a:prstGeom prst="rightArrow">
          <a:avLst>
            <a:gd name="adj1" fmla="val 667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C023665-21B7-4C92-84C4-78C13C60F4F8}">
      <dsp:nvSpPr>
        <dsp:cNvPr id="0" name=""/>
        <dsp:cNvSpPr/>
      </dsp:nvSpPr>
      <dsp:spPr>
        <a:xfrm>
          <a:off x="2866" y="1681808"/>
          <a:ext cx="3842928" cy="960732"/>
        </a:xfrm>
        <a:prstGeom prst="roundRect">
          <a:avLst>
            <a:gd name="adj" fmla="val 10000"/>
          </a:avLst>
        </a:prstGeom>
        <a:solidFill>
          <a:schemeClr val="accent4">
            <a:tint val="40000"/>
            <a:alpha val="90000"/>
            <a:hueOff val="0"/>
            <a:satOff val="0"/>
            <a:lumOff val="0"/>
            <a:alphaOff val="0"/>
          </a:schemeClr>
        </a:solidFill>
        <a:ln w="1905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smtClean="0"/>
            <a:t>Decrease drinking to below NIAAA-levels</a:t>
          </a:r>
          <a:endParaRPr lang="en-US" sz="3100" kern="1200" dirty="0"/>
        </a:p>
      </dsp:txBody>
      <dsp:txXfrm>
        <a:off x="31005" y="1709947"/>
        <a:ext cx="3786650" cy="904454"/>
      </dsp:txXfrm>
    </dsp:sp>
    <dsp:sp modelId="{262EBC4E-5A8D-4603-BCE5-2259AF295623}">
      <dsp:nvSpPr>
        <dsp:cNvPr id="0" name=""/>
        <dsp:cNvSpPr/>
      </dsp:nvSpPr>
      <dsp:spPr>
        <a:xfrm rot="5400000">
          <a:off x="1840266" y="2726605"/>
          <a:ext cx="168128" cy="168128"/>
        </a:xfrm>
        <a:prstGeom prst="rightArrow">
          <a:avLst>
            <a:gd name="adj1" fmla="val 66700"/>
            <a:gd name="adj2" fmla="val 50000"/>
          </a:avLst>
        </a:prstGeom>
        <a:solidFill>
          <a:schemeClr val="accent4">
            <a:hueOff val="6807679"/>
            <a:satOff val="-7995"/>
            <a:lumOff val="307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9B1E45-6ED9-4406-BA58-D7C3C091E96D}">
      <dsp:nvSpPr>
        <dsp:cNvPr id="0" name=""/>
        <dsp:cNvSpPr/>
      </dsp:nvSpPr>
      <dsp:spPr>
        <a:xfrm>
          <a:off x="2866" y="2978797"/>
          <a:ext cx="3842928" cy="960732"/>
        </a:xfrm>
        <a:prstGeom prst="roundRect">
          <a:avLst>
            <a:gd name="adj" fmla="val 10000"/>
          </a:avLst>
        </a:prstGeom>
        <a:solidFill>
          <a:schemeClr val="accent4">
            <a:tint val="40000"/>
            <a:alpha val="90000"/>
            <a:hueOff val="6886153"/>
            <a:satOff val="-3749"/>
            <a:lumOff val="491"/>
            <a:alphaOff val="0"/>
          </a:schemeClr>
        </a:solidFill>
        <a:ln w="19050" cap="flat" cmpd="sng" algn="ctr">
          <a:solidFill>
            <a:schemeClr val="accent4">
              <a:tint val="40000"/>
              <a:alpha val="90000"/>
              <a:hueOff val="6886153"/>
              <a:satOff val="-3749"/>
              <a:lumOff val="49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smtClean="0"/>
            <a:t>Brief Interventions</a:t>
          </a:r>
          <a:endParaRPr lang="en-US" sz="3100" kern="1200" dirty="0"/>
        </a:p>
      </dsp:txBody>
      <dsp:txXfrm>
        <a:off x="31005" y="3006936"/>
        <a:ext cx="3786650" cy="904454"/>
      </dsp:txXfrm>
    </dsp:sp>
    <dsp:sp modelId="{6CC94A1C-511F-4D35-91D7-901E0C89AE53}">
      <dsp:nvSpPr>
        <dsp:cNvPr id="0" name=""/>
        <dsp:cNvSpPr/>
      </dsp:nvSpPr>
      <dsp:spPr>
        <a:xfrm>
          <a:off x="4383804" y="384820"/>
          <a:ext cx="3842928" cy="960732"/>
        </a:xfrm>
        <a:prstGeom prst="roundRect">
          <a:avLst>
            <a:gd name="adj" fmla="val 10000"/>
          </a:avLst>
        </a:prstGeom>
        <a:solidFill>
          <a:schemeClr val="accent4">
            <a:hueOff val="20423036"/>
            <a:satOff val="-23986"/>
            <a:lumOff val="921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smtClean="0"/>
            <a:t>Alcohol Use Disorders</a:t>
          </a:r>
          <a:endParaRPr lang="en-US" sz="3100" kern="1200" dirty="0"/>
        </a:p>
      </dsp:txBody>
      <dsp:txXfrm>
        <a:off x="4411943" y="412959"/>
        <a:ext cx="3786650" cy="904454"/>
      </dsp:txXfrm>
    </dsp:sp>
    <dsp:sp modelId="{BC86981E-48CE-4776-8ACC-F70356B61C09}">
      <dsp:nvSpPr>
        <dsp:cNvPr id="0" name=""/>
        <dsp:cNvSpPr/>
      </dsp:nvSpPr>
      <dsp:spPr>
        <a:xfrm rot="5400000">
          <a:off x="6221205" y="1429616"/>
          <a:ext cx="168128" cy="168128"/>
        </a:xfrm>
        <a:prstGeom prst="rightArrow">
          <a:avLst>
            <a:gd name="adj1" fmla="val 66700"/>
            <a:gd name="adj2" fmla="val 50000"/>
          </a:avLst>
        </a:prstGeom>
        <a:solidFill>
          <a:schemeClr val="accent4">
            <a:hueOff val="13615358"/>
            <a:satOff val="-15991"/>
            <a:lumOff val="614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52F2034-8CBA-4CDB-8618-F148FE267A2D}">
      <dsp:nvSpPr>
        <dsp:cNvPr id="0" name=""/>
        <dsp:cNvSpPr/>
      </dsp:nvSpPr>
      <dsp:spPr>
        <a:xfrm>
          <a:off x="4383804" y="1681808"/>
          <a:ext cx="3842928" cy="960732"/>
        </a:xfrm>
        <a:prstGeom prst="roundRect">
          <a:avLst>
            <a:gd name="adj" fmla="val 10000"/>
          </a:avLst>
        </a:prstGeom>
        <a:solidFill>
          <a:schemeClr val="accent4">
            <a:tint val="40000"/>
            <a:alpha val="90000"/>
            <a:hueOff val="13772305"/>
            <a:satOff val="-7499"/>
            <a:lumOff val="983"/>
            <a:alphaOff val="0"/>
          </a:schemeClr>
        </a:solidFill>
        <a:ln w="19050" cap="flat" cmpd="sng" algn="ctr">
          <a:solidFill>
            <a:schemeClr val="accent4">
              <a:tint val="40000"/>
              <a:alpha val="90000"/>
              <a:hueOff val="13772305"/>
              <a:satOff val="-7499"/>
              <a:lumOff val="98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smtClean="0"/>
            <a:t>Abstinence</a:t>
          </a:r>
          <a:endParaRPr lang="en-US" sz="3100" kern="1200" dirty="0"/>
        </a:p>
      </dsp:txBody>
      <dsp:txXfrm>
        <a:off x="4411943" y="1709947"/>
        <a:ext cx="3786650" cy="904454"/>
      </dsp:txXfrm>
    </dsp:sp>
    <dsp:sp modelId="{5740A0FA-1AAF-41FE-820A-A2D65F2B1983}">
      <dsp:nvSpPr>
        <dsp:cNvPr id="0" name=""/>
        <dsp:cNvSpPr/>
      </dsp:nvSpPr>
      <dsp:spPr>
        <a:xfrm rot="5400000">
          <a:off x="6221205" y="2726605"/>
          <a:ext cx="168128" cy="168128"/>
        </a:xfrm>
        <a:prstGeom prst="rightArrow">
          <a:avLst>
            <a:gd name="adj1" fmla="val 66700"/>
            <a:gd name="adj2" fmla="val 50000"/>
          </a:avLst>
        </a:prstGeom>
        <a:solidFill>
          <a:schemeClr val="accent4">
            <a:hueOff val="20423036"/>
            <a:satOff val="-23986"/>
            <a:lumOff val="921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6EAC0B9-22A7-4E9D-945E-07DD034E2472}">
      <dsp:nvSpPr>
        <dsp:cNvPr id="0" name=""/>
        <dsp:cNvSpPr/>
      </dsp:nvSpPr>
      <dsp:spPr>
        <a:xfrm>
          <a:off x="4383804" y="2978797"/>
          <a:ext cx="3842928" cy="960732"/>
        </a:xfrm>
        <a:prstGeom prst="roundRect">
          <a:avLst>
            <a:gd name="adj" fmla="val 10000"/>
          </a:avLst>
        </a:prstGeom>
        <a:solidFill>
          <a:schemeClr val="accent4">
            <a:tint val="40000"/>
            <a:alpha val="90000"/>
            <a:hueOff val="20658457"/>
            <a:satOff val="-11248"/>
            <a:lumOff val="1474"/>
            <a:alphaOff val="0"/>
          </a:schemeClr>
        </a:solidFill>
        <a:ln w="19050" cap="flat" cmpd="sng" algn="ctr">
          <a:solidFill>
            <a:schemeClr val="accent4">
              <a:tint val="40000"/>
              <a:alpha val="90000"/>
              <a:hueOff val="20658457"/>
              <a:satOff val="-11248"/>
              <a:lumOff val="147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smtClean="0"/>
            <a:t>Multi-Modal Approach</a:t>
          </a:r>
          <a:endParaRPr lang="en-US" sz="3100" kern="1200" dirty="0"/>
        </a:p>
      </dsp:txBody>
      <dsp:txXfrm>
        <a:off x="4411943" y="3006936"/>
        <a:ext cx="3786650" cy="9044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E18126-2CBA-47AF-9321-608192339727}">
      <dsp:nvSpPr>
        <dsp:cNvPr id="0" name=""/>
        <dsp:cNvSpPr/>
      </dsp:nvSpPr>
      <dsp:spPr>
        <a:xfrm>
          <a:off x="2389957" y="5872"/>
          <a:ext cx="3678284" cy="54065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Elicit patient view about the problem</a:t>
          </a:r>
          <a:endParaRPr lang="en-US" sz="1600" kern="1200" dirty="0"/>
        </a:p>
      </dsp:txBody>
      <dsp:txXfrm>
        <a:off x="2405792" y="21707"/>
        <a:ext cx="3646614" cy="508987"/>
      </dsp:txXfrm>
    </dsp:sp>
    <dsp:sp modelId="{82AA95DB-AD54-40C7-9163-412941B87103}">
      <dsp:nvSpPr>
        <dsp:cNvPr id="0" name=""/>
        <dsp:cNvSpPr/>
      </dsp:nvSpPr>
      <dsp:spPr>
        <a:xfrm rot="5400000">
          <a:off x="4107828" y="560045"/>
          <a:ext cx="242543" cy="2432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5400000">
        <a:off x="4156111" y="560422"/>
        <a:ext cx="145977" cy="169780"/>
      </dsp:txXfrm>
    </dsp:sp>
    <dsp:sp modelId="{503D0F0D-17DD-4AC3-BFE3-1F0183267244}">
      <dsp:nvSpPr>
        <dsp:cNvPr id="0" name=""/>
        <dsp:cNvSpPr/>
      </dsp:nvSpPr>
      <dsp:spPr>
        <a:xfrm>
          <a:off x="2389957" y="816857"/>
          <a:ext cx="3678284" cy="54065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Express concern and provide clear advice</a:t>
          </a:r>
          <a:endParaRPr lang="en-US" sz="1600" kern="1200" dirty="0"/>
        </a:p>
      </dsp:txBody>
      <dsp:txXfrm>
        <a:off x="2405792" y="832692"/>
        <a:ext cx="3646614" cy="508987"/>
      </dsp:txXfrm>
    </dsp:sp>
    <dsp:sp modelId="{ADD4D01C-4C26-455B-B9FA-9B02920B5A6C}">
      <dsp:nvSpPr>
        <dsp:cNvPr id="0" name=""/>
        <dsp:cNvSpPr/>
      </dsp:nvSpPr>
      <dsp:spPr>
        <a:xfrm rot="5400000">
          <a:off x="4107828" y="1371031"/>
          <a:ext cx="242543" cy="2432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5400000">
        <a:off x="4156111" y="1371408"/>
        <a:ext cx="145977" cy="169780"/>
      </dsp:txXfrm>
    </dsp:sp>
    <dsp:sp modelId="{56445EB4-C157-4836-8082-7BC83C964796}">
      <dsp:nvSpPr>
        <dsp:cNvPr id="0" name=""/>
        <dsp:cNvSpPr/>
      </dsp:nvSpPr>
      <dsp:spPr>
        <a:xfrm>
          <a:off x="2389957" y="1627843"/>
          <a:ext cx="3678284" cy="54065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Provide feedback and norms, link to current problems</a:t>
          </a:r>
          <a:endParaRPr lang="en-US" sz="1600" kern="1200" dirty="0"/>
        </a:p>
      </dsp:txBody>
      <dsp:txXfrm>
        <a:off x="2405792" y="1643678"/>
        <a:ext cx="3646614" cy="508987"/>
      </dsp:txXfrm>
    </dsp:sp>
    <dsp:sp modelId="{FB24B5EB-39DA-4D21-9262-1FC43E819582}">
      <dsp:nvSpPr>
        <dsp:cNvPr id="0" name=""/>
        <dsp:cNvSpPr/>
      </dsp:nvSpPr>
      <dsp:spPr>
        <a:xfrm rot="5400000">
          <a:off x="4107828" y="2182016"/>
          <a:ext cx="242543" cy="2432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5400000">
        <a:off x="4156111" y="2182393"/>
        <a:ext cx="145977" cy="169780"/>
      </dsp:txXfrm>
    </dsp:sp>
    <dsp:sp modelId="{2C830BD9-1D04-4314-8DD2-71E2180F84D8}">
      <dsp:nvSpPr>
        <dsp:cNvPr id="0" name=""/>
        <dsp:cNvSpPr/>
      </dsp:nvSpPr>
      <dsp:spPr>
        <a:xfrm>
          <a:off x="2338195" y="2438828"/>
          <a:ext cx="3781809" cy="68494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Express empathy, reinforce change as possibility, and acknowledge patient’s responsibility</a:t>
          </a:r>
          <a:endParaRPr lang="en-US" sz="1600" kern="1200" dirty="0"/>
        </a:p>
      </dsp:txBody>
      <dsp:txXfrm>
        <a:off x="2358256" y="2458889"/>
        <a:ext cx="3741687" cy="644820"/>
      </dsp:txXfrm>
    </dsp:sp>
    <dsp:sp modelId="{F43796C5-4278-40A3-8253-E15982632E0B}">
      <dsp:nvSpPr>
        <dsp:cNvPr id="0" name=""/>
        <dsp:cNvSpPr/>
      </dsp:nvSpPr>
      <dsp:spPr>
        <a:xfrm rot="5400000">
          <a:off x="4107828" y="3137287"/>
          <a:ext cx="242543" cy="2432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5400000">
        <a:off x="4156111" y="3137664"/>
        <a:ext cx="145977" cy="169780"/>
      </dsp:txXfrm>
    </dsp:sp>
    <dsp:sp modelId="{E61CBA54-716F-4DE4-821B-FF15309B1252}">
      <dsp:nvSpPr>
        <dsp:cNvPr id="0" name=""/>
        <dsp:cNvSpPr/>
      </dsp:nvSpPr>
      <dsp:spPr>
        <a:xfrm>
          <a:off x="2412351" y="3394099"/>
          <a:ext cx="3633496" cy="54065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Provide menu of options for promoting change </a:t>
          </a:r>
          <a:endParaRPr lang="en-US" sz="1600" kern="1200" dirty="0"/>
        </a:p>
      </dsp:txBody>
      <dsp:txXfrm>
        <a:off x="2428186" y="3409934"/>
        <a:ext cx="3601826" cy="508987"/>
      </dsp:txXfrm>
    </dsp:sp>
    <dsp:sp modelId="{F5929102-9FD3-4BDD-A83A-63ABF2F18E6B}">
      <dsp:nvSpPr>
        <dsp:cNvPr id="0" name=""/>
        <dsp:cNvSpPr/>
      </dsp:nvSpPr>
      <dsp:spPr>
        <a:xfrm rot="5400000">
          <a:off x="4107828" y="3948273"/>
          <a:ext cx="242543" cy="2432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5400000">
        <a:off x="4156111" y="3948650"/>
        <a:ext cx="145977" cy="169780"/>
      </dsp:txXfrm>
    </dsp:sp>
    <dsp:sp modelId="{91CE638D-8C33-4659-BEC6-EE01FDB83CED}">
      <dsp:nvSpPr>
        <dsp:cNvPr id="0" name=""/>
        <dsp:cNvSpPr/>
      </dsp:nvSpPr>
      <dsp:spPr>
        <a:xfrm>
          <a:off x="2412351" y="4205085"/>
          <a:ext cx="3633496" cy="54065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Anticipate and discuss difficult situations</a:t>
          </a:r>
          <a:endParaRPr lang="en-US" sz="1600" kern="1200" dirty="0"/>
        </a:p>
      </dsp:txBody>
      <dsp:txXfrm>
        <a:off x="2428186" y="4220920"/>
        <a:ext cx="3601826" cy="508987"/>
      </dsp:txXfrm>
    </dsp:sp>
    <dsp:sp modelId="{4937C778-30D7-4BD0-8C14-7E5853CF22A4}">
      <dsp:nvSpPr>
        <dsp:cNvPr id="0" name=""/>
        <dsp:cNvSpPr/>
      </dsp:nvSpPr>
      <dsp:spPr>
        <a:xfrm rot="5400000">
          <a:off x="4107828" y="4759258"/>
          <a:ext cx="242543" cy="2432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5400000">
        <a:off x="4156111" y="4759635"/>
        <a:ext cx="145977" cy="169780"/>
      </dsp:txXfrm>
    </dsp:sp>
    <dsp:sp modelId="{BB606DA8-F823-4F52-81DD-7C7F824AB1D8}">
      <dsp:nvSpPr>
        <dsp:cNvPr id="0" name=""/>
        <dsp:cNvSpPr/>
      </dsp:nvSpPr>
      <dsp:spPr>
        <a:xfrm>
          <a:off x="2412351" y="5016070"/>
          <a:ext cx="3633496" cy="54065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Set goal and arrange follow-up</a:t>
          </a:r>
          <a:endParaRPr lang="en-US" sz="1600" kern="1200" dirty="0"/>
        </a:p>
      </dsp:txBody>
      <dsp:txXfrm>
        <a:off x="2428186" y="5031905"/>
        <a:ext cx="3601826" cy="5089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8807E1-67EC-4A3E-9289-19A25E7EDCF9}">
      <dsp:nvSpPr>
        <dsp:cNvPr id="0" name=""/>
        <dsp:cNvSpPr/>
      </dsp:nvSpPr>
      <dsp:spPr>
        <a:xfrm>
          <a:off x="2563752" y="299553"/>
          <a:ext cx="3871150" cy="3871150"/>
        </a:xfrm>
        <a:prstGeom prst="pie">
          <a:avLst>
            <a:gd name="adj1" fmla="val 16200000"/>
            <a:gd name="adj2" fmla="val 18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b="0" kern="1200" dirty="0" smtClean="0"/>
            <a:t>Counseling</a:t>
          </a:r>
          <a:endParaRPr lang="en-US" sz="2100" b="0" kern="1200" dirty="0"/>
        </a:p>
      </dsp:txBody>
      <dsp:txXfrm>
        <a:off x="4603940" y="1119868"/>
        <a:ext cx="1382553" cy="1152128"/>
      </dsp:txXfrm>
    </dsp:sp>
    <dsp:sp modelId="{DDC70324-39A4-4216-BE94-44DF9ED08C60}">
      <dsp:nvSpPr>
        <dsp:cNvPr id="0" name=""/>
        <dsp:cNvSpPr/>
      </dsp:nvSpPr>
      <dsp:spPr>
        <a:xfrm>
          <a:off x="2484024" y="437808"/>
          <a:ext cx="3871150" cy="3871150"/>
        </a:xfrm>
        <a:prstGeom prst="pie">
          <a:avLst>
            <a:gd name="adj1" fmla="val 1800000"/>
            <a:gd name="adj2" fmla="val 90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b="0" kern="1200" dirty="0" smtClean="0"/>
            <a:t>Self-Help</a:t>
          </a:r>
          <a:endParaRPr lang="en-US" sz="2100" b="0" kern="1200" dirty="0"/>
        </a:p>
      </dsp:txBody>
      <dsp:txXfrm>
        <a:off x="3405727" y="2949447"/>
        <a:ext cx="2073830" cy="1013872"/>
      </dsp:txXfrm>
    </dsp:sp>
    <dsp:sp modelId="{468CBC7A-FD5A-4477-A57F-505AA0DF096D}">
      <dsp:nvSpPr>
        <dsp:cNvPr id="0" name=""/>
        <dsp:cNvSpPr/>
      </dsp:nvSpPr>
      <dsp:spPr>
        <a:xfrm>
          <a:off x="2404297" y="299553"/>
          <a:ext cx="3871150" cy="3871150"/>
        </a:xfrm>
        <a:prstGeom prst="pie">
          <a:avLst>
            <a:gd name="adj1" fmla="val 9000000"/>
            <a:gd name="adj2" fmla="val 162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err="1" smtClean="0"/>
            <a:t>Pharmaco</a:t>
          </a:r>
          <a:r>
            <a:rPr lang="en-US" sz="1600" kern="1200" dirty="0" smtClean="0"/>
            <a:t>-therapy</a:t>
          </a:r>
          <a:endParaRPr lang="en-US" sz="1600" kern="1200" dirty="0"/>
        </a:p>
      </dsp:txBody>
      <dsp:txXfrm>
        <a:off x="2852705" y="1119868"/>
        <a:ext cx="1382553" cy="1152128"/>
      </dsp:txXfrm>
    </dsp:sp>
    <dsp:sp modelId="{9D650158-EF14-4760-AA8B-B65DF1EBC342}">
      <dsp:nvSpPr>
        <dsp:cNvPr id="0" name=""/>
        <dsp:cNvSpPr/>
      </dsp:nvSpPr>
      <dsp:spPr>
        <a:xfrm>
          <a:off x="2324429" y="59910"/>
          <a:ext cx="4350435" cy="4350435"/>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B9FE4A8-C4A5-452D-8FDA-CD13FB7EF6D1}">
      <dsp:nvSpPr>
        <dsp:cNvPr id="0" name=""/>
        <dsp:cNvSpPr/>
      </dsp:nvSpPr>
      <dsp:spPr>
        <a:xfrm>
          <a:off x="2244382" y="197921"/>
          <a:ext cx="4350435" cy="4350435"/>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EFA0D4D-5F10-4D25-958A-A819995A6541}">
      <dsp:nvSpPr>
        <dsp:cNvPr id="0" name=""/>
        <dsp:cNvSpPr/>
      </dsp:nvSpPr>
      <dsp:spPr>
        <a:xfrm>
          <a:off x="2164335" y="59910"/>
          <a:ext cx="4350435" cy="4350435"/>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C96506-B6AF-423B-B2FC-94DF3EEA2087}" type="datetimeFigureOut">
              <a:rPr lang="en-US" smtClean="0"/>
              <a:pPr/>
              <a:t>9/23/2013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52E1F8-EA68-4E81-B38C-2C2B70AD2790}" type="slidenum">
              <a:rPr lang="en-US" smtClean="0"/>
              <a:pPr/>
              <a:t>‹#›</a:t>
            </a:fld>
            <a:endParaRPr lang="en-US"/>
          </a:p>
        </p:txBody>
      </p:sp>
    </p:spTree>
    <p:extLst>
      <p:ext uri="{BB962C8B-B14F-4D97-AF65-F5344CB8AC3E}">
        <p14:creationId xmlns:p14="http://schemas.microsoft.com/office/powerpoint/2010/main" val="1079430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a:t>
            </a:r>
            <a:r>
              <a:rPr lang="en-US" baseline="0" dirty="0" smtClean="0"/>
              <a:t> pint or 16 ounces of vodka daily </a:t>
            </a:r>
            <a:r>
              <a:rPr lang="en-US" baseline="0" dirty="0" smtClean="0">
                <a:sym typeface="Wingdings" pitchFamily="2" charset="2"/>
              </a:rPr>
              <a:t> 1.5 fluid oz of vodka is equal to a standard drink  a little more than 10.5 drinks daily </a:t>
            </a:r>
            <a:endParaRPr lang="en-US" dirty="0"/>
          </a:p>
        </p:txBody>
      </p:sp>
      <p:sp>
        <p:nvSpPr>
          <p:cNvPr id="4" name="Slide Number Placeholder 3"/>
          <p:cNvSpPr>
            <a:spLocks noGrp="1"/>
          </p:cNvSpPr>
          <p:nvPr>
            <p:ph type="sldNum" sz="quarter" idx="10"/>
          </p:nvPr>
        </p:nvSpPr>
        <p:spPr/>
        <p:txBody>
          <a:bodyPr/>
          <a:lstStyle/>
          <a:p>
            <a:fld id="{8652E1F8-EA68-4E81-B38C-2C2B70AD2790}" type="slidenum">
              <a:rPr lang="en-US" smtClean="0"/>
              <a:pPr/>
              <a:t>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And these</a:t>
            </a:r>
            <a:r>
              <a:rPr lang="en-US" b="1" baseline="0" dirty="0" smtClean="0"/>
              <a:t> relationships vary based on level of alcohol consumption and by gender.  </a:t>
            </a:r>
            <a:r>
              <a:rPr lang="en-US" baseline="0" dirty="0" smtClean="0"/>
              <a:t>Results from meta-analysis of high-quality observational studies demonstrate the association of average daily alcohol intake and risk of ischemic heart disease where a) ischemic heart disease mortality in men; b) ischemic heart disease morbidity in men; c) ischemic heart disease mortality in women; d) ischemic heart disease morbidity in women.  </a:t>
            </a:r>
            <a:endParaRPr lang="en-US" dirty="0"/>
          </a:p>
        </p:txBody>
      </p:sp>
      <p:sp>
        <p:nvSpPr>
          <p:cNvPr id="4" name="Slide Number Placeholder 3"/>
          <p:cNvSpPr>
            <a:spLocks noGrp="1"/>
          </p:cNvSpPr>
          <p:nvPr>
            <p:ph type="sldNum" sz="quarter" idx="10"/>
          </p:nvPr>
        </p:nvSpPr>
        <p:spPr/>
        <p:txBody>
          <a:bodyPr/>
          <a:lstStyle/>
          <a:p>
            <a:fld id="{8652E1F8-EA68-4E81-B38C-2C2B70AD2790}"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alcohol</a:t>
            </a:r>
            <a:r>
              <a:rPr lang="en-US" baseline="0" dirty="0" smtClean="0"/>
              <a:t> impacts mental health.  </a:t>
            </a:r>
          </a:p>
          <a:p>
            <a:endParaRPr lang="en-US" baseline="0" dirty="0" smtClean="0"/>
          </a:p>
          <a:p>
            <a:r>
              <a:rPr lang="en-US" baseline="0" dirty="0" smtClean="0"/>
              <a:t>Observational data indicate that there is a consistent association between unhealthy levels of alcohol use and depressive symptoms.  Data from VACS, using data from over 2000  patients 2002-2008 demonstrates that hazardous and binge drinkers have depressive symptoms similar to those with alcohol abuse and dependence – significantly higher than past drinkers and non-hazardous drinkers, which persists over time. </a:t>
            </a:r>
          </a:p>
          <a:p>
            <a:endParaRPr lang="en-US" baseline="0" dirty="0" smtClean="0"/>
          </a:p>
          <a:p>
            <a:r>
              <a:rPr lang="en-US" baseline="0" dirty="0" smtClean="0"/>
              <a:t>Notably, there is no difference in depressive symptoms between the groups and hazardous drinking vs. abuse/dependence, between the groups with binge vs. hazardous drinking or between the groups with past drinking vs. non-hazardous drinking.  </a:t>
            </a:r>
            <a:endParaRPr lang="en-US" dirty="0" smtClean="0"/>
          </a:p>
          <a:p>
            <a:endParaRPr lang="en-US" dirty="0"/>
          </a:p>
        </p:txBody>
      </p:sp>
      <p:sp>
        <p:nvSpPr>
          <p:cNvPr id="4" name="Slide Number Placeholder 3"/>
          <p:cNvSpPr>
            <a:spLocks noGrp="1"/>
          </p:cNvSpPr>
          <p:nvPr>
            <p:ph type="sldNum" sz="quarter" idx="10"/>
          </p:nvPr>
        </p:nvSpPr>
        <p:spPr/>
        <p:txBody>
          <a:bodyPr/>
          <a:lstStyle/>
          <a:p>
            <a:fld id="{8652E1F8-EA68-4E81-B38C-2C2B70AD2790}"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impact of alcohol extends to increased risk associated with the acquisition of infectious diseases.</a:t>
            </a:r>
          </a:p>
          <a:p>
            <a:endParaRPr lang="en-US" dirty="0" smtClean="0"/>
          </a:p>
          <a:p>
            <a:r>
              <a:rPr lang="en-US" dirty="0" smtClean="0"/>
              <a:t>Meta-analysis including</a:t>
            </a:r>
            <a:r>
              <a:rPr lang="en-US" baseline="0" dirty="0" smtClean="0"/>
              <a:t> 10 studies looking at risk of incident HIV found that alcohol consumers overall had a significantly increased risk of becoming HIV positive.  And this held true for each consumption-type specific analysis, when looking at any consumption, binge use, or alcohol prior to sex.  </a:t>
            </a:r>
            <a:endParaRPr lang="en-US" dirty="0"/>
          </a:p>
        </p:txBody>
      </p:sp>
      <p:sp>
        <p:nvSpPr>
          <p:cNvPr id="4" name="Slide Number Placeholder 3"/>
          <p:cNvSpPr>
            <a:spLocks noGrp="1"/>
          </p:cNvSpPr>
          <p:nvPr>
            <p:ph type="sldNum" sz="quarter" idx="10"/>
          </p:nvPr>
        </p:nvSpPr>
        <p:spPr/>
        <p:txBody>
          <a:bodyPr/>
          <a:lstStyle/>
          <a:p>
            <a:fld id="{8652E1F8-EA68-4E81-B38C-2C2B70AD2790}"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Alcohol</a:t>
            </a:r>
            <a:r>
              <a:rPr lang="en-US" baseline="0" dirty="0" smtClean="0"/>
              <a:t> consumption temporally impacts medication adherence with a dose-response effect making it harder to treat </a:t>
            </a:r>
            <a:r>
              <a:rPr lang="en-US" baseline="0" dirty="0" err="1" smtClean="0"/>
              <a:t>comorbid</a:t>
            </a:r>
            <a:r>
              <a:rPr lang="en-US" baseline="0" dirty="0" smtClean="0"/>
              <a:t> conditions.  </a:t>
            </a:r>
          </a:p>
          <a:p>
            <a:endParaRPr lang="en-US" baseline="0" dirty="0" smtClean="0"/>
          </a:p>
          <a:p>
            <a:r>
              <a:rPr lang="en-US" baseline="0" dirty="0" smtClean="0"/>
              <a:t>Data from one study of 212 patients found that even after adjusting for clinically relevant variables, patients with hazardous drinking were 2.64 times more likely to take their medication off schedule during the previous week; similarly, this was 4.70 more likely among patients with heavy drinking.  </a:t>
            </a:r>
          </a:p>
          <a:p>
            <a:endParaRPr lang="en-US" dirty="0" smtClean="0"/>
          </a:p>
          <a:p>
            <a:endParaRPr lang="en-US" dirty="0" smtClean="0"/>
          </a:p>
          <a:p>
            <a:r>
              <a:rPr lang="en-US" dirty="0" smtClean="0"/>
              <a:t>Temporally impacts medication</a:t>
            </a:r>
            <a:r>
              <a:rPr lang="en-US" baseline="0" dirty="0" smtClean="0"/>
              <a:t> adherence and dose-response effect</a:t>
            </a:r>
            <a:endParaRPr lang="en-US" dirty="0" smtClean="0"/>
          </a:p>
          <a:p>
            <a:r>
              <a:rPr lang="en-US" dirty="0" smtClean="0"/>
              <a:t>212 pts, outpatient clinics between 1997-1998 </a:t>
            </a:r>
          </a:p>
          <a:p>
            <a:r>
              <a:rPr lang="en-US" dirty="0" smtClean="0"/>
              <a:t>Variables: age, race, crack/cocaine</a:t>
            </a:r>
            <a:r>
              <a:rPr lang="en-US" baseline="0" dirty="0" smtClean="0"/>
              <a:t> use, popper use, intravenous drug use, treatment for depression/anxiety, belief that it is dangerous to miss medications.  </a:t>
            </a:r>
            <a:endParaRPr lang="en-US" dirty="0" smtClean="0"/>
          </a:p>
          <a:p>
            <a:endParaRPr lang="en-US" dirty="0"/>
          </a:p>
        </p:txBody>
      </p:sp>
      <p:sp>
        <p:nvSpPr>
          <p:cNvPr id="4" name="Slide Number Placeholder 3"/>
          <p:cNvSpPr>
            <a:spLocks noGrp="1"/>
          </p:cNvSpPr>
          <p:nvPr>
            <p:ph type="sldNum" sz="quarter" idx="10"/>
          </p:nvPr>
        </p:nvSpPr>
        <p:spPr/>
        <p:txBody>
          <a:bodyPr/>
          <a:lstStyle/>
          <a:p>
            <a:fld id="{D9D86167-0558-4555-B9F9-FD61A0DA2762}"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same study evaluated reasons for missing medication; </a:t>
            </a:r>
          </a:p>
          <a:p>
            <a:r>
              <a:rPr lang="en-US" baseline="0" dirty="0" smtClean="0"/>
              <a:t>Compared to patients who did not have problem drinking, patients with problem drinking were more likely report missing a dose of medication because they were using alcohol or drugs, ran out of their medications or forgot.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9D86167-0558-4555-B9F9-FD61A0DA2762}"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Antibiotics, antidepressants,</a:t>
            </a:r>
            <a:r>
              <a:rPr lang="en-US" baseline="0" dirty="0" smtClean="0"/>
              <a:t> pain medications</a:t>
            </a:r>
          </a:p>
          <a:p>
            <a:endParaRPr lang="en-US" baseline="0" dirty="0" smtClean="0"/>
          </a:p>
          <a:p>
            <a:r>
              <a:rPr lang="en-US" baseline="0" dirty="0" smtClean="0"/>
              <a:t>Chronic illness not responding to treatment: chronic pain, depression, diabetes, heart disease, GI, HTN</a:t>
            </a:r>
            <a:endParaRPr lang="en-US" dirty="0"/>
          </a:p>
        </p:txBody>
      </p:sp>
      <p:sp>
        <p:nvSpPr>
          <p:cNvPr id="4" name="Slide Number Placeholder 3"/>
          <p:cNvSpPr>
            <a:spLocks noGrp="1"/>
          </p:cNvSpPr>
          <p:nvPr>
            <p:ph type="sldNum" sz="quarter" idx="10"/>
          </p:nvPr>
        </p:nvSpPr>
        <p:spPr/>
        <p:txBody>
          <a:bodyPr/>
          <a:lstStyle/>
          <a:p>
            <a:fld id="{8652E1F8-EA68-4E81-B38C-2C2B70AD2790}" type="slidenum">
              <a:rPr lang="en-US" smtClean="0"/>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May 2013, the United State Preventive Services Task Force updated their recommendations for screening and behavioral counseling interventions in primary care. </a:t>
            </a:r>
            <a:endParaRPr lang="en-US" dirty="0"/>
          </a:p>
        </p:txBody>
      </p:sp>
      <p:sp>
        <p:nvSpPr>
          <p:cNvPr id="4" name="Slide Number Placeholder 3"/>
          <p:cNvSpPr>
            <a:spLocks noGrp="1"/>
          </p:cNvSpPr>
          <p:nvPr>
            <p:ph type="sldNum" sz="quarter" idx="10"/>
          </p:nvPr>
        </p:nvSpPr>
        <p:spPr/>
        <p:txBody>
          <a:bodyPr/>
          <a:lstStyle/>
          <a:p>
            <a:fld id="{8652E1F8-EA68-4E81-B38C-2C2B70AD2790}" type="slidenum">
              <a:rPr lang="en-US" smtClean="0"/>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E8EDFB85-8D49-4514-B9F4-9B2BF74C3745}" type="slidenum">
              <a:rPr lang="en-US"/>
              <a:pPr/>
              <a:t>29</a:t>
            </a:fld>
            <a:endParaRPr lang="en-US"/>
          </a:p>
        </p:txBody>
      </p:sp>
      <p:sp>
        <p:nvSpPr>
          <p:cNvPr id="2355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35523" name="Rectangle 3"/>
          <p:cNvSpPr>
            <a:spLocks noGrp="1" noChangeArrowheads="1"/>
          </p:cNvSpPr>
          <p:nvPr>
            <p:ph type="body" idx="1"/>
          </p:nvPr>
        </p:nvSpPr>
        <p:spPr/>
        <p:txBody>
          <a:bodyPr/>
          <a:lstStyle/>
          <a:p>
            <a:r>
              <a:rPr lang="en-US" dirty="0" smtClean="0"/>
              <a:t>Landmark trial involving 64 community-based</a:t>
            </a:r>
            <a:r>
              <a:rPr lang="en-US" baseline="0" dirty="0" smtClean="0"/>
              <a:t> primary care physicians – all patients ages 18 to 65 years old were recruited.  Patients with at-risk drinking</a:t>
            </a:r>
          </a:p>
          <a:p>
            <a:r>
              <a:rPr lang="en-US" baseline="0" dirty="0" smtClean="0"/>
              <a:t>Randomized controlled trial general health booklet vs. brief intervention + booklet – two 15 minute sessions at one month intervals and two 5 minute follow-up phone calls from a nurse  </a:t>
            </a:r>
          </a:p>
          <a:p>
            <a:endParaRPr lang="en-US" baseline="0" dirty="0" smtClean="0"/>
          </a:p>
          <a:p>
            <a:r>
              <a:rPr lang="en-US" baseline="0" dirty="0" smtClean="0"/>
              <a:t>37% fewer hospital days, 20% fewer ED visits and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a typeface="ＭＳ Ｐゴシック" charset="0"/>
              </a:rPr>
              <a:t>Also fewer deaths in intervention group 3 vs. 7 in control group but this was not statistically significant</a:t>
            </a:r>
          </a:p>
          <a:p>
            <a:pPr>
              <a:defRPr/>
            </a:pPr>
            <a:endParaRPr lang="en-US" dirty="0" smtClean="0">
              <a:ea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from a systemati</a:t>
            </a:r>
            <a:r>
              <a:rPr lang="en-US" baseline="0" dirty="0" smtClean="0"/>
              <a:t>c review for the United States Preventive Task Force, published in Annals in 2012 – here is the forest plot indicating point estimates for each study and those falling to the left of zero favoring the brief counseling intervention </a:t>
            </a:r>
            <a:r>
              <a:rPr lang="en-US" baseline="0" dirty="0" err="1" smtClean="0"/>
              <a:t>vs</a:t>
            </a:r>
            <a:r>
              <a:rPr lang="en-US" baseline="0" dirty="0" smtClean="0"/>
              <a:t> the control – the pooled estimate indicates that compared to the control condition, brief interventions were associated with a change in alcohol consumption from baseline to the 12 month follow-up.  </a:t>
            </a:r>
            <a:endParaRPr lang="en-US" dirty="0"/>
          </a:p>
        </p:txBody>
      </p:sp>
      <p:sp>
        <p:nvSpPr>
          <p:cNvPr id="4" name="Slide Number Placeholder 3"/>
          <p:cNvSpPr>
            <a:spLocks noGrp="1"/>
          </p:cNvSpPr>
          <p:nvPr>
            <p:ph type="sldNum" sz="quarter" idx="10"/>
          </p:nvPr>
        </p:nvSpPr>
        <p:spPr/>
        <p:txBody>
          <a:bodyPr/>
          <a:lstStyle/>
          <a:p>
            <a:fld id="{8652E1F8-EA68-4E81-B38C-2C2B70AD2790}" type="slidenum">
              <a:rPr lang="en-US" smtClean="0"/>
              <a:pPr/>
              <a:t>30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FDA approved in 1951</a:t>
            </a:r>
            <a:endParaRPr lang="en-US" dirty="0"/>
          </a:p>
        </p:txBody>
      </p:sp>
      <p:sp>
        <p:nvSpPr>
          <p:cNvPr id="4" name="Slide Number Placeholder 3"/>
          <p:cNvSpPr>
            <a:spLocks noGrp="1"/>
          </p:cNvSpPr>
          <p:nvPr>
            <p:ph type="sldNum" sz="quarter" idx="10"/>
          </p:nvPr>
        </p:nvSpPr>
        <p:spPr/>
        <p:txBody>
          <a:bodyPr/>
          <a:lstStyle/>
          <a:p>
            <a:fld id="{8652E1F8-EA68-4E81-B38C-2C2B70AD2790}" type="slidenum">
              <a:rPr lang="en-US" smtClean="0"/>
              <a:pPr/>
              <a:t>35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a:t>
            </a:r>
            <a:r>
              <a:rPr lang="en-US" baseline="0" dirty="0" smtClean="0"/>
              <a:t> pint or 16 ounces of vodka daily </a:t>
            </a:r>
            <a:r>
              <a:rPr lang="en-US" baseline="0" dirty="0" smtClean="0">
                <a:sym typeface="Wingdings" pitchFamily="2" charset="2"/>
              </a:rPr>
              <a:t> 1.5 fluid oz of vodka is equal to a standard drink  a little more than 10.5 drinks daily </a:t>
            </a:r>
            <a:endParaRPr lang="en-US" dirty="0"/>
          </a:p>
        </p:txBody>
      </p:sp>
      <p:sp>
        <p:nvSpPr>
          <p:cNvPr id="4" name="Slide Number Placeholder 3"/>
          <p:cNvSpPr>
            <a:spLocks noGrp="1"/>
          </p:cNvSpPr>
          <p:nvPr>
            <p:ph type="sldNum" sz="quarter" idx="10"/>
          </p:nvPr>
        </p:nvSpPr>
        <p:spPr/>
        <p:txBody>
          <a:bodyPr/>
          <a:lstStyle/>
          <a:p>
            <a:fld id="{8652E1F8-EA68-4E81-B38C-2C2B70AD2790}" type="slidenum">
              <a:rPr lang="en-US" smtClean="0"/>
              <a:pPr/>
              <a:t>5</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FDA approved in 2004</a:t>
            </a:r>
            <a:endParaRPr lang="en-US" dirty="0"/>
          </a:p>
        </p:txBody>
      </p:sp>
      <p:sp>
        <p:nvSpPr>
          <p:cNvPr id="4" name="Slide Number Placeholder 3"/>
          <p:cNvSpPr>
            <a:spLocks noGrp="1"/>
          </p:cNvSpPr>
          <p:nvPr>
            <p:ph type="sldNum" sz="quarter" idx="10"/>
          </p:nvPr>
        </p:nvSpPr>
        <p:spPr/>
        <p:txBody>
          <a:bodyPr/>
          <a:lstStyle/>
          <a:p>
            <a:fld id="{8652E1F8-EA68-4E81-B38C-2C2B70AD2790}" type="slidenum">
              <a:rPr lang="en-US" smtClean="0"/>
              <a:pPr/>
              <a:t>36</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FDA approved</a:t>
            </a:r>
            <a:r>
              <a:rPr lang="en-US" baseline="0" dirty="0" smtClean="0"/>
              <a:t> 1994; </a:t>
            </a:r>
            <a:r>
              <a:rPr lang="en-US" baseline="0" dirty="0" err="1" smtClean="0"/>
              <a:t>injectable</a:t>
            </a:r>
            <a:r>
              <a:rPr lang="en-US" baseline="0" dirty="0" smtClean="0"/>
              <a:t> formulation </a:t>
            </a:r>
            <a:endParaRPr lang="en-US" dirty="0"/>
          </a:p>
        </p:txBody>
      </p:sp>
      <p:sp>
        <p:nvSpPr>
          <p:cNvPr id="4" name="Slide Number Placeholder 3"/>
          <p:cNvSpPr>
            <a:spLocks noGrp="1"/>
          </p:cNvSpPr>
          <p:nvPr>
            <p:ph type="sldNum" sz="quarter" idx="10"/>
          </p:nvPr>
        </p:nvSpPr>
        <p:spPr/>
        <p:txBody>
          <a:bodyPr/>
          <a:lstStyle/>
          <a:p>
            <a:fld id="{8652E1F8-EA68-4E81-B38C-2C2B70AD2790}" type="slidenum">
              <a:rPr lang="en-US" smtClean="0"/>
              <a:pPr/>
              <a:t>37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Unicode MS" pitchFamily="34" charset="-128"/>
                <a:ea typeface="Arial Unicode MS" pitchFamily="34" charset="-128"/>
                <a:cs typeface="Arial Unicode MS" pitchFamily="34" charset="-128"/>
              </a:rPr>
              <a:t>Figure 1. The Spectrum of Alcohol Use. The spectrum of alcohol use extends from abstinence and low-risk use (the most common patterns of alcohol use) to risky use, problem drinking, harmful use and alcohol abuse, and the less common but more severe alcoholism and alcohol dependence.10 Consumption and the severity of consequences increase from low-risk use through dependence. The areas of the pyramid reflect the approximate prevalence of each category. Clinicians and public health practitioners should be most concerned with the categories in the shaded upper portions of the pyramid (representing unhealthy alcohol use).</a:t>
            </a:r>
          </a:p>
          <a:p>
            <a:endParaRPr lang="en-US" dirty="0"/>
          </a:p>
        </p:txBody>
      </p:sp>
      <p:sp>
        <p:nvSpPr>
          <p:cNvPr id="4" name="Slide Number Placeholder 3"/>
          <p:cNvSpPr>
            <a:spLocks noGrp="1"/>
          </p:cNvSpPr>
          <p:nvPr>
            <p:ph type="sldNum" sz="quarter" idx="10"/>
          </p:nvPr>
        </p:nvSpPr>
        <p:spPr/>
        <p:txBody>
          <a:bodyPr/>
          <a:lstStyle/>
          <a:p>
            <a:fld id="{8652E1F8-EA68-4E81-B38C-2C2B70AD2790}"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Low risk or moderate drinking</a:t>
            </a:r>
            <a:r>
              <a:rPr lang="en-US" baseline="0" dirty="0" smtClean="0"/>
              <a:t> when men &lt; 65 years old report less than 4 drinks on any day or less than 14 drinks per week. </a:t>
            </a:r>
          </a:p>
          <a:p>
            <a:r>
              <a:rPr lang="en-US" baseline="0" dirty="0" smtClean="0"/>
              <a:t>For men over 65 years old and all women, thresholds are slightly different due to differences in </a:t>
            </a:r>
            <a:r>
              <a:rPr lang="en-US" baseline="0" dirty="0" err="1" smtClean="0"/>
              <a:t>metabolismm</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8652E1F8-EA68-4E81-B38C-2C2B70AD2790}"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Formerly</a:t>
            </a:r>
            <a:r>
              <a:rPr lang="en-US" baseline="0" dirty="0" smtClean="0"/>
              <a:t> alcohol abuse and dependence were separate diagnoses – changed with DSM-V.  </a:t>
            </a:r>
            <a:endParaRPr lang="en-US" dirty="0"/>
          </a:p>
        </p:txBody>
      </p:sp>
      <p:sp>
        <p:nvSpPr>
          <p:cNvPr id="4" name="Slide Number Placeholder 3"/>
          <p:cNvSpPr>
            <a:spLocks noGrp="1"/>
          </p:cNvSpPr>
          <p:nvPr>
            <p:ph type="sldNum" sz="quarter" idx="10"/>
          </p:nvPr>
        </p:nvSpPr>
        <p:spPr/>
        <p:txBody>
          <a:bodyPr/>
          <a:lstStyle/>
          <a:p>
            <a:fld id="{8652E1F8-EA68-4E81-B38C-2C2B70AD2790}"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Unhealthy</a:t>
            </a:r>
            <a:r>
              <a:rPr lang="en-US" baseline="0" dirty="0" smtClean="0"/>
              <a:t> alcohol use is common – </a:t>
            </a:r>
          </a:p>
          <a:p>
            <a:r>
              <a:rPr lang="en-US" baseline="0" dirty="0" smtClean="0"/>
              <a:t>Depending on the sample: among outpatients there is a reported prevalence of 7 to 20%</a:t>
            </a:r>
          </a:p>
          <a:p>
            <a:r>
              <a:rPr lang="en-US" baseline="0" dirty="0" smtClean="0"/>
              <a:t>Emergency Departments 30 to 40% and trauma patients 50% </a:t>
            </a:r>
            <a:endParaRPr lang="en-US" dirty="0"/>
          </a:p>
        </p:txBody>
      </p:sp>
      <p:sp>
        <p:nvSpPr>
          <p:cNvPr id="4" name="Slide Number Placeholder 3"/>
          <p:cNvSpPr>
            <a:spLocks noGrp="1"/>
          </p:cNvSpPr>
          <p:nvPr>
            <p:ph type="sldNum" sz="quarter" idx="10"/>
          </p:nvPr>
        </p:nvSpPr>
        <p:spPr/>
        <p:txBody>
          <a:bodyPr/>
          <a:lstStyle/>
          <a:p>
            <a:fld id="{8652E1F8-EA68-4E81-B38C-2C2B70AD2790}"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this is relevant!  </a:t>
            </a:r>
          </a:p>
          <a:p>
            <a:r>
              <a:rPr lang="en-US" dirty="0" smtClean="0"/>
              <a:t>One study which looked</a:t>
            </a:r>
            <a:r>
              <a:rPr lang="en-US" baseline="0" dirty="0" smtClean="0"/>
              <a:t> at factors contributing to all cause mortality found that alcohol consumption, that following tobacco use, poor diet and physical inactivity, alcohol was the third most common cause of death and contributes to 85000 deaths in a one year time period.  </a:t>
            </a:r>
            <a:endParaRPr lang="en-US" dirty="0"/>
          </a:p>
        </p:txBody>
      </p:sp>
      <p:sp>
        <p:nvSpPr>
          <p:cNvPr id="4" name="Slide Number Placeholder 3"/>
          <p:cNvSpPr>
            <a:spLocks noGrp="1"/>
          </p:cNvSpPr>
          <p:nvPr>
            <p:ph type="sldNum" sz="quarter" idx="10"/>
          </p:nvPr>
        </p:nvSpPr>
        <p:spPr/>
        <p:txBody>
          <a:bodyPr/>
          <a:lstStyle/>
          <a:p>
            <a:fld id="{8652E1F8-EA68-4E81-B38C-2C2B70AD2790}"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this </a:t>
            </a:r>
            <a:r>
              <a:rPr lang="en-US" smtClean="0"/>
              <a:t>is relevant!  </a:t>
            </a:r>
          </a:p>
          <a:p>
            <a:r>
              <a:rPr lang="en-US" dirty="0" smtClean="0"/>
              <a:t>One study which looked</a:t>
            </a:r>
            <a:r>
              <a:rPr lang="en-US" baseline="0" dirty="0" smtClean="0"/>
              <a:t> at factors contributing to all cause mortality found that alcohol consumption, that following tobacco use, poor diet and physical inactivity, alcohol was the third most common cause of death and contributes to 85000 deaths in a one year time period.  </a:t>
            </a:r>
            <a:endParaRPr lang="en-US" dirty="0"/>
          </a:p>
        </p:txBody>
      </p:sp>
      <p:sp>
        <p:nvSpPr>
          <p:cNvPr id="4" name="Slide Number Placeholder 3"/>
          <p:cNvSpPr>
            <a:spLocks noGrp="1"/>
          </p:cNvSpPr>
          <p:nvPr>
            <p:ph type="sldNum" sz="quarter" idx="10"/>
          </p:nvPr>
        </p:nvSpPr>
        <p:spPr/>
        <p:txBody>
          <a:bodyPr/>
          <a:lstStyle/>
          <a:p>
            <a:fld id="{8652E1F8-EA68-4E81-B38C-2C2B70AD2790}"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this is related to</a:t>
            </a:r>
            <a:r>
              <a:rPr lang="en-US" baseline="0" dirty="0" smtClean="0"/>
              <a:t> impact on a variety of disease conditions:</a:t>
            </a:r>
          </a:p>
          <a:p>
            <a:r>
              <a:rPr lang="en-US" dirty="0" smtClean="0"/>
              <a:t>Cancers: esophagus,</a:t>
            </a:r>
            <a:r>
              <a:rPr lang="en-US" baseline="0" dirty="0" smtClean="0"/>
              <a:t> larynx, mouth, breast</a:t>
            </a:r>
          </a:p>
          <a:p>
            <a:r>
              <a:rPr lang="en-US" baseline="0" dirty="0" smtClean="0"/>
              <a:t>Chronic liver disease</a:t>
            </a:r>
          </a:p>
          <a:p>
            <a:r>
              <a:rPr lang="en-US" baseline="0" dirty="0" smtClean="0"/>
              <a:t>Unintentional injuries</a:t>
            </a:r>
          </a:p>
          <a:p>
            <a:r>
              <a:rPr lang="en-US" baseline="0" dirty="0" smtClean="0"/>
              <a:t>Alcohol related violence</a:t>
            </a:r>
          </a:p>
          <a:p>
            <a:r>
              <a:rPr lang="en-US" baseline="0" dirty="0" smtClean="0"/>
              <a:t>Neuropsychiatric conditions</a:t>
            </a:r>
          </a:p>
          <a:p>
            <a:r>
              <a:rPr lang="en-US" baseline="0" dirty="0" smtClean="0"/>
              <a:t> and cardiovascular disease </a:t>
            </a:r>
            <a:endParaRPr lang="en-US" dirty="0"/>
          </a:p>
        </p:txBody>
      </p:sp>
      <p:sp>
        <p:nvSpPr>
          <p:cNvPr id="4" name="Slide Number Placeholder 3"/>
          <p:cNvSpPr>
            <a:spLocks noGrp="1"/>
          </p:cNvSpPr>
          <p:nvPr>
            <p:ph type="sldNum" sz="quarter" idx="10"/>
          </p:nvPr>
        </p:nvSpPr>
        <p:spPr/>
        <p:txBody>
          <a:bodyPr/>
          <a:lstStyle/>
          <a:p>
            <a:fld id="{8652E1F8-EA68-4E81-B38C-2C2B70AD2790}"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64F9510-B43A-4A49-B0BE-8F5E7EEF2C84}" type="datetimeFigureOut">
              <a:rPr lang="en-US" smtClean="0"/>
              <a:pPr/>
              <a:t>9/23/2013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BAC7FBF-1DC5-4B2F-B957-62C1E301376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4F9510-B43A-4A49-B0BE-8F5E7EEF2C84}"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C7FBF-1DC5-4B2F-B957-62C1E30137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4F9510-B43A-4A49-B0BE-8F5E7EEF2C84}"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C7FBF-1DC5-4B2F-B957-62C1E301376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EE51256-D580-4B29-BFCA-8BE179392B5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4F9510-B43A-4A49-B0BE-8F5E7EEF2C84}"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C7FBF-1DC5-4B2F-B957-62C1E30137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64F9510-B43A-4A49-B0BE-8F5E7EEF2C84}"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C7FBF-1DC5-4B2F-B957-62C1E301376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64F9510-B43A-4A49-B0BE-8F5E7EEF2C84}" type="datetimeFigureOut">
              <a:rPr lang="en-US" smtClean="0"/>
              <a:pPr/>
              <a:t>9/23/2013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C7FBF-1DC5-4B2F-B957-62C1E30137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D64F9510-B43A-4A49-B0BE-8F5E7EEF2C84}" type="datetimeFigureOut">
              <a:rPr lang="en-US" smtClean="0"/>
              <a:pPr/>
              <a:t>9/23/2013</a:t>
            </a:fld>
            <a:endParaRPr lang="en-US"/>
          </a:p>
        </p:txBody>
      </p:sp>
      <p:sp>
        <p:nvSpPr>
          <p:cNvPr id="27" name="Slide Number Placeholder 26"/>
          <p:cNvSpPr>
            <a:spLocks noGrp="1"/>
          </p:cNvSpPr>
          <p:nvPr>
            <p:ph type="sldNum" sz="quarter" idx="11"/>
          </p:nvPr>
        </p:nvSpPr>
        <p:spPr/>
        <p:txBody>
          <a:bodyPr rtlCol="0"/>
          <a:lstStyle/>
          <a:p>
            <a:fld id="{FBAC7FBF-1DC5-4B2F-B957-62C1E301376A}"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64F9510-B43A-4A49-B0BE-8F5E7EEF2C84}" type="datetimeFigureOut">
              <a:rPr lang="en-US" smtClean="0"/>
              <a:pPr/>
              <a:t>9/23/2013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FBAC7FBF-1DC5-4B2F-B957-62C1E30137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4F9510-B43A-4A49-B0BE-8F5E7EEF2C84}" type="datetimeFigureOut">
              <a:rPr lang="en-US" smtClean="0"/>
              <a:pPr/>
              <a:t>9/23/2013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AC7FBF-1DC5-4B2F-B957-62C1E30137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64F9510-B43A-4A49-B0BE-8F5E7EEF2C84}" type="datetimeFigureOut">
              <a:rPr lang="en-US" smtClean="0"/>
              <a:pPr/>
              <a:t>9/23/2013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C7FBF-1DC5-4B2F-B957-62C1E30137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64F9510-B43A-4A49-B0BE-8F5E7EEF2C84}" type="datetimeFigureOut">
              <a:rPr lang="en-US" smtClean="0"/>
              <a:pPr/>
              <a:t>9/23/2013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C7FBF-1DC5-4B2F-B957-62C1E301376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64F9510-B43A-4A49-B0BE-8F5E7EEF2C84}" type="datetimeFigureOut">
              <a:rPr lang="en-US" smtClean="0"/>
              <a:pPr/>
              <a:t>9/23/2013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BAC7FBF-1DC5-4B2F-B957-62C1E301376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alcoholics-anonymous.org/"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mailto:ejennifer.edelman@yale.edu"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Identification and Treatment of Alcohol Problems in Primary Care</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E. Jennifer Edelman, MD, MHS</a:t>
            </a:r>
          </a:p>
          <a:p>
            <a:r>
              <a:rPr lang="en-US" dirty="0" smtClean="0"/>
              <a:t>Assistant Professor of Medicine </a:t>
            </a:r>
          </a:p>
          <a:p>
            <a:r>
              <a:rPr lang="en-US" dirty="0" smtClean="0"/>
              <a:t>Yale University School of Medicine</a:t>
            </a:r>
          </a:p>
          <a:p>
            <a:endParaRPr lang="en-US" dirty="0" smtClean="0"/>
          </a:p>
          <a:p>
            <a:r>
              <a:rPr lang="en-US" dirty="0" smtClean="0"/>
              <a:t>September 18</a:t>
            </a:r>
            <a:r>
              <a:rPr lang="en-US" baseline="30000" dirty="0" smtClean="0"/>
              <a:t>th</a:t>
            </a:r>
            <a:r>
              <a:rPr lang="en-US" dirty="0" smtClean="0"/>
              <a:t>, 2013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Alcohol and All-Cause Mortality Risk</a:t>
            </a:r>
            <a:endParaRPr lang="en-US" dirty="0"/>
          </a:p>
        </p:txBody>
      </p:sp>
      <p:sp>
        <p:nvSpPr>
          <p:cNvPr id="4" name="TextBox 3"/>
          <p:cNvSpPr txBox="1"/>
          <p:nvPr/>
        </p:nvSpPr>
        <p:spPr>
          <a:xfrm>
            <a:off x="457200" y="6324600"/>
            <a:ext cx="3334567" cy="369332"/>
          </a:xfrm>
          <a:prstGeom prst="rect">
            <a:avLst/>
          </a:prstGeom>
          <a:noFill/>
        </p:spPr>
        <p:txBody>
          <a:bodyPr wrap="none" rtlCol="0">
            <a:spAutoFit/>
          </a:bodyPr>
          <a:lstStyle/>
          <a:p>
            <a:r>
              <a:rPr lang="en-US" dirty="0" err="1" smtClean="0"/>
              <a:t>Mokdad</a:t>
            </a:r>
            <a:r>
              <a:rPr lang="en-US" dirty="0" smtClean="0"/>
              <a:t> AH et al.  </a:t>
            </a:r>
            <a:r>
              <a:rPr lang="en-US" i="1" dirty="0" smtClean="0"/>
              <a:t>JAMA </a:t>
            </a:r>
            <a:r>
              <a:rPr lang="en-US" dirty="0" smtClean="0"/>
              <a:t>2004</a:t>
            </a:r>
            <a:endParaRPr lang="en-US" dirty="0"/>
          </a:p>
        </p:txBody>
      </p:sp>
      <p:pic>
        <p:nvPicPr>
          <p:cNvPr id="5" name="Picture 3"/>
          <p:cNvPicPr>
            <a:picLocks noGrp="1" noChangeAspect="1" noChangeArrowheads="1"/>
          </p:cNvPicPr>
          <p:nvPr>
            <p:ph idx="1"/>
          </p:nvPr>
        </p:nvPicPr>
        <p:blipFill>
          <a:blip r:embed="rId3" cstate="print"/>
          <a:srcRect/>
          <a:stretch>
            <a:fillRect/>
          </a:stretch>
        </p:blipFill>
        <p:spPr bwMode="auto">
          <a:xfrm>
            <a:off x="1143000" y="2304961"/>
            <a:ext cx="6934199" cy="340741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Alcohol and All-Cause Mortality Risk</a:t>
            </a:r>
            <a:endParaRPr lang="en-US" dirty="0"/>
          </a:p>
        </p:txBody>
      </p:sp>
      <p:sp>
        <p:nvSpPr>
          <p:cNvPr id="4" name="TextBox 3"/>
          <p:cNvSpPr txBox="1"/>
          <p:nvPr/>
        </p:nvSpPr>
        <p:spPr>
          <a:xfrm>
            <a:off x="457200" y="6324600"/>
            <a:ext cx="3334567" cy="369332"/>
          </a:xfrm>
          <a:prstGeom prst="rect">
            <a:avLst/>
          </a:prstGeom>
          <a:noFill/>
        </p:spPr>
        <p:txBody>
          <a:bodyPr wrap="none" rtlCol="0">
            <a:spAutoFit/>
          </a:bodyPr>
          <a:lstStyle/>
          <a:p>
            <a:r>
              <a:rPr lang="en-US" dirty="0" err="1" smtClean="0"/>
              <a:t>Mokdad</a:t>
            </a:r>
            <a:r>
              <a:rPr lang="en-US" dirty="0" smtClean="0"/>
              <a:t> AH et al.  </a:t>
            </a:r>
            <a:r>
              <a:rPr lang="en-US" i="1" dirty="0" smtClean="0"/>
              <a:t>JAMA </a:t>
            </a:r>
            <a:r>
              <a:rPr lang="en-US" dirty="0" smtClean="0"/>
              <a:t>2004</a:t>
            </a:r>
            <a:endParaRPr lang="en-US" dirty="0"/>
          </a:p>
        </p:txBody>
      </p:sp>
      <p:pic>
        <p:nvPicPr>
          <p:cNvPr id="5" name="Picture 3"/>
          <p:cNvPicPr>
            <a:picLocks noGrp="1" noChangeAspect="1" noChangeArrowheads="1"/>
          </p:cNvPicPr>
          <p:nvPr>
            <p:ph idx="1"/>
          </p:nvPr>
        </p:nvPicPr>
        <p:blipFill>
          <a:blip r:embed="rId3" cstate="print"/>
          <a:srcRect/>
          <a:stretch>
            <a:fillRect/>
          </a:stretch>
        </p:blipFill>
        <p:spPr bwMode="auto">
          <a:xfrm>
            <a:off x="1143000" y="2304961"/>
            <a:ext cx="6934199" cy="3407415"/>
          </a:xfrm>
          <a:prstGeom prst="rect">
            <a:avLst/>
          </a:prstGeom>
          <a:noFill/>
          <a:ln w="9525">
            <a:noFill/>
            <a:miter lim="800000"/>
            <a:headEnd/>
            <a:tailEnd/>
          </a:ln>
        </p:spPr>
      </p:pic>
      <p:sp>
        <p:nvSpPr>
          <p:cNvPr id="6" name="Oval 5"/>
          <p:cNvSpPr/>
          <p:nvPr/>
        </p:nvSpPr>
        <p:spPr>
          <a:xfrm>
            <a:off x="6781800" y="3505200"/>
            <a:ext cx="1295400" cy="304800"/>
          </a:xfrm>
          <a:prstGeom prst="ellipse">
            <a:avLst/>
          </a:prstGeom>
          <a:no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Alcohol-Attributable Diseases </a:t>
            </a:r>
            <a:endParaRPr lang="en-US" dirty="0"/>
          </a:p>
        </p:txBody>
      </p:sp>
      <p:sp>
        <p:nvSpPr>
          <p:cNvPr id="3" name="Content Placeholder 2"/>
          <p:cNvSpPr>
            <a:spLocks noGrp="1"/>
          </p:cNvSpPr>
          <p:nvPr>
            <p:ph idx="1"/>
          </p:nvPr>
        </p:nvSpPr>
        <p:spPr/>
        <p:txBody>
          <a:bodyPr/>
          <a:lstStyle/>
          <a:p>
            <a:pPr>
              <a:lnSpc>
                <a:spcPct val="150000"/>
              </a:lnSpc>
            </a:pPr>
            <a:r>
              <a:rPr lang="en-US" dirty="0" smtClean="0"/>
              <a:t>Cancers </a:t>
            </a:r>
          </a:p>
          <a:p>
            <a:pPr>
              <a:lnSpc>
                <a:spcPct val="150000"/>
              </a:lnSpc>
            </a:pPr>
            <a:r>
              <a:rPr lang="en-US" dirty="0" smtClean="0"/>
              <a:t>Chronic Liver Disease</a:t>
            </a:r>
          </a:p>
          <a:p>
            <a:pPr>
              <a:lnSpc>
                <a:spcPct val="150000"/>
              </a:lnSpc>
            </a:pPr>
            <a:r>
              <a:rPr lang="en-US" dirty="0" smtClean="0"/>
              <a:t>Unintentional Injuries</a:t>
            </a:r>
          </a:p>
          <a:p>
            <a:pPr>
              <a:lnSpc>
                <a:spcPct val="150000"/>
              </a:lnSpc>
            </a:pPr>
            <a:r>
              <a:rPr lang="en-US" dirty="0" smtClean="0"/>
              <a:t>Alcohol-Related Violence</a:t>
            </a:r>
          </a:p>
          <a:p>
            <a:pPr>
              <a:lnSpc>
                <a:spcPct val="150000"/>
              </a:lnSpc>
            </a:pPr>
            <a:r>
              <a:rPr lang="en-US" dirty="0" smtClean="0"/>
              <a:t>Neuropsychiatric Conditions </a:t>
            </a:r>
          </a:p>
          <a:p>
            <a:pPr>
              <a:lnSpc>
                <a:spcPct val="150000"/>
              </a:lnSpc>
            </a:pPr>
            <a:r>
              <a:rPr lang="en-US" dirty="0" smtClean="0"/>
              <a:t>Cardiovascular Disease</a:t>
            </a:r>
          </a:p>
          <a:p>
            <a:pPr>
              <a:buNone/>
            </a:pPr>
            <a:endParaRPr lang="en-US" dirty="0"/>
          </a:p>
        </p:txBody>
      </p:sp>
      <p:sp>
        <p:nvSpPr>
          <p:cNvPr id="4" name="TextBox 3"/>
          <p:cNvSpPr txBox="1"/>
          <p:nvPr/>
        </p:nvSpPr>
        <p:spPr>
          <a:xfrm>
            <a:off x="381000" y="6477000"/>
            <a:ext cx="3730508" cy="369332"/>
          </a:xfrm>
          <a:prstGeom prst="rect">
            <a:avLst/>
          </a:prstGeom>
          <a:noFill/>
        </p:spPr>
        <p:txBody>
          <a:bodyPr wrap="none" rtlCol="0">
            <a:spAutoFit/>
          </a:bodyPr>
          <a:lstStyle/>
          <a:p>
            <a:r>
              <a:rPr lang="en-US" dirty="0" err="1" smtClean="0"/>
              <a:t>Ezzati</a:t>
            </a:r>
            <a:r>
              <a:rPr lang="en-US" dirty="0" smtClean="0"/>
              <a:t> M and </a:t>
            </a:r>
            <a:r>
              <a:rPr lang="en-US" dirty="0" err="1" smtClean="0"/>
              <a:t>Riboli</a:t>
            </a:r>
            <a:r>
              <a:rPr lang="en-US" dirty="0" smtClean="0"/>
              <a:t> E. </a:t>
            </a:r>
            <a:r>
              <a:rPr lang="en-US" i="1" dirty="0" smtClean="0"/>
              <a:t>NEJM </a:t>
            </a:r>
            <a:r>
              <a:rPr lang="en-US" dirty="0" smtClean="0"/>
              <a:t>2013</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fontScale="90000"/>
          </a:bodyPr>
          <a:lstStyle/>
          <a:p>
            <a:r>
              <a:rPr lang="en-US" dirty="0" smtClean="0"/>
              <a:t>Alcohol and Ischemic Heart Disease</a:t>
            </a:r>
            <a:endParaRPr lang="en-US" dirty="0"/>
          </a:p>
        </p:txBody>
      </p:sp>
      <p:pic>
        <p:nvPicPr>
          <p:cNvPr id="4" name="Picture 2"/>
          <p:cNvPicPr>
            <a:picLocks noGrp="1" noChangeAspect="1" noChangeArrowheads="1"/>
          </p:cNvPicPr>
          <p:nvPr>
            <p:ph idx="1"/>
          </p:nvPr>
        </p:nvPicPr>
        <p:blipFill>
          <a:blip r:embed="rId3" cstate="print"/>
          <a:srcRect/>
          <a:stretch>
            <a:fillRect/>
          </a:stretch>
        </p:blipFill>
        <p:spPr bwMode="auto">
          <a:xfrm>
            <a:off x="1942327" y="1981200"/>
            <a:ext cx="5259345" cy="4324350"/>
          </a:xfrm>
          <a:prstGeom prst="rect">
            <a:avLst/>
          </a:prstGeom>
          <a:noFill/>
          <a:ln w="9525">
            <a:noFill/>
            <a:miter lim="800000"/>
            <a:headEnd/>
            <a:tailEnd/>
          </a:ln>
        </p:spPr>
      </p:pic>
      <p:sp>
        <p:nvSpPr>
          <p:cNvPr id="5" name="TextBox 4"/>
          <p:cNvSpPr txBox="1"/>
          <p:nvPr/>
        </p:nvSpPr>
        <p:spPr>
          <a:xfrm>
            <a:off x="838200" y="2590800"/>
            <a:ext cx="647934" cy="369332"/>
          </a:xfrm>
          <a:prstGeom prst="rect">
            <a:avLst/>
          </a:prstGeom>
          <a:noFill/>
        </p:spPr>
        <p:txBody>
          <a:bodyPr wrap="none" rtlCol="0">
            <a:spAutoFit/>
          </a:bodyPr>
          <a:lstStyle/>
          <a:p>
            <a:r>
              <a:rPr lang="en-US" dirty="0" smtClean="0"/>
              <a:t>Men</a:t>
            </a:r>
            <a:endParaRPr lang="en-US" dirty="0"/>
          </a:p>
        </p:txBody>
      </p:sp>
      <p:sp>
        <p:nvSpPr>
          <p:cNvPr id="6" name="TextBox 5"/>
          <p:cNvSpPr txBox="1"/>
          <p:nvPr/>
        </p:nvSpPr>
        <p:spPr>
          <a:xfrm>
            <a:off x="838200" y="4964668"/>
            <a:ext cx="986167" cy="369332"/>
          </a:xfrm>
          <a:prstGeom prst="rect">
            <a:avLst/>
          </a:prstGeom>
          <a:noFill/>
        </p:spPr>
        <p:txBody>
          <a:bodyPr wrap="none" rtlCol="0">
            <a:spAutoFit/>
          </a:bodyPr>
          <a:lstStyle/>
          <a:p>
            <a:r>
              <a:rPr lang="en-US" dirty="0" smtClean="0"/>
              <a:t>Women</a:t>
            </a:r>
            <a:endParaRPr lang="en-US" dirty="0"/>
          </a:p>
        </p:txBody>
      </p:sp>
      <p:sp>
        <p:nvSpPr>
          <p:cNvPr id="8" name="TextBox 7"/>
          <p:cNvSpPr txBox="1"/>
          <p:nvPr/>
        </p:nvSpPr>
        <p:spPr>
          <a:xfrm>
            <a:off x="304800" y="6400800"/>
            <a:ext cx="4363695" cy="369332"/>
          </a:xfrm>
          <a:prstGeom prst="rect">
            <a:avLst/>
          </a:prstGeom>
          <a:noFill/>
        </p:spPr>
        <p:txBody>
          <a:bodyPr wrap="none" rtlCol="0">
            <a:spAutoFit/>
          </a:bodyPr>
          <a:lstStyle/>
          <a:p>
            <a:r>
              <a:rPr lang="en-US" dirty="0" err="1" smtClean="0"/>
              <a:t>Roerecke</a:t>
            </a:r>
            <a:r>
              <a:rPr lang="en-US" dirty="0" smtClean="0"/>
              <a:t> M and </a:t>
            </a:r>
            <a:r>
              <a:rPr lang="en-US" dirty="0" err="1" smtClean="0"/>
              <a:t>Rehm</a:t>
            </a:r>
            <a:r>
              <a:rPr lang="en-US" dirty="0" smtClean="0"/>
              <a:t> J. </a:t>
            </a:r>
            <a:r>
              <a:rPr lang="en-US" i="1" dirty="0" smtClean="0"/>
              <a:t>Addiction </a:t>
            </a:r>
            <a:r>
              <a:rPr lang="en-US" dirty="0" smtClean="0"/>
              <a:t>2012</a:t>
            </a:r>
            <a:endParaRPr lang="en-US" dirty="0"/>
          </a:p>
        </p:txBody>
      </p:sp>
      <p:sp>
        <p:nvSpPr>
          <p:cNvPr id="9" name="Rectangle 8"/>
          <p:cNvSpPr/>
          <p:nvPr/>
        </p:nvSpPr>
        <p:spPr>
          <a:xfrm>
            <a:off x="2362200" y="1752600"/>
            <a:ext cx="1143262" cy="369332"/>
          </a:xfrm>
          <a:prstGeom prst="rect">
            <a:avLst/>
          </a:prstGeom>
        </p:spPr>
        <p:txBody>
          <a:bodyPr wrap="none">
            <a:spAutoFit/>
          </a:bodyPr>
          <a:lstStyle/>
          <a:p>
            <a:r>
              <a:rPr lang="en-US" dirty="0" smtClean="0"/>
              <a:t>Mortality</a:t>
            </a:r>
            <a:endParaRPr lang="en-US" dirty="0"/>
          </a:p>
        </p:txBody>
      </p:sp>
      <p:sp>
        <p:nvSpPr>
          <p:cNvPr id="10" name="Rectangle 9"/>
          <p:cNvSpPr/>
          <p:nvPr/>
        </p:nvSpPr>
        <p:spPr>
          <a:xfrm>
            <a:off x="5028938" y="1752600"/>
            <a:ext cx="1210588" cy="369332"/>
          </a:xfrm>
          <a:prstGeom prst="rect">
            <a:avLst/>
          </a:prstGeom>
        </p:spPr>
        <p:txBody>
          <a:bodyPr wrap="none">
            <a:spAutoFit/>
          </a:bodyPr>
          <a:lstStyle/>
          <a:p>
            <a:r>
              <a:rPr lang="en-US" dirty="0" smtClean="0"/>
              <a:t>Morbidity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Alcohol and Mental Health</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2157412" y="2363788"/>
            <a:ext cx="4829175" cy="4095750"/>
          </a:xfrm>
          <a:prstGeom prst="rect">
            <a:avLst/>
          </a:prstGeom>
          <a:noFill/>
          <a:ln w="9525">
            <a:noFill/>
            <a:miter lim="800000"/>
            <a:headEnd/>
            <a:tailEnd/>
          </a:ln>
        </p:spPr>
      </p:pic>
      <p:sp>
        <p:nvSpPr>
          <p:cNvPr id="5" name="TextBox 4"/>
          <p:cNvSpPr txBox="1"/>
          <p:nvPr/>
        </p:nvSpPr>
        <p:spPr>
          <a:xfrm>
            <a:off x="381000" y="6477000"/>
            <a:ext cx="3105337" cy="369332"/>
          </a:xfrm>
          <a:prstGeom prst="rect">
            <a:avLst/>
          </a:prstGeom>
          <a:noFill/>
        </p:spPr>
        <p:txBody>
          <a:bodyPr wrap="none" rtlCol="0">
            <a:spAutoFit/>
          </a:bodyPr>
          <a:lstStyle/>
          <a:p>
            <a:r>
              <a:rPr lang="en-US" dirty="0" smtClean="0"/>
              <a:t>Sullivan LE et al.  </a:t>
            </a:r>
            <a:r>
              <a:rPr lang="en-US" i="1" dirty="0" smtClean="0"/>
              <a:t>DAD </a:t>
            </a:r>
            <a:r>
              <a:rPr lang="en-US" dirty="0" smtClean="0"/>
              <a:t>2011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Alcohol and Risk of Incident HIV</a:t>
            </a:r>
            <a:endParaRPr lang="en-US" dirty="0"/>
          </a:p>
        </p:txBody>
      </p:sp>
      <p:pic>
        <p:nvPicPr>
          <p:cNvPr id="3075" name="Picture 3"/>
          <p:cNvPicPr>
            <a:picLocks noGrp="1" noChangeAspect="1" noChangeArrowheads="1"/>
          </p:cNvPicPr>
          <p:nvPr>
            <p:ph sz="half" idx="1"/>
          </p:nvPr>
        </p:nvPicPr>
        <p:blipFill>
          <a:blip r:embed="rId3" cstate="print"/>
          <a:stretch>
            <a:fillRect/>
          </a:stretch>
        </p:blipFill>
        <p:spPr bwMode="auto">
          <a:xfrm>
            <a:off x="245233" y="2133600"/>
            <a:ext cx="4250567" cy="4393827"/>
          </a:xfrm>
          <a:prstGeom prst="rect">
            <a:avLst/>
          </a:prstGeom>
          <a:noFill/>
          <a:ln w="9525">
            <a:noFill/>
            <a:miter lim="800000"/>
            <a:headEnd/>
            <a:tailEnd/>
          </a:ln>
        </p:spPr>
      </p:pic>
      <p:sp>
        <p:nvSpPr>
          <p:cNvPr id="5" name="Content Placeholder 4"/>
          <p:cNvSpPr>
            <a:spLocks noGrp="1"/>
          </p:cNvSpPr>
          <p:nvPr>
            <p:ph sz="half" idx="2"/>
          </p:nvPr>
        </p:nvSpPr>
        <p:spPr>
          <a:xfrm>
            <a:off x="4648200" y="2249424"/>
            <a:ext cx="4267200" cy="4525963"/>
          </a:xfrm>
        </p:spPr>
        <p:txBody>
          <a:bodyPr/>
          <a:lstStyle/>
          <a:p>
            <a:endParaRPr lang="en-US" dirty="0" smtClean="0"/>
          </a:p>
          <a:p>
            <a:r>
              <a:rPr lang="en-US" dirty="0" smtClean="0"/>
              <a:t>Alcohol consumers overall had a significantly increased risk of becoming HIV positive</a:t>
            </a:r>
          </a:p>
          <a:p>
            <a:endParaRPr lang="en-US" dirty="0" smtClean="0"/>
          </a:p>
          <a:p>
            <a:r>
              <a:rPr lang="en-US" dirty="0" smtClean="0"/>
              <a:t>This held true for each consumption-type specific analysis:</a:t>
            </a:r>
          </a:p>
          <a:p>
            <a:pPr lvl="1"/>
            <a:r>
              <a:rPr lang="en-US" dirty="0" smtClean="0"/>
              <a:t>Any consumption</a:t>
            </a:r>
          </a:p>
          <a:p>
            <a:pPr lvl="1"/>
            <a:r>
              <a:rPr lang="en-US" dirty="0" smtClean="0"/>
              <a:t>Binge </a:t>
            </a:r>
          </a:p>
          <a:p>
            <a:pPr lvl="1"/>
            <a:r>
              <a:rPr lang="en-US" dirty="0" smtClean="0"/>
              <a:t>Alcohol prior to sex </a:t>
            </a:r>
          </a:p>
          <a:p>
            <a:endParaRPr lang="en-US" dirty="0" smtClean="0"/>
          </a:p>
        </p:txBody>
      </p:sp>
      <p:sp>
        <p:nvSpPr>
          <p:cNvPr id="7" name="TextBox 6"/>
          <p:cNvSpPr txBox="1"/>
          <p:nvPr/>
        </p:nvSpPr>
        <p:spPr>
          <a:xfrm>
            <a:off x="457200" y="6477000"/>
            <a:ext cx="3929281" cy="369332"/>
          </a:xfrm>
          <a:prstGeom prst="rect">
            <a:avLst/>
          </a:prstGeom>
          <a:noFill/>
        </p:spPr>
        <p:txBody>
          <a:bodyPr wrap="none" rtlCol="0">
            <a:spAutoFit/>
          </a:bodyPr>
          <a:lstStyle/>
          <a:p>
            <a:r>
              <a:rPr lang="en-US" dirty="0" err="1" smtClean="0"/>
              <a:t>Baliunas</a:t>
            </a:r>
            <a:r>
              <a:rPr lang="en-US" dirty="0" smtClean="0"/>
              <a:t>, D.  </a:t>
            </a:r>
            <a:r>
              <a:rPr lang="en-US" i="1" dirty="0" err="1" smtClean="0"/>
              <a:t>Int</a:t>
            </a:r>
            <a:r>
              <a:rPr lang="en-US" i="1" dirty="0" smtClean="0"/>
              <a:t> J Pub Health</a:t>
            </a:r>
            <a:r>
              <a:rPr lang="en-US" dirty="0" smtClean="0"/>
              <a:t>. 2010.</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smtClean="0"/>
              <a:t>Alcohol Impacts ART Adherence</a:t>
            </a:r>
            <a:endParaRPr lang="en-US" sz="4200" dirty="0"/>
          </a:p>
        </p:txBody>
      </p:sp>
      <p:pic>
        <p:nvPicPr>
          <p:cNvPr id="118787" name="Picture 3"/>
          <p:cNvPicPr>
            <a:picLocks noGrp="1" noChangeAspect="1" noChangeArrowheads="1"/>
          </p:cNvPicPr>
          <p:nvPr>
            <p:ph idx="1"/>
          </p:nvPr>
        </p:nvPicPr>
        <p:blipFill>
          <a:blip r:embed="rId3" cstate="print"/>
          <a:srcRect/>
          <a:stretch>
            <a:fillRect/>
          </a:stretch>
        </p:blipFill>
        <p:spPr bwMode="auto">
          <a:xfrm>
            <a:off x="457200" y="2209800"/>
            <a:ext cx="8229600" cy="2830761"/>
          </a:xfrm>
          <a:prstGeom prst="rect">
            <a:avLst/>
          </a:prstGeom>
          <a:noFill/>
          <a:ln w="9525">
            <a:noFill/>
            <a:miter lim="800000"/>
            <a:headEnd/>
            <a:tailEnd/>
          </a:ln>
        </p:spPr>
      </p:pic>
      <p:sp>
        <p:nvSpPr>
          <p:cNvPr id="6" name="TextBox 5"/>
          <p:cNvSpPr txBox="1"/>
          <p:nvPr/>
        </p:nvSpPr>
        <p:spPr>
          <a:xfrm>
            <a:off x="381000" y="6412468"/>
            <a:ext cx="6159058" cy="369332"/>
          </a:xfrm>
          <a:prstGeom prst="rect">
            <a:avLst/>
          </a:prstGeom>
          <a:noFill/>
        </p:spPr>
        <p:txBody>
          <a:bodyPr wrap="none" rtlCol="0">
            <a:spAutoFit/>
          </a:bodyPr>
          <a:lstStyle/>
          <a:p>
            <a:r>
              <a:rPr lang="en-US" dirty="0" smtClean="0"/>
              <a:t>Cook RL, et al. </a:t>
            </a:r>
            <a:r>
              <a:rPr lang="en-US" i="1" dirty="0" smtClean="0"/>
              <a:t>Journal of General Internal Medicine</a:t>
            </a:r>
            <a:r>
              <a:rPr lang="en-US" dirty="0" smtClean="0"/>
              <a:t> 2001</a:t>
            </a:r>
            <a:endParaRPr lang="en-US" dirty="0"/>
          </a:p>
        </p:txBody>
      </p:sp>
      <p:sp>
        <p:nvSpPr>
          <p:cNvPr id="9" name="Rectangle 8"/>
          <p:cNvSpPr/>
          <p:nvPr/>
        </p:nvSpPr>
        <p:spPr>
          <a:xfrm>
            <a:off x="533400" y="3657600"/>
            <a:ext cx="5257800" cy="457200"/>
          </a:xfrm>
          <a:prstGeom prst="rect">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181600" y="4495800"/>
            <a:ext cx="3810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z="4200" dirty="0" smtClean="0"/>
              <a:t>Alcohol Impacts ART Adherence</a:t>
            </a:r>
            <a:endParaRPr lang="en-US" sz="4200" dirty="0"/>
          </a:p>
        </p:txBody>
      </p:sp>
      <p:pic>
        <p:nvPicPr>
          <p:cNvPr id="119811" name="Picture 3"/>
          <p:cNvPicPr>
            <a:picLocks noGrp="1" noChangeAspect="1" noChangeArrowheads="1"/>
          </p:cNvPicPr>
          <p:nvPr>
            <p:ph idx="1"/>
          </p:nvPr>
        </p:nvPicPr>
        <p:blipFill>
          <a:blip r:embed="rId3" cstate="print"/>
          <a:srcRect/>
          <a:stretch>
            <a:fillRect/>
          </a:stretch>
        </p:blipFill>
        <p:spPr bwMode="auto">
          <a:xfrm>
            <a:off x="914400" y="2089638"/>
            <a:ext cx="7239000" cy="4234962"/>
          </a:xfrm>
          <a:prstGeom prst="rect">
            <a:avLst/>
          </a:prstGeom>
          <a:noFill/>
          <a:ln w="9525">
            <a:noFill/>
            <a:miter lim="800000"/>
            <a:headEnd/>
            <a:tailEnd/>
          </a:ln>
        </p:spPr>
      </p:pic>
      <p:sp>
        <p:nvSpPr>
          <p:cNvPr id="7" name="TextBox 6"/>
          <p:cNvSpPr txBox="1"/>
          <p:nvPr/>
        </p:nvSpPr>
        <p:spPr>
          <a:xfrm>
            <a:off x="381000" y="6477000"/>
            <a:ext cx="6215163" cy="646331"/>
          </a:xfrm>
          <a:prstGeom prst="rect">
            <a:avLst/>
          </a:prstGeom>
          <a:noFill/>
        </p:spPr>
        <p:txBody>
          <a:bodyPr wrap="none" rtlCol="0">
            <a:spAutoFit/>
          </a:bodyPr>
          <a:lstStyle/>
          <a:p>
            <a:r>
              <a:rPr lang="en-US" dirty="0" smtClean="0"/>
              <a:t>Cook RL, et al. </a:t>
            </a:r>
            <a:r>
              <a:rPr lang="en-US" i="1" dirty="0" smtClean="0"/>
              <a:t>Journal of General Internal Medicine  </a:t>
            </a:r>
            <a:r>
              <a:rPr lang="en-US" dirty="0" smtClean="0"/>
              <a:t>2001</a:t>
            </a:r>
          </a:p>
          <a:p>
            <a:endParaRPr lang="en-US" dirty="0"/>
          </a:p>
        </p:txBody>
      </p:sp>
      <p:sp>
        <p:nvSpPr>
          <p:cNvPr id="9" name="TextBox 8"/>
          <p:cNvSpPr txBox="1"/>
          <p:nvPr/>
        </p:nvSpPr>
        <p:spPr>
          <a:xfrm>
            <a:off x="5105400" y="4431268"/>
            <a:ext cx="2514600" cy="369332"/>
          </a:xfrm>
          <a:prstGeom prst="rect">
            <a:avLst/>
          </a:prstGeom>
          <a:noFill/>
        </p:spPr>
        <p:txBody>
          <a:bodyPr wrap="square" rtlCol="0">
            <a:spAutoFit/>
          </a:bodyPr>
          <a:lstStyle/>
          <a:p>
            <a:r>
              <a:rPr lang="en-US" b="1" dirty="0" smtClean="0">
                <a:solidFill>
                  <a:schemeClr val="bg1"/>
                </a:solidFill>
              </a:rPr>
              <a:t>26% vs. 3%, p&lt;0.001 </a:t>
            </a:r>
            <a:endParaRPr lang="en-US" b="1" dirty="0">
              <a:solidFill>
                <a:schemeClr val="bg1"/>
              </a:solidFill>
            </a:endParaRPr>
          </a:p>
        </p:txBody>
      </p:sp>
      <p:sp>
        <p:nvSpPr>
          <p:cNvPr id="10" name="Rectangle 9"/>
          <p:cNvSpPr/>
          <p:nvPr/>
        </p:nvSpPr>
        <p:spPr>
          <a:xfrm>
            <a:off x="4114800" y="3962400"/>
            <a:ext cx="2345514" cy="369332"/>
          </a:xfrm>
          <a:prstGeom prst="rect">
            <a:avLst/>
          </a:prstGeom>
        </p:spPr>
        <p:txBody>
          <a:bodyPr wrap="none">
            <a:spAutoFit/>
          </a:bodyPr>
          <a:lstStyle/>
          <a:p>
            <a:r>
              <a:rPr lang="en-US" b="1" dirty="0" smtClean="0">
                <a:solidFill>
                  <a:schemeClr val="bg1"/>
                </a:solidFill>
              </a:rPr>
              <a:t>15% vs. 8%, p=0.16 </a:t>
            </a:r>
            <a:endParaRPr lang="en-US" b="1" dirty="0">
              <a:solidFill>
                <a:schemeClr val="bg1"/>
              </a:solidFill>
            </a:endParaRPr>
          </a:p>
        </p:txBody>
      </p:sp>
      <p:sp>
        <p:nvSpPr>
          <p:cNvPr id="11" name="Rectangle 10"/>
          <p:cNvSpPr/>
          <p:nvPr/>
        </p:nvSpPr>
        <p:spPr>
          <a:xfrm>
            <a:off x="5807886" y="2209800"/>
            <a:ext cx="2473754" cy="369332"/>
          </a:xfrm>
          <a:prstGeom prst="rect">
            <a:avLst/>
          </a:prstGeom>
        </p:spPr>
        <p:txBody>
          <a:bodyPr wrap="none">
            <a:spAutoFit/>
          </a:bodyPr>
          <a:lstStyle/>
          <a:p>
            <a:r>
              <a:rPr lang="en-US" b="1" dirty="0" smtClean="0">
                <a:solidFill>
                  <a:schemeClr val="bg1"/>
                </a:solidFill>
              </a:rPr>
              <a:t>48% vs. 35%, p=0.10 </a:t>
            </a:r>
            <a:endParaRPr lang="en-US" b="1" dirty="0">
              <a:solidFill>
                <a:schemeClr val="bg1"/>
              </a:solidFill>
            </a:endParaRPr>
          </a:p>
        </p:txBody>
      </p:sp>
      <p:sp>
        <p:nvSpPr>
          <p:cNvPr id="12" name="TextBox 11"/>
          <p:cNvSpPr txBox="1"/>
          <p:nvPr/>
        </p:nvSpPr>
        <p:spPr>
          <a:xfrm>
            <a:off x="1524000" y="2819400"/>
            <a:ext cx="304800" cy="369332"/>
          </a:xfrm>
          <a:prstGeom prst="rect">
            <a:avLst/>
          </a:prstGeom>
          <a:noFill/>
        </p:spPr>
        <p:txBody>
          <a:bodyPr wrap="square" rtlCol="0">
            <a:spAutoFit/>
          </a:bodyPr>
          <a:lstStyle/>
          <a:p>
            <a:r>
              <a:rPr lang="en-US" b="1" dirty="0" smtClean="0"/>
              <a:t>*</a:t>
            </a:r>
            <a:endParaRPr lang="en-US" b="1" dirty="0"/>
          </a:p>
        </p:txBody>
      </p:sp>
      <p:sp>
        <p:nvSpPr>
          <p:cNvPr id="13" name="Rectangle 12"/>
          <p:cNvSpPr/>
          <p:nvPr/>
        </p:nvSpPr>
        <p:spPr>
          <a:xfrm>
            <a:off x="1066800" y="4495800"/>
            <a:ext cx="295274" cy="369332"/>
          </a:xfrm>
          <a:prstGeom prst="rect">
            <a:avLst/>
          </a:prstGeom>
        </p:spPr>
        <p:txBody>
          <a:bodyPr wrap="none">
            <a:spAutoFit/>
          </a:bodyPr>
          <a:lstStyle/>
          <a:p>
            <a:r>
              <a:rPr lang="en-US" b="1" dirty="0" smtClean="0"/>
              <a:t>*</a:t>
            </a:r>
            <a:endParaRPr lang="en-US" b="1" dirty="0"/>
          </a:p>
        </p:txBody>
      </p:sp>
      <p:sp>
        <p:nvSpPr>
          <p:cNvPr id="15" name="Rectangle 14"/>
          <p:cNvSpPr/>
          <p:nvPr/>
        </p:nvSpPr>
        <p:spPr>
          <a:xfrm>
            <a:off x="990600" y="4964668"/>
            <a:ext cx="295274" cy="369332"/>
          </a:xfrm>
          <a:prstGeom prst="rect">
            <a:avLst/>
          </a:prstGeom>
        </p:spPr>
        <p:txBody>
          <a:bodyPr wrap="square">
            <a:spAutoFit/>
          </a:bodyPr>
          <a:lstStyle/>
          <a:p>
            <a:r>
              <a:rPr lang="en-US" b="1" dirty="0" smtClean="0"/>
              <a:t>*</a:t>
            </a:r>
            <a:endParaRPr lang="en-US"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Alcohol Use Disorders</a:t>
            </a:r>
            <a:endParaRPr lang="en-US" dirty="0"/>
          </a:p>
        </p:txBody>
      </p:sp>
      <p:sp>
        <p:nvSpPr>
          <p:cNvPr id="3" name="Content Placeholder 2"/>
          <p:cNvSpPr>
            <a:spLocks noGrp="1"/>
          </p:cNvSpPr>
          <p:nvPr>
            <p:ph idx="1"/>
          </p:nvPr>
        </p:nvSpPr>
        <p:spPr/>
        <p:txBody>
          <a:bodyPr/>
          <a:lstStyle/>
          <a:p>
            <a:endParaRPr lang="en-US" b="1" dirty="0" smtClean="0"/>
          </a:p>
          <a:p>
            <a:r>
              <a:rPr lang="en-US" b="1" dirty="0" smtClean="0"/>
              <a:t>BUT. . . how effective are physicians in speaking about alcohol?  </a:t>
            </a:r>
          </a:p>
        </p:txBody>
      </p:sp>
      <p:sp>
        <p:nvSpPr>
          <p:cNvPr id="4" name="TextBox 3"/>
          <p:cNvSpPr txBox="1"/>
          <p:nvPr/>
        </p:nvSpPr>
        <p:spPr>
          <a:xfrm>
            <a:off x="676152" y="6324600"/>
            <a:ext cx="3591048" cy="369332"/>
          </a:xfrm>
          <a:prstGeom prst="rect">
            <a:avLst/>
          </a:prstGeom>
          <a:noFill/>
        </p:spPr>
        <p:txBody>
          <a:bodyPr wrap="none" rtlCol="0">
            <a:spAutoFit/>
          </a:bodyPr>
          <a:lstStyle/>
          <a:p>
            <a:pPr algn="just"/>
            <a:r>
              <a:rPr lang="en-US" dirty="0" smtClean="0"/>
              <a:t>McCormick KA et al.  </a:t>
            </a:r>
            <a:r>
              <a:rPr lang="en-US" i="1" dirty="0" smtClean="0"/>
              <a:t>JGIM </a:t>
            </a:r>
            <a:r>
              <a:rPr lang="en-US" dirty="0" smtClean="0"/>
              <a:t>2006</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Screening for Alcohol Use Disorders</a:t>
            </a:r>
            <a:endParaRPr lang="en-US" dirty="0"/>
          </a:p>
        </p:txBody>
      </p:sp>
      <p:sp>
        <p:nvSpPr>
          <p:cNvPr id="3" name="Content Placeholder 2"/>
          <p:cNvSpPr>
            <a:spLocks noGrp="1"/>
          </p:cNvSpPr>
          <p:nvPr>
            <p:ph idx="1"/>
          </p:nvPr>
        </p:nvSpPr>
        <p:spPr/>
        <p:txBody>
          <a:bodyPr>
            <a:normAutofit/>
          </a:bodyPr>
          <a:lstStyle/>
          <a:p>
            <a:r>
              <a:rPr lang="en-US" dirty="0" smtClean="0"/>
              <a:t>Routine examination</a:t>
            </a:r>
          </a:p>
          <a:p>
            <a:r>
              <a:rPr lang="en-US" dirty="0" smtClean="0"/>
              <a:t>Before prescribing a medication that interacts with alcohol</a:t>
            </a:r>
          </a:p>
          <a:p>
            <a:r>
              <a:rPr lang="en-US" dirty="0" smtClean="0"/>
              <a:t>Emergency Department</a:t>
            </a:r>
          </a:p>
          <a:p>
            <a:r>
              <a:rPr lang="en-US" dirty="0" smtClean="0"/>
              <a:t>Pregnant</a:t>
            </a:r>
          </a:p>
          <a:p>
            <a:r>
              <a:rPr lang="en-US" dirty="0" smtClean="0"/>
              <a:t>Likely to drink (smokers, young adults)</a:t>
            </a:r>
          </a:p>
          <a:p>
            <a:r>
              <a:rPr lang="en-US" dirty="0" smtClean="0"/>
              <a:t>Alcohol-induced health problem </a:t>
            </a:r>
          </a:p>
          <a:p>
            <a:r>
              <a:rPr lang="en-US" dirty="0" smtClean="0"/>
              <a:t>Chronic illness not responding to treatment </a:t>
            </a:r>
          </a:p>
          <a:p>
            <a:pPr lvl="1"/>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Classification of Alcohol Use </a:t>
            </a:r>
          </a:p>
          <a:p>
            <a:endParaRPr lang="en-US" dirty="0" smtClean="0"/>
          </a:p>
          <a:p>
            <a:r>
              <a:rPr lang="en-US" dirty="0" smtClean="0"/>
              <a:t>Epidemiology and Health Consequences </a:t>
            </a:r>
          </a:p>
          <a:p>
            <a:endParaRPr lang="en-US" dirty="0" smtClean="0"/>
          </a:p>
          <a:p>
            <a:r>
              <a:rPr lang="en-US" dirty="0" smtClean="0"/>
              <a:t> Screening Strategies in Primary Care</a:t>
            </a:r>
          </a:p>
          <a:p>
            <a:endParaRPr lang="en-US" dirty="0" smtClean="0"/>
          </a:p>
          <a:p>
            <a:r>
              <a:rPr lang="en-US" dirty="0" smtClean="0"/>
              <a:t>Treatment Options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 for Alcohol Use Disorders</a:t>
            </a:r>
            <a:endParaRPr lang="en-US" dirty="0"/>
          </a:p>
        </p:txBody>
      </p:sp>
      <p:pic>
        <p:nvPicPr>
          <p:cNvPr id="2050" name="Picture 2"/>
          <p:cNvPicPr>
            <a:picLocks noGrp="1" noChangeAspect="1" noChangeArrowheads="1"/>
          </p:cNvPicPr>
          <p:nvPr>
            <p:ph idx="1"/>
          </p:nvPr>
        </p:nvPicPr>
        <p:blipFill>
          <a:blip r:embed="rId3" cstate="print"/>
          <a:srcRect/>
          <a:stretch>
            <a:fillRect/>
          </a:stretch>
        </p:blipFill>
        <p:spPr bwMode="auto">
          <a:xfrm>
            <a:off x="457200" y="2133600"/>
            <a:ext cx="8229600" cy="1943801"/>
          </a:xfrm>
          <a:prstGeom prst="rect">
            <a:avLst/>
          </a:prstGeom>
          <a:noFill/>
          <a:ln w="9525">
            <a:noFill/>
            <a:miter lim="800000"/>
            <a:headEnd/>
            <a:tailEnd/>
          </a:ln>
        </p:spPr>
      </p:pic>
      <p:sp>
        <p:nvSpPr>
          <p:cNvPr id="6" name="TextBox 5"/>
          <p:cNvSpPr txBox="1"/>
          <p:nvPr/>
        </p:nvSpPr>
        <p:spPr>
          <a:xfrm>
            <a:off x="838200" y="4419600"/>
            <a:ext cx="8267007" cy="1477328"/>
          </a:xfrm>
          <a:prstGeom prst="rect">
            <a:avLst/>
          </a:prstGeom>
          <a:noFill/>
        </p:spPr>
        <p:txBody>
          <a:bodyPr wrap="none" rtlCol="0">
            <a:spAutoFit/>
          </a:bodyPr>
          <a:lstStyle/>
          <a:p>
            <a:r>
              <a:rPr lang="en-US" dirty="0" smtClean="0"/>
              <a:t>“The USPSTF recommends that clinicians screen adults aged 18 years or older</a:t>
            </a:r>
          </a:p>
          <a:p>
            <a:r>
              <a:rPr lang="en-US" dirty="0" smtClean="0"/>
              <a:t>for alcohol misuse and provide persons engaged in risky or hazardous drinking </a:t>
            </a:r>
          </a:p>
          <a:p>
            <a:r>
              <a:rPr lang="en-US" dirty="0" smtClean="0"/>
              <a:t>with behavioral counseling interventions to reduce alcohol misuse. (Grade B</a:t>
            </a:r>
          </a:p>
          <a:p>
            <a:r>
              <a:rPr lang="en-US" dirty="0" smtClean="0"/>
              <a:t>recommendation.)”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 Tests </a:t>
            </a:r>
            <a:endParaRPr lang="en-US" dirty="0"/>
          </a:p>
        </p:txBody>
      </p:sp>
      <p:sp>
        <p:nvSpPr>
          <p:cNvPr id="3" name="Content Placeholder 2"/>
          <p:cNvSpPr>
            <a:spLocks noGrp="1"/>
          </p:cNvSpPr>
          <p:nvPr>
            <p:ph idx="1"/>
          </p:nvPr>
        </p:nvSpPr>
        <p:spPr/>
        <p:txBody>
          <a:bodyPr/>
          <a:lstStyle/>
          <a:p>
            <a:r>
              <a:rPr lang="en-US" dirty="0" smtClean="0"/>
              <a:t>AUDIT – 10 item </a:t>
            </a:r>
          </a:p>
          <a:p>
            <a:endParaRPr lang="en-US" dirty="0" smtClean="0"/>
          </a:p>
          <a:p>
            <a:r>
              <a:rPr lang="en-US" dirty="0" smtClean="0"/>
              <a:t>AUDIT-C – 3 items to quantify consumption</a:t>
            </a:r>
          </a:p>
          <a:p>
            <a:endParaRPr lang="en-US" dirty="0" smtClean="0"/>
          </a:p>
          <a:p>
            <a:r>
              <a:rPr lang="en-US" dirty="0" smtClean="0"/>
              <a:t>Single question screening</a:t>
            </a:r>
          </a:p>
          <a:p>
            <a:pPr lvl="1"/>
            <a:r>
              <a:rPr lang="en-US" dirty="0" smtClean="0"/>
              <a:t>“How many times in the past year have you had 5 (for men) or 4 (for women and all adults older than 65 </a:t>
            </a:r>
            <a:r>
              <a:rPr lang="en-US" dirty="0" err="1" smtClean="0"/>
              <a:t>yo</a:t>
            </a:r>
            <a:r>
              <a:rPr lang="en-US" dirty="0" smtClean="0"/>
              <a:t>) or more drinks in a day?”</a:t>
            </a:r>
            <a:endParaRPr lang="en-US" dirty="0"/>
          </a:p>
        </p:txBody>
      </p:sp>
      <p:sp>
        <p:nvSpPr>
          <p:cNvPr id="4" name="TextBox 3"/>
          <p:cNvSpPr txBox="1"/>
          <p:nvPr/>
        </p:nvSpPr>
        <p:spPr>
          <a:xfrm>
            <a:off x="533400" y="6477000"/>
            <a:ext cx="4472699" cy="369332"/>
          </a:xfrm>
          <a:prstGeom prst="rect">
            <a:avLst/>
          </a:prstGeom>
          <a:noFill/>
        </p:spPr>
        <p:txBody>
          <a:bodyPr wrap="none" rtlCol="0">
            <a:spAutoFit/>
          </a:bodyPr>
          <a:lstStyle/>
          <a:p>
            <a:r>
              <a:rPr lang="en-US" dirty="0" smtClean="0"/>
              <a:t>Moyer V.  </a:t>
            </a:r>
            <a:r>
              <a:rPr lang="en-US" i="1" dirty="0" smtClean="0"/>
              <a:t>Annals Internal Medicine</a:t>
            </a:r>
            <a:r>
              <a:rPr lang="en-US" dirty="0" smtClean="0"/>
              <a:t>  2013</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NIAAA-Screening Approach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 </a:t>
            </a:r>
            <a:r>
              <a:rPr lang="en-US" i="1" dirty="0" smtClean="0"/>
              <a:t>Do you sometimes drink beer, wine, or other alcoholic beverages?</a:t>
            </a:r>
          </a:p>
          <a:p>
            <a:r>
              <a:rPr lang="en-US" i="1" dirty="0" smtClean="0"/>
              <a:t>2. How many times in the past year have you had 5 (for men) or 4 (for women, all over 65 years old) or more drinks in a day? </a:t>
            </a:r>
          </a:p>
          <a:p>
            <a:r>
              <a:rPr lang="en-US" i="1" dirty="0" smtClean="0"/>
              <a:t>3. </a:t>
            </a:r>
            <a:r>
              <a:rPr lang="en-US" dirty="0" smtClean="0"/>
              <a:t>Quantify:</a:t>
            </a:r>
          </a:p>
          <a:p>
            <a:pPr lvl="1"/>
            <a:r>
              <a:rPr lang="en-US" i="1" dirty="0" smtClean="0"/>
              <a:t>On average, how many days a week do you have an alcoholic drink?</a:t>
            </a:r>
          </a:p>
          <a:p>
            <a:pPr lvl="1"/>
            <a:r>
              <a:rPr lang="en-US" i="1" dirty="0" smtClean="0"/>
              <a:t>On a typical drinking day, how many drinks do you have? </a:t>
            </a:r>
          </a:p>
          <a:p>
            <a:r>
              <a:rPr lang="en-US" i="1" dirty="0" smtClean="0"/>
              <a:t>4. Assess for Alcohol Use Disorders</a:t>
            </a:r>
            <a:endParaRPr lang="en-US" i="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continued</a:t>
            </a:r>
            <a:endParaRPr lang="en-US" dirty="0"/>
          </a:p>
        </p:txBody>
      </p:sp>
      <p:sp>
        <p:nvSpPr>
          <p:cNvPr id="3" name="Content Placeholder 2"/>
          <p:cNvSpPr>
            <a:spLocks noGrp="1"/>
          </p:cNvSpPr>
          <p:nvPr>
            <p:ph idx="1"/>
          </p:nvPr>
        </p:nvSpPr>
        <p:spPr/>
        <p:txBody>
          <a:bodyPr/>
          <a:lstStyle/>
          <a:p>
            <a:pPr>
              <a:buNone/>
            </a:pPr>
            <a:endParaRPr lang="en-US" b="1" dirty="0" smtClean="0"/>
          </a:p>
          <a:p>
            <a:pPr>
              <a:buNone/>
            </a:pPr>
            <a:endParaRPr lang="en-US" b="1" dirty="0" smtClean="0"/>
          </a:p>
          <a:p>
            <a:pPr>
              <a:buNone/>
            </a:pPr>
            <a:r>
              <a:rPr lang="en-US" b="1" dirty="0" smtClean="0"/>
              <a:t>What do you want to do now for JB?</a:t>
            </a:r>
            <a:endParaRPr lang="en-US"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continued</a:t>
            </a:r>
            <a:endParaRPr lang="en-US" dirty="0"/>
          </a:p>
        </p:txBody>
      </p:sp>
      <p:sp>
        <p:nvSpPr>
          <p:cNvPr id="3" name="Content Placeholder 2"/>
          <p:cNvSpPr>
            <a:spLocks noGrp="1"/>
          </p:cNvSpPr>
          <p:nvPr>
            <p:ph idx="1"/>
          </p:nvPr>
        </p:nvSpPr>
        <p:spPr/>
        <p:txBody>
          <a:bodyPr>
            <a:normAutofit lnSpcReduction="10000"/>
          </a:bodyPr>
          <a:lstStyle/>
          <a:p>
            <a:pPr>
              <a:buNone/>
            </a:pPr>
            <a:endParaRPr lang="en-US" b="1" dirty="0" smtClean="0"/>
          </a:p>
          <a:p>
            <a:r>
              <a:rPr lang="en-US" dirty="0" smtClean="0"/>
              <a:t>He drinks alone daily; used to drink at bars but moved and worried about driving.  </a:t>
            </a:r>
          </a:p>
          <a:p>
            <a:endParaRPr lang="en-US" dirty="0" smtClean="0"/>
          </a:p>
          <a:p>
            <a:r>
              <a:rPr lang="en-US" dirty="0" smtClean="0"/>
              <a:t>He has tried to cut down in the past but has been unsuccessful; attended AA meetings briefly after leaving jail.  </a:t>
            </a:r>
          </a:p>
          <a:p>
            <a:endParaRPr lang="en-US" dirty="0" smtClean="0"/>
          </a:p>
          <a:p>
            <a:r>
              <a:rPr lang="en-US" dirty="0" smtClean="0"/>
              <a:t>Last blackout one year ago; no withdrawal but drinks daily.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continued</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r>
              <a:rPr lang="en-US" b="1" dirty="0" smtClean="0"/>
              <a:t>So, now what. . .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Goals and Options</a:t>
            </a:r>
            <a:endParaRPr lang="en-US" dirty="0"/>
          </a:p>
        </p:txBody>
      </p:sp>
      <p:graphicFrame>
        <p:nvGraphicFramePr>
          <p:cNvPr id="4" name="Content Placeholder 3"/>
          <p:cNvGraphicFramePr>
            <a:graphicFrameLocks noGrp="1"/>
          </p:cNvGraphicFramePr>
          <p:nvPr>
            <p:ph idx="1"/>
          </p:nvPr>
        </p:nvGraphicFramePr>
        <p:xfrm>
          <a:off x="457200" y="2249488"/>
          <a:ext cx="8229600" cy="4324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At-Risk Drinkers: Brief Interventions</a:t>
            </a:r>
            <a:endParaRPr lang="en-US" dirty="0"/>
          </a:p>
        </p:txBody>
      </p:sp>
      <p:sp>
        <p:nvSpPr>
          <p:cNvPr id="3" name="Content Placeholder 2"/>
          <p:cNvSpPr>
            <a:spLocks noGrp="1"/>
          </p:cNvSpPr>
          <p:nvPr>
            <p:ph idx="1"/>
          </p:nvPr>
        </p:nvSpPr>
        <p:spPr/>
        <p:txBody>
          <a:bodyPr/>
          <a:lstStyle/>
          <a:p>
            <a:r>
              <a:rPr lang="en-US" dirty="0" smtClean="0"/>
              <a:t>10 – 15 minutes </a:t>
            </a:r>
          </a:p>
          <a:p>
            <a:r>
              <a:rPr lang="en-US" dirty="0" smtClean="0"/>
              <a:t>Components:</a:t>
            </a:r>
          </a:p>
          <a:p>
            <a:pPr lvl="1"/>
            <a:r>
              <a:rPr lang="en-US" dirty="0" smtClean="0"/>
              <a:t>Feedback about drinking</a:t>
            </a:r>
          </a:p>
          <a:p>
            <a:pPr lvl="1"/>
            <a:r>
              <a:rPr lang="en-US" dirty="0" smtClean="0"/>
              <a:t>Advice and goal setting</a:t>
            </a:r>
          </a:p>
          <a:p>
            <a:pPr lvl="1"/>
            <a:r>
              <a:rPr lang="en-US" dirty="0" smtClean="0"/>
              <a:t>Follow-up contact </a:t>
            </a:r>
          </a:p>
          <a:p>
            <a:r>
              <a:rPr lang="en-US" dirty="0" smtClean="0"/>
              <a:t>Motivational interviewing principles</a:t>
            </a:r>
          </a:p>
          <a:p>
            <a:pPr lvl="1"/>
            <a:r>
              <a:rPr lang="en-US" dirty="0" smtClean="0"/>
              <a:t>Empathic listening </a:t>
            </a:r>
          </a:p>
          <a:p>
            <a:pPr lvl="1"/>
            <a:r>
              <a:rPr lang="en-US" dirty="0" smtClean="0"/>
              <a:t>Patient autonomy </a:t>
            </a:r>
          </a:p>
          <a:p>
            <a:pPr lvl="1"/>
            <a:r>
              <a:rPr lang="en-US" dirty="0" smtClean="0"/>
              <a:t>Patient-identified reasons for change </a:t>
            </a:r>
          </a:p>
          <a:p>
            <a:pPr lvl="2"/>
            <a:endParaRPr lang="en-US" dirty="0" smtClean="0"/>
          </a:p>
        </p:txBody>
      </p:sp>
      <p:sp>
        <p:nvSpPr>
          <p:cNvPr id="5" name="TextBox 4"/>
          <p:cNvSpPr txBox="1"/>
          <p:nvPr/>
        </p:nvSpPr>
        <p:spPr>
          <a:xfrm>
            <a:off x="609600" y="6400800"/>
            <a:ext cx="2318263" cy="369332"/>
          </a:xfrm>
          <a:prstGeom prst="rect">
            <a:avLst/>
          </a:prstGeom>
          <a:noFill/>
        </p:spPr>
        <p:txBody>
          <a:bodyPr wrap="none" rtlCol="0">
            <a:spAutoFit/>
          </a:bodyPr>
          <a:lstStyle/>
          <a:p>
            <a:r>
              <a:rPr lang="en-US" dirty="0" smtClean="0"/>
              <a:t>Saitz R </a:t>
            </a:r>
            <a:r>
              <a:rPr lang="en-US" i="1" dirty="0" smtClean="0"/>
              <a:t> NEJM </a:t>
            </a:r>
            <a:r>
              <a:rPr lang="en-US" dirty="0" smtClean="0"/>
              <a:t> 2005</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r>
              <a:rPr lang="en-US" dirty="0" smtClean="0"/>
              <a:t>Implementing Brief Interventions</a:t>
            </a:r>
            <a:endParaRPr lang="en-US" dirty="0"/>
          </a:p>
        </p:txBody>
      </p:sp>
      <p:sp>
        <p:nvSpPr>
          <p:cNvPr id="5" name="TextBox 4"/>
          <p:cNvSpPr txBox="1"/>
          <p:nvPr/>
        </p:nvSpPr>
        <p:spPr>
          <a:xfrm>
            <a:off x="304800" y="6400800"/>
            <a:ext cx="2262158" cy="369332"/>
          </a:xfrm>
          <a:prstGeom prst="rect">
            <a:avLst/>
          </a:prstGeom>
          <a:noFill/>
        </p:spPr>
        <p:txBody>
          <a:bodyPr wrap="none" rtlCol="0">
            <a:spAutoFit/>
          </a:bodyPr>
          <a:lstStyle/>
          <a:p>
            <a:r>
              <a:rPr lang="en-US" dirty="0" smtClean="0"/>
              <a:t>Saitz R  </a:t>
            </a:r>
            <a:r>
              <a:rPr lang="en-US" i="1" dirty="0" smtClean="0"/>
              <a:t>NEJM </a:t>
            </a:r>
            <a:r>
              <a:rPr lang="en-US" dirty="0" smtClean="0"/>
              <a:t>2005</a:t>
            </a:r>
            <a:endParaRPr lang="en-US" dirty="0"/>
          </a:p>
        </p:txBody>
      </p:sp>
      <p:graphicFrame>
        <p:nvGraphicFramePr>
          <p:cNvPr id="6" name="Diagram 5"/>
          <p:cNvGraphicFramePr/>
          <p:nvPr/>
        </p:nvGraphicFramePr>
        <p:xfrm>
          <a:off x="381000" y="1143000"/>
          <a:ext cx="84582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685800" y="381000"/>
            <a:ext cx="7772400" cy="1143000"/>
          </a:xfrm>
        </p:spPr>
        <p:txBody>
          <a:bodyPr>
            <a:normAutofit/>
          </a:bodyPr>
          <a:lstStyle/>
          <a:p>
            <a:pPr>
              <a:defRPr/>
            </a:pPr>
            <a:r>
              <a:rPr lang="en-US" sz="3200" dirty="0" smtClean="0"/>
              <a:t>Project </a:t>
            </a:r>
            <a:r>
              <a:rPr lang="en-US" sz="3200" dirty="0" err="1" smtClean="0"/>
              <a:t>TrEAT</a:t>
            </a:r>
            <a:r>
              <a:rPr lang="en-US" sz="3200" dirty="0" smtClean="0"/>
              <a:t>:</a:t>
            </a:r>
            <a:br>
              <a:rPr lang="en-US" sz="3200" dirty="0" smtClean="0"/>
            </a:br>
            <a:r>
              <a:rPr lang="en-US" sz="3200" dirty="0" smtClean="0"/>
              <a:t>A Trial for Early Alcohol Treatment </a:t>
            </a:r>
            <a:endParaRPr lang="en-US" sz="3800" b="1" dirty="0" smtClean="0">
              <a:ea typeface="+mj-ea"/>
            </a:endParaRPr>
          </a:p>
        </p:txBody>
      </p:sp>
      <p:graphicFrame>
        <p:nvGraphicFramePr>
          <p:cNvPr id="232530" name="Group 82"/>
          <p:cNvGraphicFramePr>
            <a:graphicFrameLocks noGrp="1"/>
          </p:cNvGraphicFramePr>
          <p:nvPr>
            <p:ph idx="1"/>
          </p:nvPr>
        </p:nvGraphicFramePr>
        <p:xfrm>
          <a:off x="685800" y="1600200"/>
          <a:ext cx="7543800" cy="3771900"/>
        </p:xfrm>
        <a:graphic>
          <a:graphicData uri="http://schemas.openxmlformats.org/drawingml/2006/table">
            <a:tbl>
              <a:tblPr/>
              <a:tblGrid>
                <a:gridCol w="2362200"/>
                <a:gridCol w="1524000"/>
                <a:gridCol w="2133600"/>
                <a:gridCol w="1524000"/>
              </a:tblGrid>
              <a:tr h="685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MS PGothic" pitchFamily="34" charset="-128"/>
                        </a:rPr>
                        <a:t>Outcome</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MS PGothic" pitchFamily="34" charset="-128"/>
                        </a:rPr>
                        <a:t>Control</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ea typeface="MS PGothic" pitchFamily="34" charset="-128"/>
                        </a:rPr>
                        <a:t>Intervention</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ea typeface="MS PGothic" pitchFamily="34" charset="-128"/>
                        </a:rPr>
                        <a:t>p</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MS PGothic" pitchFamily="34" charset="-128"/>
                        </a:rPr>
                        <a:t>Hospital days</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MS PGothic" pitchFamily="34" charset="-128"/>
                        </a:rPr>
                        <a:t>663</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MS PGothic" pitchFamily="34" charset="-128"/>
                        </a:rPr>
                        <a:t>420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MS PGothic" pitchFamily="34" charset="-128"/>
                        </a:rPr>
                        <a:t>&lt; 0.05</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609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MS PGothic" pitchFamily="34" charset="-128"/>
                        </a:rPr>
                        <a:t>ED Visits</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MS PGothic" pitchFamily="34" charset="-128"/>
                        </a:rPr>
                        <a:t>376</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MS PGothic" pitchFamily="34" charset="-128"/>
                        </a:rPr>
                        <a:t>302</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MS PGothic" pitchFamily="34" charset="-128"/>
                        </a:rPr>
                        <a:t>&lt; 0.08</a:t>
                      </a:r>
                    </a:p>
                  </a:txBody>
                  <a:tcPr horzOverflow="overflow">
                    <a:lnL>
                      <a:noFill/>
                    </a:lnL>
                    <a:lnR>
                      <a:noFill/>
                    </a:lnR>
                    <a:lnT>
                      <a:noFill/>
                    </a:lnT>
                    <a:lnB>
                      <a:noFill/>
                    </a:lnB>
                    <a:lnTlToBr>
                      <a:noFill/>
                    </a:lnTlToBr>
                    <a:lnBlToTr>
                      <a:noFill/>
                    </a:lnBlToTr>
                    <a:noFill/>
                  </a:tcPr>
                </a:tc>
              </a:tr>
              <a:tr h="609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MS PGothic" pitchFamily="34" charset="-128"/>
                        </a:rPr>
                        <a:t>Motor Vehicle Accidents </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MS PGothic" pitchFamily="34" charset="-128"/>
                        </a:rPr>
                        <a:t>31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MS PGothic" pitchFamily="34" charset="-128"/>
                        </a:rPr>
                        <a:t>20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MS PGothic" pitchFamily="34" charset="-128"/>
                        </a:rPr>
                        <a:t>&lt;0.05</a:t>
                      </a:r>
                    </a:p>
                  </a:txBody>
                  <a:tcPr horzOverflow="overflow">
                    <a:lnL>
                      <a:noFill/>
                    </a:lnL>
                    <a:lnR>
                      <a:noFill/>
                    </a:lnR>
                    <a:lnT>
                      <a:noFill/>
                    </a:lnT>
                    <a:lnB>
                      <a:noFill/>
                    </a:lnB>
                    <a:lnTlToBr>
                      <a:noFill/>
                    </a:lnTlToBr>
                    <a:lnBlToTr>
                      <a:noFill/>
                    </a:lnBlToTr>
                    <a:noFill/>
                  </a:tcPr>
                </a:tc>
              </a:tr>
              <a:tr h="685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MS PGothic" pitchFamily="34" charset="-128"/>
                        </a:rPr>
                        <a:t>Risky drinking</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     ♂ </a:t>
                      </a:r>
                      <a:r>
                        <a:rPr kumimoji="0" lang="en-US" sz="2000" b="0" i="0" u="none" strike="noStrike" cap="none" normalizeH="0" baseline="0" dirty="0" smtClean="0">
                          <a:ln>
                            <a:noFill/>
                          </a:ln>
                          <a:solidFill>
                            <a:schemeClr val="tx1"/>
                          </a:solidFill>
                          <a:effectLst/>
                          <a:latin typeface="Times New Roman" pitchFamily="18" charset="0"/>
                          <a:ea typeface="MS PGothic" pitchFamily="34" charset="-128"/>
                        </a:rPr>
                        <a:t>&gt;20 drinks/wk</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     ♀ &gt;13 drinks/wk</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MS PGothic" pitchFamily="34" charset="-128"/>
                        </a:rPr>
                        <a:t>35%</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MS PGothic" pitchFamily="34" charset="-128"/>
                        </a:rPr>
                        <a:t>23%</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MS PGothic" pitchFamily="34" charset="-128"/>
                        </a:rPr>
                        <a:t>&lt; 0.001</a:t>
                      </a:r>
                    </a:p>
                  </a:txBody>
                  <a:tcPr horzOverflow="overflow">
                    <a:lnL>
                      <a:noFill/>
                    </a:lnL>
                    <a:lnR>
                      <a:noFill/>
                    </a:lnR>
                    <a:lnT>
                      <a:noFill/>
                    </a:lnT>
                    <a:lnB>
                      <a:noFill/>
                    </a:lnB>
                    <a:lnTlToBr>
                      <a:noFill/>
                    </a:lnTlToBr>
                    <a:lnBlToTr>
                      <a:noFill/>
                    </a:lnBlToTr>
                    <a:noFill/>
                  </a:tcPr>
                </a:tc>
              </a:tr>
            </a:tbl>
          </a:graphicData>
        </a:graphic>
      </p:graphicFrame>
      <p:sp>
        <p:nvSpPr>
          <p:cNvPr id="232531" name="Text Box 83"/>
          <p:cNvSpPr txBox="1">
            <a:spLocks noChangeArrowheads="1"/>
          </p:cNvSpPr>
          <p:nvPr/>
        </p:nvSpPr>
        <p:spPr bwMode="auto">
          <a:xfrm>
            <a:off x="457200" y="5578475"/>
            <a:ext cx="8464550" cy="82232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b="1" i="1" dirty="0">
                <a:solidFill>
                  <a:schemeClr val="tx2"/>
                </a:solidFill>
                <a:latin typeface="Times New Roman" charset="0"/>
                <a:ea typeface="ＭＳ Ｐゴシック" charset="0"/>
              </a:rPr>
              <a:t>Cost of intervention: $166 per patient </a:t>
            </a:r>
            <a:br>
              <a:rPr lang="en-US" sz="2400" b="1" i="1" dirty="0">
                <a:solidFill>
                  <a:schemeClr val="tx2"/>
                </a:solidFill>
                <a:latin typeface="Times New Roman" charset="0"/>
                <a:ea typeface="ＭＳ Ｐゴシック" charset="0"/>
              </a:rPr>
            </a:br>
            <a:r>
              <a:rPr lang="en-US" sz="2400" b="1" i="1" dirty="0">
                <a:solidFill>
                  <a:schemeClr val="tx2"/>
                </a:solidFill>
                <a:latin typeface="Times New Roman" charset="0"/>
                <a:ea typeface="ＭＳ Ｐゴシック" charset="0"/>
              </a:rPr>
              <a:t>Net benefit: $546 in medical costs, $7780 if societal costs included</a:t>
            </a:r>
          </a:p>
        </p:txBody>
      </p:sp>
      <p:sp>
        <p:nvSpPr>
          <p:cNvPr id="232532" name="Text Box 84"/>
          <p:cNvSpPr txBox="1">
            <a:spLocks noChangeArrowheads="1"/>
          </p:cNvSpPr>
          <p:nvPr/>
        </p:nvSpPr>
        <p:spPr bwMode="auto">
          <a:xfrm>
            <a:off x="517525" y="6443246"/>
            <a:ext cx="39308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dirty="0" smtClean="0"/>
              <a:t>Fleming MF.  </a:t>
            </a:r>
            <a:r>
              <a:rPr lang="en-US" sz="1600" i="1" dirty="0" smtClean="0"/>
              <a:t>Alcohol </a:t>
            </a:r>
            <a:r>
              <a:rPr lang="en-US" sz="1600" i="1" dirty="0" err="1" smtClean="0"/>
              <a:t>Clin</a:t>
            </a:r>
            <a:r>
              <a:rPr lang="en-US" sz="1600" i="1" dirty="0" smtClean="0"/>
              <a:t> Exp Res</a:t>
            </a:r>
            <a:r>
              <a:rPr lang="en-US" sz="1600" dirty="0" smtClean="0"/>
              <a:t>  2002</a:t>
            </a:r>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Case</a:t>
            </a:r>
            <a:endParaRPr lang="en-US" dirty="0"/>
          </a:p>
        </p:txBody>
      </p:sp>
      <p:sp>
        <p:nvSpPr>
          <p:cNvPr id="3" name="Content Placeholder 2"/>
          <p:cNvSpPr>
            <a:spLocks noGrp="1"/>
          </p:cNvSpPr>
          <p:nvPr>
            <p:ph idx="1"/>
          </p:nvPr>
        </p:nvSpPr>
        <p:spPr>
          <a:xfrm>
            <a:off x="457200" y="1905000"/>
            <a:ext cx="8229600" cy="4669536"/>
          </a:xfrm>
        </p:spPr>
        <p:txBody>
          <a:bodyPr>
            <a:normAutofit lnSpcReduction="10000"/>
          </a:bodyPr>
          <a:lstStyle/>
          <a:p>
            <a:r>
              <a:rPr lang="en-US" dirty="0" smtClean="0"/>
              <a:t>JB, a 49 </a:t>
            </a:r>
            <a:r>
              <a:rPr lang="en-US" dirty="0" err="1" smtClean="0"/>
              <a:t>yo</a:t>
            </a:r>
            <a:r>
              <a:rPr lang="en-US" dirty="0" smtClean="0"/>
              <a:t> gentleman with HIV on combination antiretroviral therapy, tobacco dependence, presents for routine care.  He is concerned that he is sleeping more than normal and he was told that his blood pressure was elevated.  Recent labs revealed a detectable HIV-1 viral load of 110 copies.</a:t>
            </a:r>
          </a:p>
          <a:p>
            <a:pPr>
              <a:buNone/>
            </a:pPr>
            <a:endParaRPr lang="en-US" dirty="0" smtClean="0"/>
          </a:p>
          <a:p>
            <a:r>
              <a:rPr lang="en-US" dirty="0" smtClean="0"/>
              <a:t>He admits to drinking 1 pint of vodka daily.</a:t>
            </a:r>
          </a:p>
          <a:p>
            <a:pPr>
              <a:buNone/>
            </a:pPr>
            <a:endParaRPr lang="en-US" dirty="0" smtClean="0"/>
          </a:p>
          <a:p>
            <a:pPr>
              <a:buNone/>
            </a:pPr>
            <a:r>
              <a:rPr lang="en-US" b="1" dirty="0" smtClean="0"/>
              <a:t>How do you quantify his alcohol use? </a:t>
            </a:r>
          </a:p>
          <a:p>
            <a:endParaRPr lang="en-US" dirty="0" smtClean="0"/>
          </a:p>
          <a:p>
            <a:endParaRPr lang="en-US" dirty="0" smtClean="0"/>
          </a:p>
          <a:p>
            <a:endParaRPr lang="en-US" dirty="0" smtClean="0"/>
          </a:p>
          <a:p>
            <a:endParaRPr lang="en-US" dirty="0" smtClean="0"/>
          </a:p>
          <a:p>
            <a:pPr>
              <a:buNone/>
            </a:pPr>
            <a:endParaRPr 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for Brief Interventions</a:t>
            </a:r>
            <a:endParaRPr lang="en-US" dirty="0"/>
          </a:p>
        </p:txBody>
      </p:sp>
      <p:pic>
        <p:nvPicPr>
          <p:cNvPr id="3074" name="Picture 2"/>
          <p:cNvPicPr>
            <a:picLocks noGrp="1" noChangeAspect="1" noChangeArrowheads="1"/>
          </p:cNvPicPr>
          <p:nvPr>
            <p:ph idx="1"/>
          </p:nvPr>
        </p:nvPicPr>
        <p:blipFill>
          <a:blip r:embed="rId3" cstate="print"/>
          <a:srcRect/>
          <a:stretch>
            <a:fillRect/>
          </a:stretch>
        </p:blipFill>
        <p:spPr bwMode="auto">
          <a:xfrm>
            <a:off x="521920" y="2362200"/>
            <a:ext cx="8241080" cy="3673475"/>
          </a:xfrm>
          <a:prstGeom prst="rect">
            <a:avLst/>
          </a:prstGeom>
          <a:noFill/>
          <a:ln w="9525">
            <a:noFill/>
            <a:miter lim="800000"/>
            <a:headEnd/>
            <a:tailEnd/>
          </a:ln>
        </p:spPr>
      </p:pic>
      <p:sp>
        <p:nvSpPr>
          <p:cNvPr id="5" name="TextBox 4"/>
          <p:cNvSpPr txBox="1"/>
          <p:nvPr/>
        </p:nvSpPr>
        <p:spPr>
          <a:xfrm>
            <a:off x="609600" y="6324600"/>
            <a:ext cx="5069016" cy="369332"/>
          </a:xfrm>
          <a:prstGeom prst="rect">
            <a:avLst/>
          </a:prstGeom>
          <a:noFill/>
        </p:spPr>
        <p:txBody>
          <a:bodyPr wrap="none" rtlCol="0">
            <a:spAutoFit/>
          </a:bodyPr>
          <a:lstStyle/>
          <a:p>
            <a:r>
              <a:rPr lang="en-US" dirty="0" smtClean="0"/>
              <a:t>Jonas DE et al.  </a:t>
            </a:r>
            <a:r>
              <a:rPr lang="en-US" i="1" dirty="0" smtClean="0"/>
              <a:t>Annals Internal Medicine  </a:t>
            </a:r>
            <a:r>
              <a:rPr lang="en-US" dirty="0" smtClean="0"/>
              <a:t>2012</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Alcohol Use Disorders: </a:t>
            </a:r>
            <a:br>
              <a:rPr lang="en-US" dirty="0" smtClean="0"/>
            </a:br>
            <a:r>
              <a:rPr lang="en-US" dirty="0" smtClean="0"/>
              <a:t>Multi-Pronged Approach</a:t>
            </a:r>
            <a:endParaRPr lang="en-US" dirty="0"/>
          </a:p>
        </p:txBody>
      </p:sp>
      <p:graphicFrame>
        <p:nvGraphicFramePr>
          <p:cNvPr id="6" name="Content Placeholder 5"/>
          <p:cNvGraphicFramePr>
            <a:graphicFrameLocks noGrp="1"/>
          </p:cNvGraphicFramePr>
          <p:nvPr>
            <p:ph idx="1"/>
          </p:nvPr>
        </p:nvGraphicFramePr>
        <p:xfrm>
          <a:off x="152400" y="2249488"/>
          <a:ext cx="8839200"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Counseling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12-Step Facilitation</a:t>
            </a:r>
          </a:p>
          <a:p>
            <a:pPr lvl="1"/>
            <a:r>
              <a:rPr lang="en-US" dirty="0" smtClean="0"/>
              <a:t>Encourages acceptance of having chronic disease, loss of control and encourages abstinence</a:t>
            </a:r>
          </a:p>
          <a:p>
            <a:pPr lvl="1"/>
            <a:r>
              <a:rPr lang="en-US" dirty="0" smtClean="0"/>
              <a:t>Alcoholics Anonymous</a:t>
            </a:r>
          </a:p>
          <a:p>
            <a:endParaRPr lang="en-US" dirty="0" smtClean="0"/>
          </a:p>
          <a:p>
            <a:r>
              <a:rPr lang="en-US" dirty="0" smtClean="0"/>
              <a:t>Cognitive Behavioral Therapy</a:t>
            </a:r>
          </a:p>
          <a:p>
            <a:pPr lvl="1"/>
            <a:r>
              <a:rPr lang="en-US" dirty="0" smtClean="0"/>
              <a:t>Functional analysis: identify thoughts, feelings and circumstances of the patient before and after drinking</a:t>
            </a:r>
          </a:p>
          <a:p>
            <a:pPr lvl="1"/>
            <a:r>
              <a:rPr lang="en-US" dirty="0" smtClean="0"/>
              <a:t>Skills training: unlearn bad habits and learn new skills for coping with problems </a:t>
            </a:r>
          </a:p>
          <a:p>
            <a:endParaRPr lang="en-US" dirty="0" smtClean="0"/>
          </a:p>
          <a:p>
            <a:r>
              <a:rPr lang="en-US" dirty="0" smtClean="0"/>
              <a:t>Motivational Enhancement Therapy </a:t>
            </a:r>
          </a:p>
          <a:p>
            <a:pPr lvl="1"/>
            <a:r>
              <a:rPr lang="en-US" dirty="0" smtClean="0"/>
              <a:t>“Stages of change” </a:t>
            </a:r>
            <a:endParaRPr lang="en-US" dirty="0"/>
          </a:p>
        </p:txBody>
      </p:sp>
      <p:sp>
        <p:nvSpPr>
          <p:cNvPr id="4" name="TextBox 3"/>
          <p:cNvSpPr txBox="1"/>
          <p:nvPr/>
        </p:nvSpPr>
        <p:spPr>
          <a:xfrm>
            <a:off x="381000" y="6400800"/>
            <a:ext cx="1225015" cy="369332"/>
          </a:xfrm>
          <a:prstGeom prst="rect">
            <a:avLst/>
          </a:prstGeom>
          <a:noFill/>
        </p:spPr>
        <p:txBody>
          <a:bodyPr wrap="none" rtlCol="0">
            <a:spAutoFit/>
          </a:bodyPr>
          <a:lstStyle/>
          <a:p>
            <a:r>
              <a:rPr lang="en-US" dirty="0" smtClean="0"/>
              <a:t>ACP 2009</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Pharmacotherapy: Withdrawal</a:t>
            </a:r>
            <a:endParaRPr lang="en-US" dirty="0"/>
          </a:p>
        </p:txBody>
      </p:sp>
      <p:sp>
        <p:nvSpPr>
          <p:cNvPr id="3" name="Content Placeholder 2"/>
          <p:cNvSpPr>
            <a:spLocks noGrp="1"/>
          </p:cNvSpPr>
          <p:nvPr>
            <p:ph idx="1"/>
          </p:nvPr>
        </p:nvSpPr>
        <p:spPr>
          <a:xfrm>
            <a:off x="457200" y="1676400"/>
            <a:ext cx="8229600" cy="4325112"/>
          </a:xfrm>
        </p:spPr>
        <p:txBody>
          <a:bodyPr>
            <a:normAutofit fontScale="92500" lnSpcReduction="20000"/>
          </a:bodyPr>
          <a:lstStyle/>
          <a:p>
            <a:r>
              <a:rPr lang="en-US" dirty="0" smtClean="0"/>
              <a:t>&gt;20 drinks per day, symptomatic withdrawal is likely with abstinence  </a:t>
            </a:r>
          </a:p>
          <a:p>
            <a:pPr>
              <a:buNone/>
            </a:pPr>
            <a:endParaRPr lang="en-US" dirty="0" smtClean="0"/>
          </a:p>
          <a:p>
            <a:r>
              <a:rPr lang="en-US" dirty="0" smtClean="0"/>
              <a:t>Characterize with standardized instruments</a:t>
            </a:r>
          </a:p>
          <a:p>
            <a:pPr lvl="1"/>
            <a:r>
              <a:rPr lang="en-US" i="1" dirty="0" smtClean="0"/>
              <a:t>Clinical Institute Withdrawal Assessment Scale for Alcohol</a:t>
            </a:r>
          </a:p>
          <a:p>
            <a:pPr lvl="1">
              <a:buNone/>
            </a:pPr>
            <a:endParaRPr lang="en-US" i="1" dirty="0" smtClean="0"/>
          </a:p>
          <a:p>
            <a:r>
              <a:rPr lang="en-US" dirty="0" smtClean="0"/>
              <a:t>Benzodiazepines – decrease symptoms, risk of seizures and delirium tremens</a:t>
            </a:r>
          </a:p>
          <a:p>
            <a:endParaRPr lang="en-US" dirty="0" smtClean="0"/>
          </a:p>
          <a:p>
            <a:r>
              <a:rPr lang="en-US" dirty="0" smtClean="0"/>
              <a:t>Adjunctive therapy – </a:t>
            </a:r>
            <a:r>
              <a:rPr lang="el-GR" dirty="0" smtClean="0"/>
              <a:t>β</a:t>
            </a:r>
            <a:r>
              <a:rPr lang="en-US" dirty="0" smtClean="0"/>
              <a:t>-blockers, </a:t>
            </a:r>
            <a:r>
              <a:rPr lang="el-GR" dirty="0" smtClean="0"/>
              <a:t>α</a:t>
            </a:r>
            <a:r>
              <a:rPr lang="en-US" dirty="0" smtClean="0"/>
              <a:t>-agonists, </a:t>
            </a:r>
            <a:r>
              <a:rPr lang="en-US" dirty="0" err="1" smtClean="0"/>
              <a:t>neuroleptics</a:t>
            </a:r>
            <a:r>
              <a:rPr lang="en-US" dirty="0" smtClean="0"/>
              <a:t>, etc. </a:t>
            </a:r>
          </a:p>
          <a:p>
            <a:endParaRPr lang="en-US" dirty="0" smtClean="0"/>
          </a:p>
          <a:p>
            <a:endParaRPr lang="en-US" dirty="0" smtClean="0"/>
          </a:p>
          <a:p>
            <a:pPr lvl="1">
              <a:buNone/>
            </a:pPr>
            <a:endParaRPr lang="en-US" dirty="0" smtClean="0"/>
          </a:p>
          <a:p>
            <a:pPr lvl="1"/>
            <a:endParaRPr lang="en-US" dirty="0"/>
          </a:p>
        </p:txBody>
      </p:sp>
      <p:sp>
        <p:nvSpPr>
          <p:cNvPr id="4" name="TextBox 3"/>
          <p:cNvSpPr txBox="1"/>
          <p:nvPr/>
        </p:nvSpPr>
        <p:spPr>
          <a:xfrm>
            <a:off x="533400" y="6477000"/>
            <a:ext cx="5447325" cy="369332"/>
          </a:xfrm>
          <a:prstGeom prst="rect">
            <a:avLst/>
          </a:prstGeom>
          <a:noFill/>
        </p:spPr>
        <p:txBody>
          <a:bodyPr wrap="none" rtlCol="0">
            <a:spAutoFit/>
          </a:bodyPr>
          <a:lstStyle/>
          <a:p>
            <a:r>
              <a:rPr lang="en-US" dirty="0" smtClean="0"/>
              <a:t>Saitz R  </a:t>
            </a:r>
            <a:r>
              <a:rPr lang="en-US" i="1" dirty="0" smtClean="0"/>
              <a:t>NEJM</a:t>
            </a:r>
            <a:r>
              <a:rPr lang="en-US" dirty="0" smtClean="0"/>
              <a:t> 2005; NIAAA guidelines; ACP 2009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Pharmacotherapy: Relapse Prevention </a:t>
            </a:r>
            <a:endParaRPr lang="en-US" dirty="0"/>
          </a:p>
        </p:txBody>
      </p:sp>
      <p:sp>
        <p:nvSpPr>
          <p:cNvPr id="3" name="Content Placeholder 2"/>
          <p:cNvSpPr>
            <a:spLocks noGrp="1"/>
          </p:cNvSpPr>
          <p:nvPr>
            <p:ph idx="1"/>
          </p:nvPr>
        </p:nvSpPr>
        <p:spPr/>
        <p:txBody>
          <a:bodyPr/>
          <a:lstStyle/>
          <a:p>
            <a:r>
              <a:rPr lang="en-US" dirty="0" smtClean="0"/>
              <a:t>Minimum of three months of treatment</a:t>
            </a:r>
          </a:p>
          <a:p>
            <a:pPr>
              <a:buNone/>
            </a:pPr>
            <a:endParaRPr lang="en-US" dirty="0" smtClean="0"/>
          </a:p>
          <a:p>
            <a:r>
              <a:rPr lang="en-US" dirty="0" smtClean="0"/>
              <a:t>Four FDA-approved treatment options</a:t>
            </a:r>
          </a:p>
          <a:p>
            <a:pPr>
              <a:buNone/>
            </a:pPr>
            <a:endParaRPr lang="en-US" dirty="0" smtClean="0"/>
          </a:p>
          <a:p>
            <a:r>
              <a:rPr lang="en-US" dirty="0" smtClean="0"/>
              <a:t>No guidelines regarding combining medications or order in which treatments provided</a:t>
            </a:r>
          </a:p>
          <a:p>
            <a:pPr>
              <a:buNone/>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r>
              <a:rPr lang="en-US" dirty="0" err="1" smtClean="0"/>
              <a:t>Disulfiram</a:t>
            </a:r>
            <a:endParaRPr lang="en-US" dirty="0"/>
          </a:p>
        </p:txBody>
      </p:sp>
      <p:graphicFrame>
        <p:nvGraphicFramePr>
          <p:cNvPr id="4" name="Content Placeholder 3"/>
          <p:cNvGraphicFramePr>
            <a:graphicFrameLocks noGrp="1"/>
          </p:cNvGraphicFramePr>
          <p:nvPr>
            <p:ph idx="1"/>
          </p:nvPr>
        </p:nvGraphicFramePr>
        <p:xfrm>
          <a:off x="457200" y="1143000"/>
          <a:ext cx="8229600" cy="5140960"/>
        </p:xfrm>
        <a:graphic>
          <a:graphicData uri="http://schemas.openxmlformats.org/drawingml/2006/table">
            <a:tbl>
              <a:tblPr firstRow="1" bandRow="1">
                <a:tableStyleId>{5C22544A-7EE6-4342-B048-85BDC9FD1C3A}</a:tableStyleId>
              </a:tblPr>
              <a:tblGrid>
                <a:gridCol w="2438400"/>
                <a:gridCol w="5791200"/>
              </a:tblGrid>
              <a:tr h="370840">
                <a:tc>
                  <a:txBody>
                    <a:bodyPr/>
                    <a:lstStyle/>
                    <a:p>
                      <a:r>
                        <a:rPr lang="en-US" dirty="0" smtClean="0"/>
                        <a:t>Property</a:t>
                      </a:r>
                      <a:endParaRPr lang="en-US" dirty="0"/>
                    </a:p>
                  </a:txBody>
                  <a:tcPr/>
                </a:tc>
                <a:tc>
                  <a:txBody>
                    <a:bodyPr/>
                    <a:lstStyle/>
                    <a:p>
                      <a:r>
                        <a:rPr lang="en-US" dirty="0" smtClean="0"/>
                        <a:t>Description</a:t>
                      </a:r>
                      <a:endParaRPr lang="en-US" dirty="0"/>
                    </a:p>
                  </a:txBody>
                  <a:tcPr/>
                </a:tc>
              </a:tr>
              <a:tr h="370840">
                <a:tc>
                  <a:txBody>
                    <a:bodyPr/>
                    <a:lstStyle/>
                    <a:p>
                      <a:r>
                        <a:rPr lang="en-US" dirty="0" smtClean="0"/>
                        <a:t>Mechanism</a:t>
                      </a:r>
                      <a:endParaRPr lang="en-US" dirty="0"/>
                    </a:p>
                  </a:txBody>
                  <a:tcPr/>
                </a:tc>
                <a:tc>
                  <a:txBody>
                    <a:bodyPr/>
                    <a:lstStyle/>
                    <a:p>
                      <a:r>
                        <a:rPr lang="en-US" dirty="0" smtClean="0"/>
                        <a:t>Blocks </a:t>
                      </a:r>
                      <a:r>
                        <a:rPr lang="en-US" dirty="0" err="1" smtClean="0"/>
                        <a:t>aldehyde</a:t>
                      </a:r>
                      <a:r>
                        <a:rPr lang="en-US" dirty="0" smtClean="0"/>
                        <a:t> </a:t>
                      </a:r>
                      <a:r>
                        <a:rPr lang="en-US" dirty="0" err="1" smtClean="0"/>
                        <a:t>dehydrogenase</a:t>
                      </a:r>
                      <a:r>
                        <a:rPr lang="en-US" baseline="0" dirty="0" smtClean="0"/>
                        <a:t> causing build-up acetaldehyde with alcohol consumption</a:t>
                      </a:r>
                      <a:endParaRPr lang="en-US" dirty="0"/>
                    </a:p>
                  </a:txBody>
                  <a:tcPr/>
                </a:tc>
              </a:tr>
              <a:tr h="370840">
                <a:tc>
                  <a:txBody>
                    <a:bodyPr/>
                    <a:lstStyle/>
                    <a:p>
                      <a:r>
                        <a:rPr lang="en-US" dirty="0" smtClean="0"/>
                        <a:t>Effect</a:t>
                      </a:r>
                      <a:endParaRPr lang="en-US" dirty="0"/>
                    </a:p>
                  </a:txBody>
                  <a:tcPr/>
                </a:tc>
                <a:tc>
                  <a:txBody>
                    <a:bodyPr/>
                    <a:lstStyle/>
                    <a:p>
                      <a:r>
                        <a:rPr lang="en-US" dirty="0" smtClean="0"/>
                        <a:t>Unpleasant feeling with alcohol consumption</a:t>
                      </a:r>
                      <a:r>
                        <a:rPr lang="en-US" baseline="0" dirty="0" smtClean="0"/>
                        <a:t> (flushing, headache, vomiting, </a:t>
                      </a:r>
                      <a:r>
                        <a:rPr lang="en-US" baseline="0" dirty="0" err="1" smtClean="0"/>
                        <a:t>dyspnea</a:t>
                      </a:r>
                      <a:r>
                        <a:rPr lang="en-US" baseline="0" dirty="0" smtClean="0"/>
                        <a:t>, confusion)</a:t>
                      </a:r>
                      <a:endParaRPr lang="en-US" dirty="0"/>
                    </a:p>
                  </a:txBody>
                  <a:tcPr/>
                </a:tc>
              </a:tr>
              <a:tr h="370840">
                <a:tc>
                  <a:txBody>
                    <a:bodyPr/>
                    <a:lstStyle/>
                    <a:p>
                      <a:r>
                        <a:rPr lang="en-US" dirty="0" smtClean="0"/>
                        <a:t>Dosing</a:t>
                      </a:r>
                      <a:endParaRPr lang="en-US" dirty="0"/>
                    </a:p>
                  </a:txBody>
                  <a:tcPr/>
                </a:tc>
                <a:tc>
                  <a:txBody>
                    <a:bodyPr/>
                    <a:lstStyle/>
                    <a:p>
                      <a:r>
                        <a:rPr lang="en-US" dirty="0" smtClean="0"/>
                        <a:t>Initial</a:t>
                      </a:r>
                      <a:r>
                        <a:rPr lang="en-US" baseline="0" dirty="0" smtClean="0"/>
                        <a:t> dose 250mg daily </a:t>
                      </a:r>
                      <a:r>
                        <a:rPr lang="en-US" baseline="0" dirty="0" smtClean="0">
                          <a:sym typeface="Wingdings" pitchFamily="2" charset="2"/>
                        </a:rPr>
                        <a:t> 500 mg </a:t>
                      </a:r>
                      <a:endParaRPr lang="en-US" dirty="0"/>
                    </a:p>
                  </a:txBody>
                  <a:tcPr/>
                </a:tc>
              </a:tr>
              <a:tr h="370840">
                <a:tc>
                  <a:txBody>
                    <a:bodyPr/>
                    <a:lstStyle/>
                    <a:p>
                      <a:r>
                        <a:rPr lang="en-US" dirty="0" smtClean="0"/>
                        <a:t>Side Effects</a:t>
                      </a:r>
                      <a:endParaRPr lang="en-US" dirty="0"/>
                    </a:p>
                  </a:txBody>
                  <a:tcPr/>
                </a:tc>
                <a:tc>
                  <a:txBody>
                    <a:bodyPr/>
                    <a:lstStyle/>
                    <a:p>
                      <a:r>
                        <a:rPr lang="en-US" dirty="0" smtClean="0"/>
                        <a:t>Idiosyncratic</a:t>
                      </a:r>
                      <a:r>
                        <a:rPr lang="en-US" baseline="0" dirty="0" smtClean="0"/>
                        <a:t> </a:t>
                      </a:r>
                      <a:r>
                        <a:rPr lang="en-US" baseline="0" dirty="0" err="1" smtClean="0"/>
                        <a:t>fulminant</a:t>
                      </a:r>
                      <a:r>
                        <a:rPr lang="en-US" baseline="0" dirty="0" smtClean="0"/>
                        <a:t> hepatitis, neuropathy, psychosis and symptoms that resolve with stopping the medication (headache, drowsiness, fatigue, rash, </a:t>
                      </a:r>
                      <a:r>
                        <a:rPr lang="en-US" baseline="0" dirty="0" err="1" smtClean="0"/>
                        <a:t>pruritus</a:t>
                      </a:r>
                      <a:r>
                        <a:rPr lang="en-US" baseline="0" dirty="0" smtClean="0"/>
                        <a:t>, dermatitis, garlicky taste in mouth)</a:t>
                      </a:r>
                      <a:endParaRPr lang="en-US" dirty="0"/>
                    </a:p>
                  </a:txBody>
                  <a:tcPr/>
                </a:tc>
              </a:tr>
              <a:tr h="370840">
                <a:tc>
                  <a:txBody>
                    <a:bodyPr/>
                    <a:lstStyle/>
                    <a:p>
                      <a:r>
                        <a:rPr lang="en-US" dirty="0" smtClean="0"/>
                        <a:t>Cautions</a:t>
                      </a:r>
                      <a:endParaRPr lang="en-US" dirty="0"/>
                    </a:p>
                  </a:txBody>
                  <a:tcPr/>
                </a:tc>
                <a:tc>
                  <a:txBody>
                    <a:bodyPr/>
                    <a:lstStyle/>
                    <a:p>
                      <a:r>
                        <a:rPr lang="en-US" dirty="0" smtClean="0"/>
                        <a:t>Increased reaction in patients</a:t>
                      </a:r>
                      <a:r>
                        <a:rPr lang="en-US" baseline="0" dirty="0" smtClean="0"/>
                        <a:t> with CAD, receiving treatment for HTN, or with esophageal </a:t>
                      </a:r>
                      <a:r>
                        <a:rPr lang="en-US" baseline="0" dirty="0" err="1" smtClean="0"/>
                        <a:t>varices</a:t>
                      </a:r>
                      <a:r>
                        <a:rPr lang="en-US" baseline="0" dirty="0" smtClean="0"/>
                        <a:t>; need to understand effects of medication; avoid if rubber, cobalt or nickel allergy; pregnancy</a:t>
                      </a:r>
                      <a:endParaRPr lang="en-US" dirty="0"/>
                    </a:p>
                  </a:txBody>
                  <a:tcPr/>
                </a:tc>
              </a:tr>
              <a:tr h="370840">
                <a:tc>
                  <a:txBody>
                    <a:bodyPr/>
                    <a:lstStyle/>
                    <a:p>
                      <a:r>
                        <a:rPr lang="en-US" dirty="0" smtClean="0"/>
                        <a:t>Administration</a:t>
                      </a:r>
                      <a:endParaRPr lang="en-US" dirty="0"/>
                    </a:p>
                  </a:txBody>
                  <a:tcPr/>
                </a:tc>
                <a:tc>
                  <a:txBody>
                    <a:bodyPr/>
                    <a:lstStyle/>
                    <a:p>
                      <a:r>
                        <a:rPr lang="en-US" dirty="0" smtClean="0"/>
                        <a:t>Goal</a:t>
                      </a:r>
                      <a:r>
                        <a:rPr lang="en-US" baseline="0" dirty="0" smtClean="0"/>
                        <a:t> is abstinence; supervised dosing most effective</a:t>
                      </a:r>
                    </a:p>
                  </a:txBody>
                  <a:tcPr/>
                </a:tc>
              </a:tr>
              <a:tr h="370840">
                <a:tc>
                  <a:txBody>
                    <a:bodyPr/>
                    <a:lstStyle/>
                    <a:p>
                      <a:r>
                        <a:rPr lang="en-US" dirty="0" smtClean="0"/>
                        <a:t>Clinical</a:t>
                      </a:r>
                      <a:r>
                        <a:rPr lang="en-US" baseline="0" dirty="0" smtClean="0"/>
                        <a:t> Effectiveness</a:t>
                      </a:r>
                      <a:endParaRPr lang="en-US" dirty="0"/>
                    </a:p>
                  </a:txBody>
                  <a:tcPr/>
                </a:tc>
                <a:tc>
                  <a:txBody>
                    <a:bodyPr/>
                    <a:lstStyle/>
                    <a:p>
                      <a:r>
                        <a:rPr lang="en-US" baseline="0" dirty="0" smtClean="0"/>
                        <a:t>Limited efficacy in clinical practice </a:t>
                      </a:r>
                    </a:p>
                  </a:txBody>
                  <a:tcPr/>
                </a:tc>
              </a:tr>
            </a:tbl>
          </a:graphicData>
        </a:graphic>
      </p:graphicFrame>
      <p:sp>
        <p:nvSpPr>
          <p:cNvPr id="5" name="TextBox 4"/>
          <p:cNvSpPr txBox="1"/>
          <p:nvPr/>
        </p:nvSpPr>
        <p:spPr>
          <a:xfrm>
            <a:off x="381000" y="6400800"/>
            <a:ext cx="6620723" cy="369332"/>
          </a:xfrm>
          <a:prstGeom prst="rect">
            <a:avLst/>
          </a:prstGeom>
          <a:noFill/>
        </p:spPr>
        <p:txBody>
          <a:bodyPr wrap="none" rtlCol="0">
            <a:spAutoFit/>
          </a:bodyPr>
          <a:lstStyle/>
          <a:p>
            <a:r>
              <a:rPr lang="en-US" dirty="0" smtClean="0"/>
              <a:t>Saitz R  </a:t>
            </a:r>
            <a:r>
              <a:rPr lang="en-US" i="1" dirty="0" smtClean="0"/>
              <a:t>NEJM </a:t>
            </a:r>
            <a:r>
              <a:rPr lang="en-US" dirty="0" smtClean="0"/>
              <a:t>2005; Franck J </a:t>
            </a:r>
            <a:r>
              <a:rPr lang="en-US" i="1" dirty="0" smtClean="0"/>
              <a:t>Current Opinion </a:t>
            </a:r>
            <a:r>
              <a:rPr lang="en-US" i="1" dirty="0" err="1" smtClean="0"/>
              <a:t>Neurobio</a:t>
            </a:r>
            <a:r>
              <a:rPr lang="en-US" i="1" dirty="0" smtClean="0"/>
              <a:t> </a:t>
            </a:r>
            <a:r>
              <a:rPr lang="en-US" dirty="0" smtClean="0"/>
              <a:t>2013</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err="1" smtClean="0"/>
              <a:t>Acamprosate</a:t>
            </a:r>
            <a:endParaRPr lang="en-US" dirty="0"/>
          </a:p>
        </p:txBody>
      </p:sp>
      <p:graphicFrame>
        <p:nvGraphicFramePr>
          <p:cNvPr id="4" name="Content Placeholder 3"/>
          <p:cNvGraphicFramePr>
            <a:graphicFrameLocks noGrp="1"/>
          </p:cNvGraphicFramePr>
          <p:nvPr>
            <p:ph idx="1"/>
          </p:nvPr>
        </p:nvGraphicFramePr>
        <p:xfrm>
          <a:off x="457200" y="1869440"/>
          <a:ext cx="8229600" cy="4226560"/>
        </p:xfrm>
        <a:graphic>
          <a:graphicData uri="http://schemas.openxmlformats.org/drawingml/2006/table">
            <a:tbl>
              <a:tblPr firstRow="1" bandRow="1">
                <a:tableStyleId>{5C22544A-7EE6-4342-B048-85BDC9FD1C3A}</a:tableStyleId>
              </a:tblPr>
              <a:tblGrid>
                <a:gridCol w="2438400"/>
                <a:gridCol w="5791200"/>
              </a:tblGrid>
              <a:tr h="370840">
                <a:tc>
                  <a:txBody>
                    <a:bodyPr/>
                    <a:lstStyle/>
                    <a:p>
                      <a:r>
                        <a:rPr lang="en-US" dirty="0" smtClean="0"/>
                        <a:t>Property</a:t>
                      </a:r>
                      <a:endParaRPr lang="en-US" dirty="0"/>
                    </a:p>
                  </a:txBody>
                  <a:tcPr/>
                </a:tc>
                <a:tc>
                  <a:txBody>
                    <a:bodyPr/>
                    <a:lstStyle/>
                    <a:p>
                      <a:r>
                        <a:rPr lang="en-US" dirty="0" smtClean="0"/>
                        <a:t>Description</a:t>
                      </a:r>
                      <a:endParaRPr lang="en-US" dirty="0"/>
                    </a:p>
                  </a:txBody>
                  <a:tcPr/>
                </a:tc>
              </a:tr>
              <a:tr h="370840">
                <a:tc>
                  <a:txBody>
                    <a:bodyPr/>
                    <a:lstStyle/>
                    <a:p>
                      <a:r>
                        <a:rPr lang="en-US" dirty="0" smtClean="0"/>
                        <a:t>Mechanism</a:t>
                      </a:r>
                      <a:endParaRPr lang="en-US" dirty="0"/>
                    </a:p>
                  </a:txBody>
                  <a:tcPr/>
                </a:tc>
                <a:tc>
                  <a:txBody>
                    <a:bodyPr/>
                    <a:lstStyle/>
                    <a:p>
                      <a:r>
                        <a:rPr lang="en-US" dirty="0" smtClean="0"/>
                        <a:t>NMDA modulator to promote glutamate</a:t>
                      </a:r>
                      <a:r>
                        <a:rPr lang="en-US" baseline="0" dirty="0" smtClean="0"/>
                        <a:t> and GABA balance; decreases dopamine excitability</a:t>
                      </a:r>
                      <a:endParaRPr lang="en-US" dirty="0"/>
                    </a:p>
                  </a:txBody>
                  <a:tcPr/>
                </a:tc>
              </a:tr>
              <a:tr h="370840">
                <a:tc>
                  <a:txBody>
                    <a:bodyPr/>
                    <a:lstStyle/>
                    <a:p>
                      <a:r>
                        <a:rPr lang="en-US" dirty="0" smtClean="0"/>
                        <a:t>Effect</a:t>
                      </a:r>
                      <a:endParaRPr lang="en-US" dirty="0"/>
                    </a:p>
                  </a:txBody>
                  <a:tcPr/>
                </a:tc>
                <a:tc>
                  <a:txBody>
                    <a:bodyPr/>
                    <a:lstStyle/>
                    <a:p>
                      <a:r>
                        <a:rPr lang="en-US" dirty="0" smtClean="0"/>
                        <a:t>Decreasing</a:t>
                      </a:r>
                      <a:r>
                        <a:rPr lang="en-US" baseline="0" dirty="0" smtClean="0"/>
                        <a:t> craving </a:t>
                      </a:r>
                      <a:endParaRPr lang="en-US" dirty="0"/>
                    </a:p>
                  </a:txBody>
                  <a:tcPr/>
                </a:tc>
              </a:tr>
              <a:tr h="370840">
                <a:tc>
                  <a:txBody>
                    <a:bodyPr/>
                    <a:lstStyle/>
                    <a:p>
                      <a:r>
                        <a:rPr lang="en-US" dirty="0" smtClean="0"/>
                        <a:t>Dosing</a:t>
                      </a:r>
                      <a:endParaRPr lang="en-US" dirty="0"/>
                    </a:p>
                  </a:txBody>
                  <a:tcPr/>
                </a:tc>
                <a:tc>
                  <a:txBody>
                    <a:bodyPr/>
                    <a:lstStyle/>
                    <a:p>
                      <a:r>
                        <a:rPr lang="en-US" dirty="0" smtClean="0"/>
                        <a:t>666mg</a:t>
                      </a:r>
                      <a:r>
                        <a:rPr lang="en-US" baseline="0" dirty="0" smtClean="0"/>
                        <a:t> three times daily </a:t>
                      </a:r>
                      <a:endParaRPr lang="en-US" dirty="0"/>
                    </a:p>
                  </a:txBody>
                  <a:tcPr/>
                </a:tc>
              </a:tr>
              <a:tr h="370840">
                <a:tc>
                  <a:txBody>
                    <a:bodyPr/>
                    <a:lstStyle/>
                    <a:p>
                      <a:r>
                        <a:rPr lang="en-US" dirty="0" smtClean="0"/>
                        <a:t>Side Effects</a:t>
                      </a:r>
                      <a:endParaRPr lang="en-US" dirty="0"/>
                    </a:p>
                  </a:txBody>
                  <a:tcPr/>
                </a:tc>
                <a:tc>
                  <a:txBody>
                    <a:bodyPr/>
                    <a:lstStyle/>
                    <a:p>
                      <a:r>
                        <a:rPr lang="en-US" dirty="0" smtClean="0"/>
                        <a:t>Diarrhea</a:t>
                      </a:r>
                      <a:endParaRPr lang="en-US" dirty="0"/>
                    </a:p>
                  </a:txBody>
                  <a:tcPr/>
                </a:tc>
              </a:tr>
              <a:tr h="370840">
                <a:tc>
                  <a:txBody>
                    <a:bodyPr/>
                    <a:lstStyle/>
                    <a:p>
                      <a:r>
                        <a:rPr lang="en-US" dirty="0" smtClean="0"/>
                        <a:t>Cautions</a:t>
                      </a:r>
                      <a:endParaRPr lang="en-US" dirty="0"/>
                    </a:p>
                  </a:txBody>
                  <a:tcPr/>
                </a:tc>
                <a:tc>
                  <a:txBody>
                    <a:bodyPr/>
                    <a:lstStyle/>
                    <a:p>
                      <a:r>
                        <a:rPr lang="en-US" dirty="0" smtClean="0"/>
                        <a:t>Contraindicated</a:t>
                      </a:r>
                      <a:r>
                        <a:rPr lang="en-US" baseline="0" dirty="0" smtClean="0"/>
                        <a:t> in renal insufficiency (</a:t>
                      </a:r>
                      <a:r>
                        <a:rPr lang="en-US" baseline="0" dirty="0" err="1" smtClean="0"/>
                        <a:t>creatinine</a:t>
                      </a:r>
                      <a:r>
                        <a:rPr lang="en-US" baseline="0" dirty="0" smtClean="0"/>
                        <a:t> clearance </a:t>
                      </a:r>
                      <a:r>
                        <a:rPr lang="en-US" u="sng" baseline="0" dirty="0" smtClean="0"/>
                        <a:t>&lt;</a:t>
                      </a:r>
                      <a:r>
                        <a:rPr lang="en-US" u="none" baseline="0" dirty="0" smtClean="0"/>
                        <a:t> 30 ml/min); half a dose in those with </a:t>
                      </a:r>
                      <a:r>
                        <a:rPr lang="en-US" u="none" baseline="0" dirty="0" err="1" smtClean="0"/>
                        <a:t>creatinine</a:t>
                      </a:r>
                      <a:r>
                        <a:rPr lang="en-US" u="none" baseline="0" dirty="0" smtClean="0"/>
                        <a:t> clearance &gt;30-50 ml/min</a:t>
                      </a:r>
                      <a:endParaRPr lang="en-US" dirty="0"/>
                    </a:p>
                  </a:txBody>
                  <a:tcPr/>
                </a:tc>
              </a:tr>
              <a:tr h="370840">
                <a:tc>
                  <a:txBody>
                    <a:bodyPr/>
                    <a:lstStyle/>
                    <a:p>
                      <a:r>
                        <a:rPr lang="en-US" dirty="0" smtClean="0"/>
                        <a:t>Clinical</a:t>
                      </a:r>
                      <a:r>
                        <a:rPr lang="en-US" baseline="0" dirty="0" smtClean="0"/>
                        <a:t> Effectiveness</a:t>
                      </a:r>
                      <a:endParaRPr lang="en-US" dirty="0"/>
                    </a:p>
                  </a:txBody>
                  <a:tcPr/>
                </a:tc>
                <a:tc>
                  <a:txBody>
                    <a:bodyPr/>
                    <a:lstStyle/>
                    <a:p>
                      <a:r>
                        <a:rPr lang="en-US" dirty="0" smtClean="0"/>
                        <a:t>Variable data (negative results COMBINE and</a:t>
                      </a:r>
                      <a:r>
                        <a:rPr lang="en-US" baseline="0" dirty="0" smtClean="0"/>
                        <a:t> PREDICT)</a:t>
                      </a:r>
                      <a:r>
                        <a:rPr lang="en-US" dirty="0" smtClean="0"/>
                        <a:t>;</a:t>
                      </a:r>
                      <a:r>
                        <a:rPr lang="en-US" baseline="0" dirty="0" smtClean="0"/>
                        <a:t> most effective with detoxification prior to treatment initiation and goal of promoting and maintaining abstinence</a:t>
                      </a:r>
                      <a:endParaRPr lang="en-US" dirty="0"/>
                    </a:p>
                  </a:txBody>
                  <a:tcPr/>
                </a:tc>
              </a:tr>
            </a:tbl>
          </a:graphicData>
        </a:graphic>
      </p:graphicFrame>
      <p:sp>
        <p:nvSpPr>
          <p:cNvPr id="5" name="TextBox 4"/>
          <p:cNvSpPr txBox="1"/>
          <p:nvPr/>
        </p:nvSpPr>
        <p:spPr>
          <a:xfrm>
            <a:off x="609600" y="6324600"/>
            <a:ext cx="6364243" cy="861774"/>
          </a:xfrm>
          <a:prstGeom prst="rect">
            <a:avLst/>
          </a:prstGeom>
          <a:noFill/>
        </p:spPr>
        <p:txBody>
          <a:bodyPr wrap="none" rtlCol="0">
            <a:spAutoFit/>
          </a:bodyPr>
          <a:lstStyle/>
          <a:p>
            <a:r>
              <a:rPr lang="en-US" sz="1600" dirty="0" smtClean="0"/>
              <a:t>Saitz R  </a:t>
            </a:r>
            <a:r>
              <a:rPr lang="en-US" sz="1600" i="1" dirty="0" smtClean="0"/>
              <a:t>NEJM </a:t>
            </a:r>
            <a:r>
              <a:rPr lang="en-US" sz="1600" dirty="0" smtClean="0"/>
              <a:t>2005; Franck J </a:t>
            </a:r>
            <a:r>
              <a:rPr lang="en-US" sz="1600" i="1" dirty="0" smtClean="0"/>
              <a:t>Current Opinions in </a:t>
            </a:r>
            <a:r>
              <a:rPr lang="en-US" sz="1600" i="1" dirty="0" err="1" smtClean="0"/>
              <a:t>Neurobiol</a:t>
            </a:r>
            <a:r>
              <a:rPr lang="en-US" sz="1600" i="1" dirty="0" smtClean="0"/>
              <a:t> </a:t>
            </a:r>
            <a:r>
              <a:rPr lang="en-US" sz="1600" dirty="0" smtClean="0"/>
              <a:t>2013;</a:t>
            </a:r>
          </a:p>
          <a:p>
            <a:r>
              <a:rPr lang="en-US" sz="1600" dirty="0" err="1" smtClean="0"/>
              <a:t>Maisel</a:t>
            </a:r>
            <a:r>
              <a:rPr lang="en-US" sz="1600" dirty="0" smtClean="0"/>
              <a:t> NC </a:t>
            </a:r>
            <a:r>
              <a:rPr lang="en-US" sz="1600" i="1" dirty="0" smtClean="0"/>
              <a:t>Addiction</a:t>
            </a:r>
            <a:r>
              <a:rPr lang="en-US" sz="1600" dirty="0" smtClean="0"/>
              <a:t> 2013</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lstStyle/>
          <a:p>
            <a:r>
              <a:rPr lang="en-US" dirty="0" err="1" smtClean="0"/>
              <a:t>Naltrexone</a:t>
            </a:r>
            <a:r>
              <a:rPr lang="en-US" dirty="0" smtClean="0"/>
              <a:t> </a:t>
            </a:r>
            <a:endParaRPr lang="en-US" dirty="0"/>
          </a:p>
        </p:txBody>
      </p:sp>
      <p:graphicFrame>
        <p:nvGraphicFramePr>
          <p:cNvPr id="4" name="Content Placeholder 3"/>
          <p:cNvGraphicFramePr>
            <a:graphicFrameLocks noGrp="1"/>
          </p:cNvGraphicFramePr>
          <p:nvPr>
            <p:ph idx="1"/>
          </p:nvPr>
        </p:nvGraphicFramePr>
        <p:xfrm>
          <a:off x="457200" y="1341120"/>
          <a:ext cx="8229600" cy="4861560"/>
        </p:xfrm>
        <a:graphic>
          <a:graphicData uri="http://schemas.openxmlformats.org/drawingml/2006/table">
            <a:tbl>
              <a:tblPr firstRow="1" bandRow="1">
                <a:tableStyleId>{5C22544A-7EE6-4342-B048-85BDC9FD1C3A}</a:tableStyleId>
              </a:tblPr>
              <a:tblGrid>
                <a:gridCol w="2438400"/>
                <a:gridCol w="5791200"/>
              </a:tblGrid>
              <a:tr h="370840">
                <a:tc>
                  <a:txBody>
                    <a:bodyPr/>
                    <a:lstStyle/>
                    <a:p>
                      <a:r>
                        <a:rPr lang="en-US" dirty="0" smtClean="0"/>
                        <a:t>Property</a:t>
                      </a:r>
                      <a:endParaRPr lang="en-US" dirty="0"/>
                    </a:p>
                  </a:txBody>
                  <a:tcPr/>
                </a:tc>
                <a:tc>
                  <a:txBody>
                    <a:bodyPr/>
                    <a:lstStyle/>
                    <a:p>
                      <a:r>
                        <a:rPr lang="en-US" dirty="0" smtClean="0"/>
                        <a:t>Description</a:t>
                      </a:r>
                      <a:endParaRPr lang="en-US" dirty="0"/>
                    </a:p>
                  </a:txBody>
                  <a:tcPr/>
                </a:tc>
              </a:tr>
              <a:tr h="370840">
                <a:tc>
                  <a:txBody>
                    <a:bodyPr/>
                    <a:lstStyle/>
                    <a:p>
                      <a:r>
                        <a:rPr lang="en-US" dirty="0" smtClean="0"/>
                        <a:t>Mechanism</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μ-</a:t>
                      </a:r>
                      <a:r>
                        <a:rPr lang="en-US" dirty="0" err="1" smtClean="0"/>
                        <a:t>opioid</a:t>
                      </a:r>
                      <a:r>
                        <a:rPr lang="en-US" dirty="0" smtClean="0"/>
                        <a:t> receptor antagonist</a:t>
                      </a:r>
                    </a:p>
                  </a:txBody>
                  <a:tcPr/>
                </a:tc>
              </a:tr>
              <a:tr h="370840">
                <a:tc>
                  <a:txBody>
                    <a:bodyPr/>
                    <a:lstStyle/>
                    <a:p>
                      <a:r>
                        <a:rPr lang="en-US" dirty="0" smtClean="0"/>
                        <a:t>Effect</a:t>
                      </a:r>
                      <a:endParaRPr lang="en-US" dirty="0"/>
                    </a:p>
                  </a:txBody>
                  <a:tcPr/>
                </a:tc>
                <a:tc>
                  <a:txBody>
                    <a:bodyPr/>
                    <a:lstStyle/>
                    <a:p>
                      <a:r>
                        <a:rPr lang="en-US" dirty="0" smtClean="0"/>
                        <a:t>Decreases</a:t>
                      </a:r>
                      <a:r>
                        <a:rPr lang="en-US" baseline="0" dirty="0" smtClean="0"/>
                        <a:t> euphoria with alcohol</a:t>
                      </a:r>
                    </a:p>
                    <a:p>
                      <a:r>
                        <a:rPr lang="en-US" baseline="0" dirty="0" smtClean="0"/>
                        <a:t>Decreases alcohol craving</a:t>
                      </a:r>
                    </a:p>
                  </a:txBody>
                  <a:tcPr/>
                </a:tc>
              </a:tr>
              <a:tr h="370840">
                <a:tc>
                  <a:txBody>
                    <a:bodyPr/>
                    <a:lstStyle/>
                    <a:p>
                      <a:r>
                        <a:rPr lang="en-US" dirty="0" smtClean="0"/>
                        <a:t>Dosing</a:t>
                      </a:r>
                      <a:endParaRPr lang="en-US" dirty="0"/>
                    </a:p>
                  </a:txBody>
                  <a:tcPr/>
                </a:tc>
                <a:tc>
                  <a:txBody>
                    <a:bodyPr/>
                    <a:lstStyle/>
                    <a:p>
                      <a:r>
                        <a:rPr lang="en-US" dirty="0" smtClean="0"/>
                        <a:t>Oral:</a:t>
                      </a:r>
                      <a:r>
                        <a:rPr lang="en-US" baseline="0" dirty="0" smtClean="0"/>
                        <a:t> initial dose 12.5mg  or 25mg daily </a:t>
                      </a:r>
                      <a:r>
                        <a:rPr lang="en-US" baseline="0" dirty="0" smtClean="0">
                          <a:sym typeface="Wingdings" pitchFamily="2" charset="2"/>
                        </a:rPr>
                        <a:t> 50mg daily</a:t>
                      </a:r>
                    </a:p>
                    <a:p>
                      <a:r>
                        <a:rPr lang="en-US" baseline="0" dirty="0" err="1" smtClean="0">
                          <a:sym typeface="Wingdings" pitchFamily="2" charset="2"/>
                        </a:rPr>
                        <a:t>Injectable</a:t>
                      </a:r>
                      <a:r>
                        <a:rPr lang="en-US" baseline="0" dirty="0" smtClean="0">
                          <a:sym typeface="Wingdings" pitchFamily="2" charset="2"/>
                        </a:rPr>
                        <a:t>: 190-380mg </a:t>
                      </a:r>
                      <a:endParaRPr lang="en-US" dirty="0"/>
                    </a:p>
                  </a:txBody>
                  <a:tcPr/>
                </a:tc>
              </a:tr>
              <a:tr h="370840">
                <a:tc>
                  <a:txBody>
                    <a:bodyPr/>
                    <a:lstStyle/>
                    <a:p>
                      <a:r>
                        <a:rPr lang="en-US" dirty="0" smtClean="0"/>
                        <a:t>Side</a:t>
                      </a:r>
                      <a:r>
                        <a:rPr lang="en-US" baseline="0" dirty="0" smtClean="0"/>
                        <a:t> Effects</a:t>
                      </a:r>
                      <a:endParaRPr lang="en-US" dirty="0"/>
                    </a:p>
                  </a:txBody>
                  <a:tcPr/>
                </a:tc>
                <a:tc>
                  <a:txBody>
                    <a:bodyPr/>
                    <a:lstStyle/>
                    <a:p>
                      <a:r>
                        <a:rPr lang="en-US" dirty="0" smtClean="0"/>
                        <a:t>Nausea, headache,</a:t>
                      </a:r>
                      <a:r>
                        <a:rPr lang="en-US" baseline="0" dirty="0" smtClean="0"/>
                        <a:t> dizziness, nervousness, fatigue, insomnia, vomiting, anxiety, somnolence, dry mouth, dyspepsia, elevated LFTs, depression </a:t>
                      </a:r>
                      <a:endParaRPr lang="en-US" dirty="0"/>
                    </a:p>
                  </a:txBody>
                  <a:tcPr/>
                </a:tc>
              </a:tr>
              <a:tr h="370840">
                <a:tc>
                  <a:txBody>
                    <a:bodyPr/>
                    <a:lstStyle/>
                    <a:p>
                      <a:r>
                        <a:rPr lang="en-US" dirty="0" smtClean="0"/>
                        <a:t>Cautions</a:t>
                      </a:r>
                      <a:endParaRPr lang="en-US" dirty="0"/>
                    </a:p>
                  </a:txBody>
                  <a:tcPr/>
                </a:tc>
                <a:tc>
                  <a:txBody>
                    <a:bodyPr/>
                    <a:lstStyle/>
                    <a:p>
                      <a:r>
                        <a:rPr lang="en-US" dirty="0" smtClean="0"/>
                        <a:t>Contraindicated</a:t>
                      </a:r>
                      <a:r>
                        <a:rPr lang="en-US" baseline="0" dirty="0" smtClean="0"/>
                        <a:t> in patients with </a:t>
                      </a:r>
                      <a:r>
                        <a:rPr lang="en-US" baseline="0" dirty="0" err="1" smtClean="0"/>
                        <a:t>opioid</a:t>
                      </a:r>
                      <a:r>
                        <a:rPr lang="en-US" baseline="0" dirty="0" smtClean="0"/>
                        <a:t> dependence or prescribed </a:t>
                      </a:r>
                      <a:r>
                        <a:rPr lang="en-US" baseline="0" dirty="0" err="1" smtClean="0"/>
                        <a:t>opioids</a:t>
                      </a:r>
                      <a:r>
                        <a:rPr lang="en-US" baseline="0" dirty="0" smtClean="0"/>
                        <a:t>; relatively contraindicated in patients with hepatitis or cirrhosis</a:t>
                      </a:r>
                      <a:endParaRPr lang="en-US" dirty="0"/>
                    </a:p>
                  </a:txBody>
                  <a:tcPr/>
                </a:tc>
              </a:tr>
              <a:tr h="370840">
                <a:tc>
                  <a:txBody>
                    <a:bodyPr/>
                    <a:lstStyle/>
                    <a:p>
                      <a:r>
                        <a:rPr lang="en-US" dirty="0" smtClean="0"/>
                        <a:t>Suggested</a:t>
                      </a:r>
                      <a:r>
                        <a:rPr lang="en-US" baseline="0" dirty="0" smtClean="0"/>
                        <a:t> Monitoring</a:t>
                      </a:r>
                      <a:endParaRPr lang="en-US" dirty="0"/>
                    </a:p>
                  </a:txBody>
                  <a:tcPr/>
                </a:tc>
                <a:tc>
                  <a:txBody>
                    <a:bodyPr/>
                    <a:lstStyle/>
                    <a:p>
                      <a:r>
                        <a:rPr lang="en-US" dirty="0" smtClean="0"/>
                        <a:t>Symptoms</a:t>
                      </a:r>
                      <a:r>
                        <a:rPr lang="en-US" baseline="0" dirty="0" smtClean="0"/>
                        <a:t> and periodic LFTs </a:t>
                      </a:r>
                      <a:endParaRPr lang="en-US" dirty="0"/>
                    </a:p>
                  </a:txBody>
                  <a:tcPr/>
                </a:tc>
              </a:tr>
              <a:tr h="370840">
                <a:tc>
                  <a:txBody>
                    <a:bodyPr/>
                    <a:lstStyle/>
                    <a:p>
                      <a:r>
                        <a:rPr lang="en-US" dirty="0" smtClean="0"/>
                        <a:t>Administration</a:t>
                      </a:r>
                      <a:endParaRPr lang="en-US" dirty="0"/>
                    </a:p>
                  </a:txBody>
                  <a:tcPr/>
                </a:tc>
                <a:tc>
                  <a:txBody>
                    <a:bodyPr/>
                    <a:lstStyle/>
                    <a:p>
                      <a:r>
                        <a:rPr lang="en-US" dirty="0" smtClean="0"/>
                        <a:t>Appropriate</a:t>
                      </a:r>
                      <a:r>
                        <a:rPr lang="en-US" baseline="0" dirty="0" smtClean="0"/>
                        <a:t> for those not committed to abstinence and does not require abstinence prior to initiation </a:t>
                      </a:r>
                      <a:endParaRPr lang="en-US" dirty="0"/>
                    </a:p>
                  </a:txBody>
                  <a:tcPr/>
                </a:tc>
              </a:tr>
            </a:tbl>
          </a:graphicData>
        </a:graphic>
      </p:graphicFrame>
      <p:sp>
        <p:nvSpPr>
          <p:cNvPr id="5" name="TextBox 4"/>
          <p:cNvSpPr txBox="1"/>
          <p:nvPr/>
        </p:nvSpPr>
        <p:spPr>
          <a:xfrm>
            <a:off x="381000" y="6400800"/>
            <a:ext cx="2262158" cy="646331"/>
          </a:xfrm>
          <a:prstGeom prst="rect">
            <a:avLst/>
          </a:prstGeom>
          <a:noFill/>
        </p:spPr>
        <p:txBody>
          <a:bodyPr wrap="none" rtlCol="0">
            <a:spAutoFit/>
          </a:bodyPr>
          <a:lstStyle/>
          <a:p>
            <a:r>
              <a:rPr lang="en-US" dirty="0" smtClean="0"/>
              <a:t>Saitz R  </a:t>
            </a:r>
            <a:r>
              <a:rPr lang="en-US" i="1" dirty="0" smtClean="0"/>
              <a:t>NEJM </a:t>
            </a:r>
            <a:r>
              <a:rPr lang="en-US" dirty="0" smtClean="0"/>
              <a:t>2005</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Acamprosate</a:t>
            </a:r>
            <a:r>
              <a:rPr lang="en-US" dirty="0" smtClean="0"/>
              <a:t> vs. </a:t>
            </a:r>
            <a:r>
              <a:rPr lang="en-US" dirty="0" err="1" smtClean="0"/>
              <a:t>Naltrexone</a:t>
            </a:r>
            <a:endParaRPr lang="en-US" dirty="0"/>
          </a:p>
        </p:txBody>
      </p:sp>
      <p:sp>
        <p:nvSpPr>
          <p:cNvPr id="3" name="Content Placeholder 2"/>
          <p:cNvSpPr>
            <a:spLocks noGrp="1"/>
          </p:cNvSpPr>
          <p:nvPr>
            <p:ph idx="1"/>
          </p:nvPr>
        </p:nvSpPr>
        <p:spPr>
          <a:xfrm>
            <a:off x="457200" y="2249424"/>
            <a:ext cx="8229600" cy="3389376"/>
          </a:xfrm>
        </p:spPr>
        <p:txBody>
          <a:bodyPr/>
          <a:lstStyle/>
          <a:p>
            <a:r>
              <a:rPr lang="en-US" dirty="0" smtClean="0"/>
              <a:t>Need to treat </a:t>
            </a:r>
            <a:r>
              <a:rPr lang="en-US" dirty="0" smtClean="0">
                <a:solidFill>
                  <a:srgbClr val="FF0000"/>
                </a:solidFill>
              </a:rPr>
              <a:t>8</a:t>
            </a:r>
            <a:r>
              <a:rPr lang="en-US" dirty="0" smtClean="0"/>
              <a:t> people with </a:t>
            </a:r>
            <a:r>
              <a:rPr lang="en-US" dirty="0" err="1" smtClean="0"/>
              <a:t>acamprosate</a:t>
            </a:r>
            <a:r>
              <a:rPr lang="en-US" dirty="0" smtClean="0"/>
              <a:t> to achieve an additional case of abstinence</a:t>
            </a:r>
          </a:p>
          <a:p>
            <a:endParaRPr lang="en-US" dirty="0" smtClean="0"/>
          </a:p>
          <a:p>
            <a:r>
              <a:rPr lang="en-US" dirty="0" smtClean="0"/>
              <a:t>Need to treat </a:t>
            </a:r>
            <a:r>
              <a:rPr lang="en-US" dirty="0" smtClean="0">
                <a:solidFill>
                  <a:srgbClr val="FF0000"/>
                </a:solidFill>
              </a:rPr>
              <a:t>9</a:t>
            </a:r>
            <a:r>
              <a:rPr lang="en-US" dirty="0" smtClean="0"/>
              <a:t> people with </a:t>
            </a:r>
            <a:r>
              <a:rPr lang="en-US" dirty="0" err="1" smtClean="0"/>
              <a:t>naltrexone</a:t>
            </a:r>
            <a:r>
              <a:rPr lang="en-US" dirty="0" smtClean="0"/>
              <a:t> to prevent an additional case of return to heavy drinking </a:t>
            </a:r>
          </a:p>
        </p:txBody>
      </p:sp>
      <p:sp>
        <p:nvSpPr>
          <p:cNvPr id="4" name="TextBox 3"/>
          <p:cNvSpPr txBox="1"/>
          <p:nvPr/>
        </p:nvSpPr>
        <p:spPr>
          <a:xfrm>
            <a:off x="609600" y="6400800"/>
            <a:ext cx="2909771" cy="369332"/>
          </a:xfrm>
          <a:prstGeom prst="rect">
            <a:avLst/>
          </a:prstGeom>
          <a:noFill/>
        </p:spPr>
        <p:txBody>
          <a:bodyPr wrap="none" rtlCol="0">
            <a:spAutoFit/>
          </a:bodyPr>
          <a:lstStyle/>
          <a:p>
            <a:r>
              <a:rPr lang="en-US" dirty="0" err="1" smtClean="0"/>
              <a:t>Maisel</a:t>
            </a:r>
            <a:r>
              <a:rPr lang="en-US" dirty="0" smtClean="0"/>
              <a:t> NC  </a:t>
            </a:r>
            <a:r>
              <a:rPr lang="en-US" i="1" dirty="0" smtClean="0"/>
              <a:t>Addiction </a:t>
            </a:r>
            <a:r>
              <a:rPr lang="en-US" dirty="0" smtClean="0"/>
              <a:t>2012</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Limited Prescribing</a:t>
            </a:r>
            <a:endParaRPr lang="en-US" dirty="0"/>
          </a:p>
        </p:txBody>
      </p:sp>
      <p:sp>
        <p:nvSpPr>
          <p:cNvPr id="3" name="Content Placeholder 2"/>
          <p:cNvSpPr>
            <a:spLocks noGrp="1"/>
          </p:cNvSpPr>
          <p:nvPr>
            <p:ph idx="1"/>
          </p:nvPr>
        </p:nvSpPr>
        <p:spPr>
          <a:xfrm>
            <a:off x="457200" y="2249424"/>
            <a:ext cx="8229600" cy="4151376"/>
          </a:xfrm>
        </p:spPr>
        <p:txBody>
          <a:bodyPr>
            <a:normAutofit fontScale="92500" lnSpcReduction="10000"/>
          </a:bodyPr>
          <a:lstStyle/>
          <a:p>
            <a:r>
              <a:rPr lang="en-US" dirty="0" smtClean="0"/>
              <a:t>Veterans with alcohol use disorders, FY2010</a:t>
            </a:r>
          </a:p>
          <a:p>
            <a:pPr lvl="1"/>
            <a:r>
              <a:rPr lang="en-US" dirty="0" smtClean="0"/>
              <a:t>Excluded patients with </a:t>
            </a:r>
            <a:r>
              <a:rPr lang="en-US" dirty="0" err="1" smtClean="0"/>
              <a:t>opioid</a:t>
            </a:r>
            <a:r>
              <a:rPr lang="en-US" dirty="0" smtClean="0"/>
              <a:t> medications</a:t>
            </a:r>
          </a:p>
          <a:p>
            <a:endParaRPr lang="en-US" dirty="0" smtClean="0"/>
          </a:p>
          <a:p>
            <a:r>
              <a:rPr lang="en-US" dirty="0" smtClean="0"/>
              <a:t>Only 2.75% were prescribed </a:t>
            </a:r>
            <a:r>
              <a:rPr lang="en-US" dirty="0" err="1" smtClean="0"/>
              <a:t>naltrexone</a:t>
            </a:r>
            <a:r>
              <a:rPr lang="en-US" dirty="0" smtClean="0"/>
              <a:t>!</a:t>
            </a:r>
          </a:p>
          <a:p>
            <a:endParaRPr lang="en-US" dirty="0" smtClean="0"/>
          </a:p>
          <a:p>
            <a:r>
              <a:rPr lang="en-US" dirty="0" smtClean="0"/>
              <a:t>Patients most likely to be prescribed </a:t>
            </a:r>
            <a:r>
              <a:rPr lang="en-US" dirty="0" err="1" smtClean="0"/>
              <a:t>naltrexone</a:t>
            </a:r>
            <a:endParaRPr lang="en-US" dirty="0" smtClean="0"/>
          </a:p>
          <a:p>
            <a:pPr lvl="1"/>
            <a:r>
              <a:rPr lang="en-US" dirty="0" smtClean="0"/>
              <a:t>Substance abuse outpatient visit: AOR=4.9</a:t>
            </a:r>
          </a:p>
          <a:p>
            <a:pPr lvl="1"/>
            <a:r>
              <a:rPr lang="en-US" dirty="0" smtClean="0"/>
              <a:t>Any non-substance abuse psychiatric visit: AOR=2.6</a:t>
            </a:r>
          </a:p>
          <a:p>
            <a:pPr lvl="1"/>
            <a:r>
              <a:rPr lang="en-US" dirty="0" smtClean="0"/>
              <a:t>Any mental health hospitalization: AOR=1.93</a:t>
            </a:r>
          </a:p>
          <a:p>
            <a:pPr lvl="1"/>
            <a:r>
              <a:rPr lang="en-US" dirty="0" smtClean="0"/>
              <a:t>Other: </a:t>
            </a:r>
            <a:r>
              <a:rPr lang="en-US" dirty="0" err="1" smtClean="0"/>
              <a:t>comorbid</a:t>
            </a:r>
            <a:r>
              <a:rPr lang="en-US" dirty="0" smtClean="0"/>
              <a:t> depression or anxiety disorder</a:t>
            </a:r>
          </a:p>
          <a:p>
            <a:pPr lvl="1"/>
            <a:endParaRPr lang="en-US" dirty="0" smtClean="0"/>
          </a:p>
          <a:p>
            <a:endParaRPr lang="en-US" dirty="0" smtClean="0"/>
          </a:p>
          <a:p>
            <a:endParaRPr lang="en-US" dirty="0"/>
          </a:p>
        </p:txBody>
      </p:sp>
      <p:sp>
        <p:nvSpPr>
          <p:cNvPr id="4" name="TextBox 3"/>
          <p:cNvSpPr txBox="1"/>
          <p:nvPr/>
        </p:nvSpPr>
        <p:spPr>
          <a:xfrm>
            <a:off x="381000" y="6477000"/>
            <a:ext cx="3169457" cy="369332"/>
          </a:xfrm>
          <a:prstGeom prst="rect">
            <a:avLst/>
          </a:prstGeom>
          <a:noFill/>
        </p:spPr>
        <p:txBody>
          <a:bodyPr wrap="none" rtlCol="0">
            <a:spAutoFit/>
          </a:bodyPr>
          <a:lstStyle/>
          <a:p>
            <a:r>
              <a:rPr lang="en-US" dirty="0" err="1" smtClean="0"/>
              <a:t>Iheanacho</a:t>
            </a:r>
            <a:r>
              <a:rPr lang="en-US" dirty="0" smtClean="0"/>
              <a:t> T et al. </a:t>
            </a:r>
            <a:r>
              <a:rPr lang="en-US" i="1" dirty="0" smtClean="0"/>
              <a:t> DAD </a:t>
            </a:r>
            <a:r>
              <a:rPr lang="en-US" dirty="0" smtClean="0"/>
              <a:t>2013</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Standard Drink?</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1238250" y="2286000"/>
            <a:ext cx="6667500" cy="3657600"/>
          </a:xfrm>
          <a:prstGeom prst="rect">
            <a:avLst/>
          </a:prstGeom>
          <a:noFill/>
          <a:ln w="9525">
            <a:noFill/>
            <a:miter lim="800000"/>
            <a:headEnd/>
            <a:tailEnd/>
          </a:ln>
        </p:spPr>
      </p:pic>
      <p:sp>
        <p:nvSpPr>
          <p:cNvPr id="5" name="TextBox 4"/>
          <p:cNvSpPr txBox="1"/>
          <p:nvPr/>
        </p:nvSpPr>
        <p:spPr>
          <a:xfrm>
            <a:off x="304800" y="6400800"/>
            <a:ext cx="4208203" cy="338554"/>
          </a:xfrm>
          <a:prstGeom prst="rect">
            <a:avLst/>
          </a:prstGeom>
          <a:noFill/>
        </p:spPr>
        <p:txBody>
          <a:bodyPr wrap="none" rtlCol="0">
            <a:spAutoFit/>
          </a:bodyPr>
          <a:lstStyle/>
          <a:p>
            <a:r>
              <a:rPr lang="en-US" sz="1600" i="1" dirty="0" smtClean="0"/>
              <a:t>NIAAA, </a:t>
            </a:r>
            <a:r>
              <a:rPr lang="en-US" sz="1600" dirty="0" smtClean="0"/>
              <a:t>NIH Publication No. 10-3770.  2010</a:t>
            </a:r>
            <a:endParaRPr lang="en-US" sz="1600" i="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382000" cy="1066800"/>
          </a:xfrm>
        </p:spPr>
        <p:txBody>
          <a:bodyPr>
            <a:normAutofit fontScale="90000"/>
          </a:bodyPr>
          <a:lstStyle/>
          <a:p>
            <a:r>
              <a:rPr lang="en-US" dirty="0" smtClean="0"/>
              <a:t>Mutual Help Groups: </a:t>
            </a:r>
            <a:br>
              <a:rPr lang="en-US" dirty="0" smtClean="0"/>
            </a:br>
            <a:r>
              <a:rPr lang="en-US" dirty="0" smtClean="0"/>
              <a:t>Alcoholics Anonymous</a:t>
            </a:r>
            <a:endParaRPr lang="en-US" dirty="0"/>
          </a:p>
        </p:txBody>
      </p:sp>
      <p:sp>
        <p:nvSpPr>
          <p:cNvPr id="3" name="Content Placeholder 2"/>
          <p:cNvSpPr>
            <a:spLocks noGrp="1"/>
          </p:cNvSpPr>
          <p:nvPr>
            <p:ph idx="1"/>
          </p:nvPr>
        </p:nvSpPr>
        <p:spPr/>
        <p:txBody>
          <a:bodyPr/>
          <a:lstStyle/>
          <a:p>
            <a:r>
              <a:rPr lang="en-US" dirty="0" smtClean="0"/>
              <a:t>One membership requirement: desire to stop drinking </a:t>
            </a:r>
          </a:p>
          <a:p>
            <a:r>
              <a:rPr lang="en-US" dirty="0" smtClean="0"/>
              <a:t>Supports use of medications but some members disapprove</a:t>
            </a:r>
          </a:p>
          <a:p>
            <a:r>
              <a:rPr lang="en-US" dirty="0" smtClean="0"/>
              <a:t>Meeting types vary </a:t>
            </a:r>
          </a:p>
          <a:p>
            <a:r>
              <a:rPr lang="en-US" dirty="0" smtClean="0"/>
              <a:t>Data demonstrates that participation is associated with decreased drinking and abstinence especially as part of primary outpatient treatment </a:t>
            </a:r>
          </a:p>
        </p:txBody>
      </p:sp>
      <p:sp>
        <p:nvSpPr>
          <p:cNvPr id="4" name="TextBox 3"/>
          <p:cNvSpPr txBox="1"/>
          <p:nvPr/>
        </p:nvSpPr>
        <p:spPr>
          <a:xfrm>
            <a:off x="685800" y="6400800"/>
            <a:ext cx="4315605" cy="369332"/>
          </a:xfrm>
          <a:prstGeom prst="rect">
            <a:avLst/>
          </a:prstGeom>
          <a:noFill/>
        </p:spPr>
        <p:txBody>
          <a:bodyPr wrap="none" rtlCol="0">
            <a:spAutoFit/>
          </a:bodyPr>
          <a:lstStyle/>
          <a:p>
            <a:r>
              <a:rPr lang="en-US" dirty="0" smtClean="0"/>
              <a:t>Saitz R </a:t>
            </a:r>
            <a:r>
              <a:rPr lang="en-US" i="1" dirty="0" smtClean="0"/>
              <a:t>NEJM </a:t>
            </a:r>
            <a:r>
              <a:rPr lang="en-US" dirty="0" smtClean="0"/>
              <a:t>2005; </a:t>
            </a:r>
            <a:r>
              <a:rPr lang="en-US" dirty="0" err="1" smtClean="0"/>
              <a:t>Magura</a:t>
            </a:r>
            <a:r>
              <a:rPr lang="en-US" dirty="0" smtClean="0"/>
              <a:t> </a:t>
            </a:r>
            <a:r>
              <a:rPr lang="en-US" i="1" dirty="0" smtClean="0"/>
              <a:t>JSAD </a:t>
            </a:r>
            <a:r>
              <a:rPr lang="en-US" dirty="0" smtClean="0"/>
              <a:t>2012</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Alcoholics Anonymous</a:t>
            </a:r>
            <a:endParaRPr lang="en-US" dirty="0"/>
          </a:p>
        </p:txBody>
      </p:sp>
      <p:sp>
        <p:nvSpPr>
          <p:cNvPr id="3" name="Content Placeholder 2"/>
          <p:cNvSpPr>
            <a:spLocks noGrp="1"/>
          </p:cNvSpPr>
          <p:nvPr>
            <p:ph idx="1"/>
          </p:nvPr>
        </p:nvSpPr>
        <p:spPr/>
        <p:txBody>
          <a:bodyPr/>
          <a:lstStyle/>
          <a:p>
            <a:r>
              <a:rPr lang="en-US" dirty="0" smtClean="0"/>
              <a:t>Prescribe a certain number of meetings a week </a:t>
            </a:r>
          </a:p>
          <a:p>
            <a:r>
              <a:rPr lang="en-US" dirty="0" smtClean="0"/>
              <a:t>Ask about patient’s sponsor</a:t>
            </a:r>
          </a:p>
          <a:p>
            <a:r>
              <a:rPr lang="en-US" dirty="0" smtClean="0"/>
              <a:t>Know how to access meeting schedules:</a:t>
            </a:r>
          </a:p>
          <a:p>
            <a:pPr lvl="1"/>
            <a:r>
              <a:rPr lang="en-US" dirty="0" smtClean="0">
                <a:hlinkClick r:id="rId2"/>
              </a:rPr>
              <a:t>www.alcoholics-anonymous.org</a:t>
            </a:r>
            <a:endParaRPr lang="en-US" dirty="0" smtClean="0"/>
          </a:p>
          <a:p>
            <a:r>
              <a:rPr lang="en-US" dirty="0" smtClean="0"/>
              <a:t>Encourage patients to try a different meeting type or place if initially unsuccessful</a:t>
            </a:r>
          </a:p>
          <a:p>
            <a:r>
              <a:rPr lang="en-US" dirty="0" smtClean="0"/>
              <a:t>Attend a meeting yourself!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Alcohol has a major impact on health conditions of our patients </a:t>
            </a:r>
          </a:p>
          <a:p>
            <a:endParaRPr lang="en-US" dirty="0" smtClean="0"/>
          </a:p>
          <a:p>
            <a:r>
              <a:rPr lang="en-US" dirty="0" smtClean="0"/>
              <a:t>Screening for alcohol use disorders is an important first step</a:t>
            </a:r>
          </a:p>
          <a:p>
            <a:endParaRPr lang="en-US" dirty="0" smtClean="0"/>
          </a:p>
          <a:p>
            <a:r>
              <a:rPr lang="en-US" dirty="0" smtClean="0"/>
              <a:t>Treatment approaches should be tailored based on alcohol consumption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Despite effectiveness of treatments, there is variable implementation </a:t>
            </a:r>
          </a:p>
          <a:p>
            <a:endParaRPr lang="en-US" dirty="0" smtClean="0"/>
          </a:p>
          <a:p>
            <a:r>
              <a:rPr lang="en-US" dirty="0" smtClean="0"/>
              <a:t>Internists are well positioned to deliver these treatments!   </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lstStyle/>
          <a:p>
            <a:r>
              <a:rPr lang="en-US" dirty="0" smtClean="0"/>
              <a:t>Dr. David Fiellin </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Questions/Comments?</a:t>
            </a:r>
            <a:endParaRPr lang="en-US" dirty="0"/>
          </a:p>
        </p:txBody>
      </p:sp>
      <p:sp>
        <p:nvSpPr>
          <p:cNvPr id="4" name="Text Placeholder 3"/>
          <p:cNvSpPr>
            <a:spLocks noGrp="1"/>
          </p:cNvSpPr>
          <p:nvPr>
            <p:ph type="body" idx="1"/>
          </p:nvPr>
        </p:nvSpPr>
        <p:spPr/>
        <p:txBody>
          <a:bodyPr>
            <a:normAutofit/>
          </a:bodyPr>
          <a:lstStyle/>
          <a:p>
            <a:endParaRPr lang="en-US" dirty="0" smtClean="0"/>
          </a:p>
          <a:p>
            <a:r>
              <a:rPr lang="en-US" dirty="0" smtClean="0">
                <a:solidFill>
                  <a:schemeClr val="tx1"/>
                </a:solidFill>
              </a:rPr>
              <a:t>Jen Edelman</a:t>
            </a:r>
          </a:p>
          <a:p>
            <a:r>
              <a:rPr lang="en-US" dirty="0" smtClean="0">
                <a:hlinkClick r:id="rId2"/>
              </a:rPr>
              <a:t>ejennifer.edelman@yale.edu</a:t>
            </a:r>
            <a:endParaRPr lang="en-US" dirty="0" smtClean="0"/>
          </a:p>
          <a:p>
            <a:r>
              <a:rPr lang="en-US" dirty="0" smtClean="0">
                <a:solidFill>
                  <a:schemeClr val="tx1"/>
                </a:solidFill>
              </a:rPr>
              <a:t>203-737-7115</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Standard Drink?</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1238250" y="2286000"/>
            <a:ext cx="6667500" cy="3657600"/>
          </a:xfrm>
          <a:prstGeom prst="rect">
            <a:avLst/>
          </a:prstGeom>
          <a:noFill/>
          <a:ln w="9525">
            <a:noFill/>
            <a:miter lim="800000"/>
            <a:headEnd/>
            <a:tailEnd/>
          </a:ln>
        </p:spPr>
      </p:pic>
      <p:sp>
        <p:nvSpPr>
          <p:cNvPr id="5" name="TextBox 4"/>
          <p:cNvSpPr txBox="1"/>
          <p:nvPr/>
        </p:nvSpPr>
        <p:spPr>
          <a:xfrm>
            <a:off x="304800" y="6400800"/>
            <a:ext cx="4208203" cy="338554"/>
          </a:xfrm>
          <a:prstGeom prst="rect">
            <a:avLst/>
          </a:prstGeom>
          <a:noFill/>
        </p:spPr>
        <p:txBody>
          <a:bodyPr wrap="none" rtlCol="0">
            <a:spAutoFit/>
          </a:bodyPr>
          <a:lstStyle/>
          <a:p>
            <a:r>
              <a:rPr lang="en-US" sz="1600" i="1" dirty="0" smtClean="0"/>
              <a:t>NIAAA, </a:t>
            </a:r>
            <a:r>
              <a:rPr lang="en-US" sz="1600" dirty="0" smtClean="0"/>
              <a:t>NIH Publication No. 10-3770.  2010</a:t>
            </a:r>
            <a:endParaRPr lang="en-US" sz="1600" i="1" dirty="0"/>
          </a:p>
        </p:txBody>
      </p:sp>
      <p:sp>
        <p:nvSpPr>
          <p:cNvPr id="6" name="TextBox 5"/>
          <p:cNvSpPr txBox="1"/>
          <p:nvPr/>
        </p:nvSpPr>
        <p:spPr>
          <a:xfrm>
            <a:off x="1447800" y="5867400"/>
            <a:ext cx="5432898" cy="461665"/>
          </a:xfrm>
          <a:prstGeom prst="rect">
            <a:avLst/>
          </a:prstGeom>
          <a:noFill/>
        </p:spPr>
        <p:txBody>
          <a:bodyPr wrap="none" rtlCol="0">
            <a:spAutoFit/>
          </a:bodyPr>
          <a:lstStyle/>
          <a:p>
            <a:r>
              <a:rPr lang="en-US" sz="2400" b="1" dirty="0" smtClean="0">
                <a:solidFill>
                  <a:schemeClr val="accent2"/>
                </a:solidFill>
              </a:rPr>
              <a:t>Approximately 10.5 drinks daily! </a:t>
            </a:r>
            <a:endParaRPr lang="en-US" sz="2400" b="1" dirty="0">
              <a:solidFill>
                <a:schemeClr val="accent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Spectrum of Alcohol Use</a:t>
            </a:r>
            <a:endParaRPr lang="en-US" dirty="0"/>
          </a:p>
        </p:txBody>
      </p:sp>
      <p:pic>
        <p:nvPicPr>
          <p:cNvPr id="4" name="Picture 2"/>
          <p:cNvPicPr>
            <a:picLocks noGrp="1" noChangeAspect="1" noChangeArrowheads="1"/>
          </p:cNvPicPr>
          <p:nvPr>
            <p:ph idx="1"/>
          </p:nvPr>
        </p:nvPicPr>
        <p:blipFill>
          <a:blip r:embed="rId3" cstate="print"/>
          <a:srcRect/>
          <a:stretch>
            <a:fillRect/>
          </a:stretch>
        </p:blipFill>
        <p:spPr bwMode="auto">
          <a:xfrm>
            <a:off x="914400" y="2173939"/>
            <a:ext cx="7162800" cy="4297000"/>
          </a:xfrm>
          <a:prstGeom prst="rect">
            <a:avLst/>
          </a:prstGeom>
          <a:noFill/>
          <a:ln w="9525" cap="flat">
            <a:noFill/>
            <a:round/>
            <a:headEnd/>
            <a:tailEnd/>
          </a:ln>
          <a:effectLst/>
        </p:spPr>
      </p:pic>
      <p:sp>
        <p:nvSpPr>
          <p:cNvPr id="5" name="TextBox 4"/>
          <p:cNvSpPr txBox="1"/>
          <p:nvPr/>
        </p:nvSpPr>
        <p:spPr>
          <a:xfrm>
            <a:off x="304800" y="6477000"/>
            <a:ext cx="2042547" cy="338554"/>
          </a:xfrm>
          <a:prstGeom prst="rect">
            <a:avLst/>
          </a:prstGeom>
          <a:noFill/>
        </p:spPr>
        <p:txBody>
          <a:bodyPr wrap="none" rtlCol="0">
            <a:spAutoFit/>
          </a:bodyPr>
          <a:lstStyle/>
          <a:p>
            <a:r>
              <a:rPr lang="en-US" sz="1600" dirty="0" smtClean="0">
                <a:ea typeface="Arial Unicode MS" pitchFamily="34" charset="-128"/>
                <a:cs typeface="Arial Unicode MS" pitchFamily="34" charset="-128"/>
              </a:rPr>
              <a:t>Saitz R. </a:t>
            </a:r>
            <a:r>
              <a:rPr lang="en-US" sz="1600" i="1" dirty="0" smtClean="0">
                <a:ea typeface="Arial Unicode MS" pitchFamily="34" charset="-128"/>
                <a:cs typeface="Arial Unicode MS" pitchFamily="34" charset="-128"/>
              </a:rPr>
              <a:t>NEJM</a:t>
            </a:r>
            <a:r>
              <a:rPr lang="en-US" sz="1600" dirty="0" smtClean="0">
                <a:ea typeface="Arial Unicode MS" pitchFamily="34" charset="-128"/>
                <a:cs typeface="Arial Unicode MS" pitchFamily="34" charset="-128"/>
              </a:rPr>
              <a:t> 2005</a:t>
            </a:r>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lstStyle/>
          <a:p>
            <a:r>
              <a:rPr lang="en-US" dirty="0" smtClean="0"/>
              <a:t>Classification of Alcohol Use</a:t>
            </a:r>
            <a:endParaRPr lang="en-US" dirty="0"/>
          </a:p>
        </p:txBody>
      </p:sp>
      <p:graphicFrame>
        <p:nvGraphicFramePr>
          <p:cNvPr id="4" name="Content Placeholder 3"/>
          <p:cNvGraphicFramePr>
            <a:graphicFrameLocks noGrp="1"/>
          </p:cNvGraphicFramePr>
          <p:nvPr>
            <p:ph idx="1"/>
          </p:nvPr>
        </p:nvGraphicFramePr>
        <p:xfrm>
          <a:off x="457200" y="1219200"/>
          <a:ext cx="8458200" cy="5491480"/>
        </p:xfrm>
        <a:graphic>
          <a:graphicData uri="http://schemas.openxmlformats.org/drawingml/2006/table">
            <a:tbl>
              <a:tblPr firstRow="1" bandRow="1">
                <a:tableStyleId>{5C22544A-7EE6-4342-B048-85BDC9FD1C3A}</a:tableStyleId>
              </a:tblPr>
              <a:tblGrid>
                <a:gridCol w="3886200"/>
                <a:gridCol w="4572000"/>
              </a:tblGrid>
              <a:tr h="370840">
                <a:tc>
                  <a:txBody>
                    <a:bodyPr/>
                    <a:lstStyle/>
                    <a:p>
                      <a:r>
                        <a:rPr lang="en-US" dirty="0" smtClean="0"/>
                        <a:t>Alcohol Pattern</a:t>
                      </a:r>
                      <a:endParaRPr lang="en-US" dirty="0"/>
                    </a:p>
                  </a:txBody>
                  <a:tcPr/>
                </a:tc>
                <a:tc>
                  <a:txBody>
                    <a:bodyPr/>
                    <a:lstStyle/>
                    <a:p>
                      <a:r>
                        <a:rPr lang="en-US" dirty="0" smtClean="0"/>
                        <a:t>Characteristics </a:t>
                      </a:r>
                      <a:endParaRPr lang="en-US" dirty="0"/>
                    </a:p>
                  </a:txBody>
                  <a:tcPr/>
                </a:tc>
              </a:tr>
              <a:tr h="370840">
                <a:tc>
                  <a:txBody>
                    <a:bodyPr/>
                    <a:lstStyle/>
                    <a:p>
                      <a:r>
                        <a:rPr lang="en-US" b="1" smtClean="0"/>
                        <a:t>Low-Risk (Moderate) </a:t>
                      </a:r>
                      <a:r>
                        <a:rPr lang="en-US" b="1" dirty="0" smtClean="0"/>
                        <a:t>Drinking </a:t>
                      </a:r>
                      <a:endParaRPr lang="en-US" b="1" dirty="0"/>
                    </a:p>
                  </a:txBody>
                  <a:tcPr/>
                </a:tc>
                <a:tc>
                  <a:txBody>
                    <a:bodyPr/>
                    <a:lstStyle/>
                    <a:p>
                      <a:r>
                        <a:rPr lang="en-US" i="1" u="none" dirty="0" smtClean="0"/>
                        <a:t>Men &lt;</a:t>
                      </a:r>
                      <a:r>
                        <a:rPr lang="en-US" i="1" u="none" baseline="0" dirty="0" smtClean="0"/>
                        <a:t>  65 years old</a:t>
                      </a:r>
                      <a:r>
                        <a:rPr lang="en-US" i="1" u="none" dirty="0" smtClean="0"/>
                        <a:t>:</a:t>
                      </a:r>
                    </a:p>
                    <a:p>
                      <a:pPr>
                        <a:buFont typeface="Arial" pitchFamily="34" charset="0"/>
                        <a:buChar char="•"/>
                      </a:pPr>
                      <a:r>
                        <a:rPr lang="en-US" u="none" dirty="0" smtClean="0"/>
                        <a:t>&lt;4 on any day</a:t>
                      </a:r>
                    </a:p>
                    <a:p>
                      <a:pPr>
                        <a:buFont typeface="Arial" pitchFamily="34" charset="0"/>
                        <a:buChar char="•"/>
                      </a:pPr>
                      <a:r>
                        <a:rPr lang="en-US" u="none" dirty="0" smtClean="0"/>
                        <a:t>&lt;14</a:t>
                      </a:r>
                      <a:r>
                        <a:rPr lang="en-US" u="none" baseline="0" dirty="0" smtClean="0"/>
                        <a:t> per week</a:t>
                      </a:r>
                    </a:p>
                    <a:p>
                      <a:pPr>
                        <a:buFont typeface="Arial" pitchFamily="34" charset="0"/>
                        <a:buNone/>
                      </a:pPr>
                      <a:endParaRPr lang="en-US" dirty="0" smtClean="0"/>
                    </a:p>
                    <a:p>
                      <a:r>
                        <a:rPr lang="en-US" i="1" dirty="0" smtClean="0"/>
                        <a:t>Men &gt; 65 years</a:t>
                      </a:r>
                      <a:r>
                        <a:rPr lang="en-US" i="1" baseline="0" dirty="0" smtClean="0"/>
                        <a:t> old and all </a:t>
                      </a:r>
                      <a:r>
                        <a:rPr lang="en-US" i="1" dirty="0" smtClean="0"/>
                        <a:t>Women: </a:t>
                      </a:r>
                    </a:p>
                    <a:p>
                      <a:pPr>
                        <a:buFont typeface="Arial" pitchFamily="34" charset="0"/>
                        <a:buChar char="•"/>
                      </a:pPr>
                      <a:r>
                        <a:rPr lang="en-US" dirty="0" smtClean="0"/>
                        <a:t> &lt;3 on any day </a:t>
                      </a:r>
                    </a:p>
                    <a:p>
                      <a:pPr>
                        <a:buFont typeface="Arial" pitchFamily="34" charset="0"/>
                        <a:buChar char="•"/>
                      </a:pPr>
                      <a:r>
                        <a:rPr lang="en-US" dirty="0" smtClean="0"/>
                        <a:t>&lt;7</a:t>
                      </a:r>
                      <a:r>
                        <a:rPr lang="en-US" baseline="0" dirty="0" smtClean="0"/>
                        <a:t> per week</a:t>
                      </a:r>
                    </a:p>
                    <a:p>
                      <a:pPr>
                        <a:buFont typeface="Arial" pitchFamily="34" charset="0"/>
                        <a:buChar char="•"/>
                      </a:pPr>
                      <a:endParaRPr lang="en-US" baseline="0" dirty="0" smtClean="0"/>
                    </a:p>
                    <a:p>
                      <a:pPr>
                        <a:buFont typeface="Arial" pitchFamily="34" charset="0"/>
                        <a:buChar char="•"/>
                      </a:pPr>
                      <a:r>
                        <a:rPr lang="en-US" baseline="0" dirty="0" smtClean="0"/>
                        <a:t>Lower thresholds or abstinence might be appropriate based on prescribed medication; health conditions; pregnancy) </a:t>
                      </a:r>
                      <a:endParaRPr lang="en-US" dirty="0"/>
                    </a:p>
                  </a:txBody>
                  <a:tcPr/>
                </a:tc>
              </a:tr>
              <a:tr h="370840">
                <a:tc>
                  <a:txBody>
                    <a:bodyPr/>
                    <a:lstStyle/>
                    <a:p>
                      <a:r>
                        <a:rPr lang="en-US" b="1" dirty="0" smtClean="0"/>
                        <a:t>At-Risk(Heavy) Drinking</a:t>
                      </a:r>
                      <a:endParaRPr lang="en-US" b="1" dirty="0"/>
                    </a:p>
                  </a:txBody>
                  <a:tcPr/>
                </a:tc>
                <a:tc>
                  <a:txBody>
                    <a:bodyPr/>
                    <a:lstStyle/>
                    <a:p>
                      <a:r>
                        <a:rPr lang="en-US" i="1" dirty="0" smtClean="0"/>
                        <a:t>Men </a:t>
                      </a:r>
                      <a:r>
                        <a:rPr lang="en-US" i="1" u="sng" dirty="0" smtClean="0"/>
                        <a:t>&lt;</a:t>
                      </a:r>
                      <a:r>
                        <a:rPr lang="en-US" i="1" u="sng" baseline="0" dirty="0" smtClean="0"/>
                        <a:t> </a:t>
                      </a:r>
                      <a:r>
                        <a:rPr lang="en-US" i="1" u="none" baseline="0" dirty="0" smtClean="0"/>
                        <a:t> 65 years old</a:t>
                      </a:r>
                      <a:r>
                        <a:rPr lang="en-US" i="1" u="none" dirty="0" smtClean="0"/>
                        <a:t>:</a:t>
                      </a:r>
                    </a:p>
                    <a:p>
                      <a:pPr>
                        <a:buFont typeface="Arial" pitchFamily="34" charset="0"/>
                        <a:buChar char="•"/>
                      </a:pPr>
                      <a:r>
                        <a:rPr lang="en-US" u="none" dirty="0" smtClean="0"/>
                        <a:t>&gt;4 on any day</a:t>
                      </a:r>
                    </a:p>
                    <a:p>
                      <a:pPr>
                        <a:buFont typeface="Arial" pitchFamily="34" charset="0"/>
                        <a:buChar char="•"/>
                      </a:pPr>
                      <a:r>
                        <a:rPr lang="en-US" u="none" dirty="0" smtClean="0"/>
                        <a:t>&gt;14</a:t>
                      </a:r>
                      <a:r>
                        <a:rPr lang="en-US" u="none" baseline="0" dirty="0" smtClean="0"/>
                        <a:t> per week</a:t>
                      </a:r>
                    </a:p>
                    <a:p>
                      <a:pPr>
                        <a:buFont typeface="Arial" pitchFamily="34" charset="0"/>
                        <a:buNone/>
                      </a:pPr>
                      <a:endParaRPr lang="en-US" dirty="0" smtClean="0"/>
                    </a:p>
                    <a:p>
                      <a:r>
                        <a:rPr lang="en-US" i="1" dirty="0" smtClean="0"/>
                        <a:t>Men &gt; 65 years</a:t>
                      </a:r>
                      <a:r>
                        <a:rPr lang="en-US" i="1" baseline="0" dirty="0" smtClean="0"/>
                        <a:t> old and </a:t>
                      </a:r>
                      <a:r>
                        <a:rPr lang="en-US" i="1" dirty="0" smtClean="0"/>
                        <a:t>Women: </a:t>
                      </a:r>
                    </a:p>
                    <a:p>
                      <a:pPr>
                        <a:buFont typeface="Arial" pitchFamily="34" charset="0"/>
                        <a:buChar char="•"/>
                      </a:pPr>
                      <a:r>
                        <a:rPr lang="en-US" dirty="0" smtClean="0"/>
                        <a:t> &gt;3 on any day </a:t>
                      </a:r>
                    </a:p>
                    <a:p>
                      <a:pPr>
                        <a:buFont typeface="Arial" pitchFamily="34" charset="0"/>
                        <a:buChar char="•"/>
                      </a:pPr>
                      <a:r>
                        <a:rPr lang="en-US" dirty="0" smtClean="0"/>
                        <a:t>&gt;7</a:t>
                      </a:r>
                      <a:r>
                        <a:rPr lang="en-US" baseline="0" dirty="0" smtClean="0"/>
                        <a:t> per week</a:t>
                      </a:r>
                      <a:endParaRPr lang="en-US"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lstStyle/>
          <a:p>
            <a:r>
              <a:rPr lang="en-US" dirty="0" smtClean="0"/>
              <a:t>Classification of Alcohol Use</a:t>
            </a:r>
            <a:endParaRPr lang="en-US" dirty="0"/>
          </a:p>
        </p:txBody>
      </p:sp>
      <p:graphicFrame>
        <p:nvGraphicFramePr>
          <p:cNvPr id="4" name="Content Placeholder 3"/>
          <p:cNvGraphicFramePr>
            <a:graphicFrameLocks noGrp="1"/>
          </p:cNvGraphicFramePr>
          <p:nvPr>
            <p:ph idx="1"/>
          </p:nvPr>
        </p:nvGraphicFramePr>
        <p:xfrm>
          <a:off x="457200" y="1569720"/>
          <a:ext cx="8458200" cy="4602480"/>
        </p:xfrm>
        <a:graphic>
          <a:graphicData uri="http://schemas.openxmlformats.org/drawingml/2006/table">
            <a:tbl>
              <a:tblPr firstRow="1" bandRow="1">
                <a:tableStyleId>{5C22544A-7EE6-4342-B048-85BDC9FD1C3A}</a:tableStyleId>
              </a:tblPr>
              <a:tblGrid>
                <a:gridCol w="1676400"/>
                <a:gridCol w="6781800"/>
              </a:tblGrid>
              <a:tr h="685476">
                <a:tc>
                  <a:txBody>
                    <a:bodyPr/>
                    <a:lstStyle/>
                    <a:p>
                      <a:r>
                        <a:rPr lang="en-US" dirty="0" smtClean="0"/>
                        <a:t>Alcohol Pattern</a:t>
                      </a:r>
                      <a:endParaRPr lang="en-US" dirty="0"/>
                    </a:p>
                  </a:txBody>
                  <a:tcPr/>
                </a:tc>
                <a:tc>
                  <a:txBody>
                    <a:bodyPr/>
                    <a:lstStyle/>
                    <a:p>
                      <a:r>
                        <a:rPr lang="en-US" dirty="0" smtClean="0"/>
                        <a:t>Characteristics </a:t>
                      </a:r>
                      <a:endParaRPr lang="en-US" dirty="0"/>
                    </a:p>
                  </a:txBody>
                  <a:tcPr/>
                </a:tc>
              </a:tr>
              <a:tr h="3917004">
                <a:tc>
                  <a:txBody>
                    <a:bodyPr/>
                    <a:lstStyle/>
                    <a:p>
                      <a:r>
                        <a:rPr lang="en-US" b="1" dirty="0" smtClean="0"/>
                        <a:t>Alcohol Use Disorder</a:t>
                      </a:r>
                    </a:p>
                    <a:p>
                      <a:endParaRPr lang="en-US" b="1" dirty="0"/>
                    </a:p>
                  </a:txBody>
                  <a:tcPr/>
                </a:tc>
                <a:tc>
                  <a:txBody>
                    <a:bodyPr/>
                    <a:lstStyle/>
                    <a:p>
                      <a:r>
                        <a:rPr lang="en-US" i="1" dirty="0" smtClean="0"/>
                        <a:t>At least</a:t>
                      </a:r>
                      <a:r>
                        <a:rPr lang="en-US" i="1" baseline="0" dirty="0" smtClean="0"/>
                        <a:t> 2 of the following criteria over the past year:</a:t>
                      </a:r>
                    </a:p>
                    <a:p>
                      <a:endParaRPr lang="en-US" b="0" i="1" baseline="0" dirty="0" smtClean="0"/>
                    </a:p>
                    <a:p>
                      <a:pPr>
                        <a:buFont typeface="Arial" pitchFamily="34" charset="0"/>
                        <a:buChar char="•"/>
                      </a:pPr>
                      <a:r>
                        <a:rPr lang="en-US" b="0" baseline="0" dirty="0" smtClean="0"/>
                        <a:t>Recurrent use in hazardous situations</a:t>
                      </a:r>
                    </a:p>
                    <a:p>
                      <a:pPr>
                        <a:buFont typeface="Arial" pitchFamily="34" charset="0"/>
                        <a:buChar char="•"/>
                      </a:pPr>
                      <a:r>
                        <a:rPr lang="en-US" b="0" baseline="0" dirty="0" smtClean="0"/>
                        <a:t>Loss of control of use (quantities or duration)</a:t>
                      </a:r>
                    </a:p>
                    <a:p>
                      <a:pPr>
                        <a:buFont typeface="Arial" pitchFamily="34" charset="0"/>
                        <a:buChar char="•"/>
                      </a:pPr>
                      <a:r>
                        <a:rPr lang="en-US" b="0" baseline="0" dirty="0" smtClean="0"/>
                        <a:t>Trying to cut down</a:t>
                      </a:r>
                    </a:p>
                    <a:p>
                      <a:pPr>
                        <a:buFont typeface="Arial" pitchFamily="34" charset="0"/>
                        <a:buChar char="•"/>
                      </a:pPr>
                      <a:r>
                        <a:rPr lang="en-US" b="0" baseline="0" dirty="0" smtClean="0"/>
                        <a:t>Much time spent using or recovering from use</a:t>
                      </a:r>
                    </a:p>
                    <a:p>
                      <a:pPr>
                        <a:buFont typeface="Arial" pitchFamily="34" charset="0"/>
                        <a:buChar char="•"/>
                      </a:pPr>
                      <a:r>
                        <a:rPr lang="en-US" b="0" baseline="0" dirty="0" smtClean="0"/>
                        <a:t>Use despite interpersonal problems</a:t>
                      </a:r>
                    </a:p>
                    <a:p>
                      <a:pPr>
                        <a:buFont typeface="Arial" pitchFamily="34" charset="0"/>
                        <a:buChar char="•"/>
                      </a:pPr>
                      <a:r>
                        <a:rPr lang="en-US" b="0" baseline="0" dirty="0" smtClean="0"/>
                        <a:t>Failing obligations in work, home or school</a:t>
                      </a:r>
                    </a:p>
                    <a:p>
                      <a:pPr>
                        <a:buFont typeface="Arial" pitchFamily="34" charset="0"/>
                        <a:buChar char="•"/>
                      </a:pPr>
                      <a:r>
                        <a:rPr lang="en-US" b="0" baseline="0" dirty="0" smtClean="0"/>
                        <a:t>Activities given up to use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0" baseline="0" dirty="0" smtClean="0"/>
                        <a:t>Use despite physical/psychological problems related to use</a:t>
                      </a:r>
                    </a:p>
                    <a:p>
                      <a:pPr>
                        <a:buFont typeface="Arial" pitchFamily="34" charset="0"/>
                        <a:buChar char="•"/>
                      </a:pPr>
                      <a:r>
                        <a:rPr lang="en-US" b="0" baseline="0" dirty="0" smtClean="0"/>
                        <a:t>Withdrawal </a:t>
                      </a:r>
                    </a:p>
                    <a:p>
                      <a:pPr>
                        <a:buFont typeface="Arial" pitchFamily="34" charset="0"/>
                        <a:buChar char="•"/>
                      </a:pPr>
                      <a:r>
                        <a:rPr lang="en-US" b="0" baseline="0" dirty="0" smtClean="0"/>
                        <a:t>Tolerance</a:t>
                      </a:r>
                    </a:p>
                    <a:p>
                      <a:pPr>
                        <a:buFont typeface="Arial" pitchFamily="34" charset="0"/>
                        <a:buChar char="•"/>
                      </a:pPr>
                      <a:r>
                        <a:rPr lang="en-US" b="0" baseline="0" dirty="0" smtClean="0"/>
                        <a:t>Craving</a:t>
                      </a:r>
                    </a:p>
                  </a:txBody>
                  <a:tcPr/>
                </a:tc>
              </a:tr>
            </a:tbl>
          </a:graphicData>
        </a:graphic>
      </p:graphicFrame>
      <p:sp>
        <p:nvSpPr>
          <p:cNvPr id="5" name="TextBox 4"/>
          <p:cNvSpPr txBox="1"/>
          <p:nvPr/>
        </p:nvSpPr>
        <p:spPr>
          <a:xfrm>
            <a:off x="457200" y="6477000"/>
            <a:ext cx="2852063" cy="369332"/>
          </a:xfrm>
          <a:prstGeom prst="rect">
            <a:avLst/>
          </a:prstGeom>
          <a:noFill/>
        </p:spPr>
        <p:txBody>
          <a:bodyPr wrap="none" rtlCol="0">
            <a:spAutoFit/>
          </a:bodyPr>
          <a:lstStyle/>
          <a:p>
            <a:r>
              <a:rPr lang="en-US" dirty="0" smtClean="0"/>
              <a:t>DSM-V criteria, May 2013</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Epidemiology: Unhealthy Alcohol Use</a:t>
            </a:r>
            <a:endParaRPr lang="en-US" dirty="0"/>
          </a:p>
        </p:txBody>
      </p:sp>
      <p:sp>
        <p:nvSpPr>
          <p:cNvPr id="3" name="Content Placeholder 2"/>
          <p:cNvSpPr>
            <a:spLocks noGrp="1"/>
          </p:cNvSpPr>
          <p:nvPr>
            <p:ph idx="1"/>
          </p:nvPr>
        </p:nvSpPr>
        <p:spPr>
          <a:xfrm>
            <a:off x="457200" y="2249424"/>
            <a:ext cx="8229600" cy="3922776"/>
          </a:xfrm>
        </p:spPr>
        <p:txBody>
          <a:bodyPr/>
          <a:lstStyle/>
          <a:p>
            <a:endParaRPr lang="en-US" dirty="0" smtClean="0"/>
          </a:p>
          <a:p>
            <a:r>
              <a:rPr lang="en-US" dirty="0" smtClean="0"/>
              <a:t>Outpatients: 7 - 20%+</a:t>
            </a:r>
          </a:p>
          <a:p>
            <a:endParaRPr lang="en-US" dirty="0" smtClean="0"/>
          </a:p>
          <a:p>
            <a:r>
              <a:rPr lang="en-US" dirty="0" smtClean="0"/>
              <a:t>Emergency Departments: 30 – 40% </a:t>
            </a:r>
          </a:p>
          <a:p>
            <a:endParaRPr lang="en-US" dirty="0" smtClean="0"/>
          </a:p>
          <a:p>
            <a:r>
              <a:rPr lang="en-US" dirty="0" smtClean="0"/>
              <a:t>Trauma Patients: 50% </a:t>
            </a:r>
          </a:p>
        </p:txBody>
      </p:sp>
      <p:sp>
        <p:nvSpPr>
          <p:cNvPr id="4" name="TextBox 3"/>
          <p:cNvSpPr txBox="1"/>
          <p:nvPr/>
        </p:nvSpPr>
        <p:spPr>
          <a:xfrm>
            <a:off x="609600" y="6324600"/>
            <a:ext cx="2331087" cy="369332"/>
          </a:xfrm>
          <a:prstGeom prst="rect">
            <a:avLst/>
          </a:prstGeom>
          <a:noFill/>
        </p:spPr>
        <p:txBody>
          <a:bodyPr wrap="none" rtlCol="0">
            <a:spAutoFit/>
          </a:bodyPr>
          <a:lstStyle/>
          <a:p>
            <a:r>
              <a:rPr lang="en-US" dirty="0" smtClean="0"/>
              <a:t>Saitz, R. </a:t>
            </a:r>
            <a:r>
              <a:rPr lang="en-US" i="1" dirty="0" smtClean="0"/>
              <a:t>NEJM </a:t>
            </a:r>
            <a:r>
              <a:rPr lang="en-US" dirty="0" smtClean="0"/>
              <a:t>2005</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3130</TotalTime>
  <Words>2752</Words>
  <Application>Microsoft Office PowerPoint</Application>
  <PresentationFormat>On-screen Show (4:3)</PresentationFormat>
  <Paragraphs>429</Paragraphs>
  <Slides>45</Slides>
  <Notes>21</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Urban</vt:lpstr>
      <vt:lpstr>Identification and Treatment of Alcohol Problems in Primary Care</vt:lpstr>
      <vt:lpstr>Learning Objectives</vt:lpstr>
      <vt:lpstr>Case</vt:lpstr>
      <vt:lpstr>What is a Standard Drink?</vt:lpstr>
      <vt:lpstr>What is a Standard Drink?</vt:lpstr>
      <vt:lpstr>The Spectrum of Alcohol Use</vt:lpstr>
      <vt:lpstr>Classification of Alcohol Use</vt:lpstr>
      <vt:lpstr>Classification of Alcohol Use</vt:lpstr>
      <vt:lpstr>Epidemiology: Unhealthy Alcohol Use</vt:lpstr>
      <vt:lpstr>Alcohol and All-Cause Mortality Risk</vt:lpstr>
      <vt:lpstr>Alcohol and All-Cause Mortality Risk</vt:lpstr>
      <vt:lpstr>Alcohol-Attributable Diseases </vt:lpstr>
      <vt:lpstr>Alcohol and Ischemic Heart Disease</vt:lpstr>
      <vt:lpstr>Alcohol and Mental Health</vt:lpstr>
      <vt:lpstr>Alcohol and Risk of Incident HIV</vt:lpstr>
      <vt:lpstr>Alcohol Impacts ART Adherence</vt:lpstr>
      <vt:lpstr>Alcohol Impacts ART Adherence</vt:lpstr>
      <vt:lpstr>Addressing Alcohol Use Disorders</vt:lpstr>
      <vt:lpstr>Screening for Alcohol Use Disorders</vt:lpstr>
      <vt:lpstr>Screening for Alcohol Use Disorders</vt:lpstr>
      <vt:lpstr>Screening Tests </vt:lpstr>
      <vt:lpstr>NIAAA-Screening Approach</vt:lpstr>
      <vt:lpstr>Case continued</vt:lpstr>
      <vt:lpstr>Case continued</vt:lpstr>
      <vt:lpstr>Case continued</vt:lpstr>
      <vt:lpstr>Treatment Goals and Options</vt:lpstr>
      <vt:lpstr>At-Risk Drinkers: Brief Interventions</vt:lpstr>
      <vt:lpstr>Implementing Brief Interventions</vt:lpstr>
      <vt:lpstr>Project TrEAT: A Trial for Early Alcohol Treatment </vt:lpstr>
      <vt:lpstr>Evidence for Brief Interventions</vt:lpstr>
      <vt:lpstr>Alcohol Use Disorders:  Multi-Pronged Approach</vt:lpstr>
      <vt:lpstr>Counseling</vt:lpstr>
      <vt:lpstr>Pharmacotherapy: Withdrawal</vt:lpstr>
      <vt:lpstr>Pharmacotherapy: Relapse Prevention </vt:lpstr>
      <vt:lpstr>Disulfiram</vt:lpstr>
      <vt:lpstr>Acamprosate</vt:lpstr>
      <vt:lpstr>Naltrexone </vt:lpstr>
      <vt:lpstr>Acamprosate vs. Naltrexone</vt:lpstr>
      <vt:lpstr>Limited Prescribing</vt:lpstr>
      <vt:lpstr>Mutual Help Groups:  Alcoholics Anonymous</vt:lpstr>
      <vt:lpstr>Alcoholics Anonymous</vt:lpstr>
      <vt:lpstr>Summary</vt:lpstr>
      <vt:lpstr>Summary</vt:lpstr>
      <vt:lpstr>Acknowledgements</vt:lpstr>
      <vt:lpstr>Questions/Comments?</vt:lpstr>
    </vt:vector>
  </TitlesOfParts>
  <Company>Yale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Identification and Treatment of Alcohol Problems in primary Care</dc:title>
  <dc:creator>Jen</dc:creator>
  <cp:lastModifiedBy>Martel, Shara</cp:lastModifiedBy>
  <cp:revision>36</cp:revision>
  <dcterms:created xsi:type="dcterms:W3CDTF">2013-09-13T04:14:40Z</dcterms:created>
  <dcterms:modified xsi:type="dcterms:W3CDTF">2013-09-23T13:45:48Z</dcterms:modified>
</cp:coreProperties>
</file>