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313" r:id="rId2"/>
    <p:sldId id="318" r:id="rId3"/>
    <p:sldId id="341" r:id="rId4"/>
    <p:sldId id="342" r:id="rId5"/>
    <p:sldId id="343" r:id="rId6"/>
    <p:sldId id="344" r:id="rId7"/>
    <p:sldId id="340" r:id="rId8"/>
    <p:sldId id="347" r:id="rId9"/>
    <p:sldId id="332" r:id="rId10"/>
    <p:sldId id="314" r:id="rId11"/>
    <p:sldId id="346" r:id="rId12"/>
    <p:sldId id="345" r:id="rId13"/>
    <p:sldId id="348" r:id="rId14"/>
    <p:sldId id="315" r:id="rId15"/>
    <p:sldId id="349" r:id="rId16"/>
    <p:sldId id="350" r:id="rId17"/>
    <p:sldId id="352" r:id="rId18"/>
    <p:sldId id="351" r:id="rId19"/>
    <p:sldId id="316" r:id="rId20"/>
    <p:sldId id="317" r:id="rId21"/>
    <p:sldId id="319" r:id="rId22"/>
    <p:sldId id="321" r:id="rId23"/>
    <p:sldId id="322" r:id="rId24"/>
    <p:sldId id="334" r:id="rId25"/>
    <p:sldId id="323" r:id="rId26"/>
    <p:sldId id="324" r:id="rId27"/>
    <p:sldId id="353" r:id="rId28"/>
    <p:sldId id="325" r:id="rId29"/>
    <p:sldId id="354" r:id="rId30"/>
    <p:sldId id="355" r:id="rId31"/>
    <p:sldId id="336" r:id="rId32"/>
    <p:sldId id="356" r:id="rId33"/>
    <p:sldId id="357" r:id="rId34"/>
    <p:sldId id="320" r:id="rId35"/>
    <p:sldId id="326" r:id="rId36"/>
    <p:sldId id="337" r:id="rId37"/>
    <p:sldId id="327" r:id="rId38"/>
    <p:sldId id="328" r:id="rId39"/>
    <p:sldId id="329" r:id="rId40"/>
    <p:sldId id="338" r:id="rId41"/>
    <p:sldId id="566" r:id="rId42"/>
    <p:sldId id="564" r:id="rId4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charset="0"/>
        <a:ea typeface="ＭＳ Ｐゴシック" charset="-128"/>
        <a:cs typeface="+mn-cs"/>
      </a:defRPr>
    </a:lvl1pPr>
    <a:lvl2pPr marL="457200" algn="l" rtl="0" fontAlgn="base">
      <a:spcBef>
        <a:spcPct val="0"/>
      </a:spcBef>
      <a:spcAft>
        <a:spcPct val="0"/>
      </a:spcAft>
      <a:defRPr kern="1200">
        <a:solidFill>
          <a:schemeClr val="tx1"/>
        </a:solidFill>
        <a:latin typeface="Calibri" charset="0"/>
        <a:ea typeface="ＭＳ Ｐゴシック" charset="-128"/>
        <a:cs typeface="+mn-cs"/>
      </a:defRPr>
    </a:lvl2pPr>
    <a:lvl3pPr marL="914400" algn="l" rtl="0" fontAlgn="base">
      <a:spcBef>
        <a:spcPct val="0"/>
      </a:spcBef>
      <a:spcAft>
        <a:spcPct val="0"/>
      </a:spcAft>
      <a:defRPr kern="1200">
        <a:solidFill>
          <a:schemeClr val="tx1"/>
        </a:solidFill>
        <a:latin typeface="Calibri" charset="0"/>
        <a:ea typeface="ＭＳ Ｐゴシック" charset="-128"/>
        <a:cs typeface="+mn-cs"/>
      </a:defRPr>
    </a:lvl3pPr>
    <a:lvl4pPr marL="1371600" algn="l" rtl="0" fontAlgn="base">
      <a:spcBef>
        <a:spcPct val="0"/>
      </a:spcBef>
      <a:spcAft>
        <a:spcPct val="0"/>
      </a:spcAft>
      <a:defRPr kern="1200">
        <a:solidFill>
          <a:schemeClr val="tx1"/>
        </a:solidFill>
        <a:latin typeface="Calibri" charset="0"/>
        <a:ea typeface="ＭＳ Ｐゴシック" charset="-128"/>
        <a:cs typeface="+mn-cs"/>
      </a:defRPr>
    </a:lvl4pPr>
    <a:lvl5pPr marL="1828800" algn="l" rtl="0" fontAlgn="base">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9933FF"/>
    <a:srgbClr val="0000FF"/>
    <a:srgbClr val="99FF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70" autoAdjust="0"/>
    <p:restoredTop sz="99711" autoAdjust="0"/>
  </p:normalViewPr>
  <p:slideViewPr>
    <p:cSldViewPr>
      <p:cViewPr varScale="1">
        <p:scale>
          <a:sx n="128" d="100"/>
          <a:sy n="128" d="100"/>
        </p:scale>
        <p:origin x="536" y="176"/>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9050" cap="rnd">
              <a:noFill/>
              <a:round/>
            </a:ln>
            <a:effectLst/>
          </c:spPr>
          <c:marker>
            <c:symbol val="circle"/>
            <c:size val="7"/>
            <c:spPr>
              <a:solidFill>
                <a:schemeClr val="accent1"/>
              </a:solidFill>
              <a:ln w="9525">
                <a:solidFill>
                  <a:schemeClr val="accent1"/>
                </a:solidFill>
              </a:ln>
              <a:effectLst/>
            </c:spPr>
          </c:marker>
          <c:trendline>
            <c:spPr>
              <a:ln w="63500" cap="rnd">
                <a:solidFill>
                  <a:schemeClr val="tx1"/>
                </a:solidFill>
                <a:prstDash val="sysDot"/>
              </a:ln>
              <a:effectLst/>
            </c:spPr>
            <c:trendlineType val="linear"/>
            <c:dispRSqr val="0"/>
            <c:dispEq val="0"/>
          </c:trendline>
          <c:xVal>
            <c:numRef>
              <c:f>Sheet1!$B$1:$B$169</c:f>
              <c:numCache>
                <c:formatCode>General</c:formatCode>
                <c:ptCount val="169"/>
                <c:pt idx="0">
                  <c:v>53</c:v>
                </c:pt>
                <c:pt idx="1">
                  <c:v>52</c:v>
                </c:pt>
                <c:pt idx="2">
                  <c:v>42</c:v>
                </c:pt>
                <c:pt idx="3">
                  <c:v>44</c:v>
                </c:pt>
                <c:pt idx="4">
                  <c:v>48</c:v>
                </c:pt>
                <c:pt idx="5">
                  <c:v>51</c:v>
                </c:pt>
                <c:pt idx="6">
                  <c:v>29</c:v>
                </c:pt>
                <c:pt idx="7">
                  <c:v>41</c:v>
                </c:pt>
                <c:pt idx="8">
                  <c:v>49</c:v>
                </c:pt>
                <c:pt idx="9">
                  <c:v>29</c:v>
                </c:pt>
                <c:pt idx="10">
                  <c:v>52</c:v>
                </c:pt>
                <c:pt idx="11">
                  <c:v>35</c:v>
                </c:pt>
                <c:pt idx="12">
                  <c:v>41</c:v>
                </c:pt>
                <c:pt idx="13">
                  <c:v>47</c:v>
                </c:pt>
                <c:pt idx="14">
                  <c:v>43</c:v>
                </c:pt>
                <c:pt idx="15">
                  <c:v>42</c:v>
                </c:pt>
                <c:pt idx="16">
                  <c:v>54</c:v>
                </c:pt>
                <c:pt idx="17">
                  <c:v>48</c:v>
                </c:pt>
                <c:pt idx="18">
                  <c:v>40</c:v>
                </c:pt>
                <c:pt idx="19">
                  <c:v>41</c:v>
                </c:pt>
                <c:pt idx="20">
                  <c:v>54</c:v>
                </c:pt>
                <c:pt idx="21">
                  <c:v>46</c:v>
                </c:pt>
                <c:pt idx="22">
                  <c:v>53</c:v>
                </c:pt>
                <c:pt idx="23">
                  <c:v>44</c:v>
                </c:pt>
                <c:pt idx="24">
                  <c:v>35</c:v>
                </c:pt>
                <c:pt idx="25">
                  <c:v>45</c:v>
                </c:pt>
                <c:pt idx="26">
                  <c:v>38</c:v>
                </c:pt>
                <c:pt idx="27">
                  <c:v>34</c:v>
                </c:pt>
                <c:pt idx="28">
                  <c:v>51</c:v>
                </c:pt>
                <c:pt idx="29">
                  <c:v>39</c:v>
                </c:pt>
                <c:pt idx="30">
                  <c:v>34</c:v>
                </c:pt>
                <c:pt idx="31">
                  <c:v>51</c:v>
                </c:pt>
                <c:pt idx="32">
                  <c:v>54</c:v>
                </c:pt>
                <c:pt idx="33">
                  <c:v>34</c:v>
                </c:pt>
                <c:pt idx="34">
                  <c:v>52</c:v>
                </c:pt>
                <c:pt idx="35">
                  <c:v>44</c:v>
                </c:pt>
                <c:pt idx="36">
                  <c:v>43</c:v>
                </c:pt>
                <c:pt idx="37">
                  <c:v>26</c:v>
                </c:pt>
                <c:pt idx="38">
                  <c:v>27</c:v>
                </c:pt>
                <c:pt idx="39">
                  <c:v>28</c:v>
                </c:pt>
                <c:pt idx="40">
                  <c:v>54</c:v>
                </c:pt>
                <c:pt idx="41">
                  <c:v>35</c:v>
                </c:pt>
                <c:pt idx="42">
                  <c:v>45</c:v>
                </c:pt>
                <c:pt idx="43">
                  <c:v>30</c:v>
                </c:pt>
                <c:pt idx="44">
                  <c:v>40</c:v>
                </c:pt>
                <c:pt idx="45">
                  <c:v>37</c:v>
                </c:pt>
                <c:pt idx="46">
                  <c:v>40</c:v>
                </c:pt>
                <c:pt idx="47">
                  <c:v>48</c:v>
                </c:pt>
                <c:pt idx="48">
                  <c:v>48</c:v>
                </c:pt>
                <c:pt idx="49">
                  <c:v>55</c:v>
                </c:pt>
                <c:pt idx="50">
                  <c:v>39</c:v>
                </c:pt>
                <c:pt idx="51">
                  <c:v>41</c:v>
                </c:pt>
                <c:pt idx="52">
                  <c:v>55</c:v>
                </c:pt>
                <c:pt idx="53">
                  <c:v>41</c:v>
                </c:pt>
                <c:pt idx="54">
                  <c:v>53</c:v>
                </c:pt>
                <c:pt idx="55">
                  <c:v>56</c:v>
                </c:pt>
                <c:pt idx="56">
                  <c:v>29</c:v>
                </c:pt>
                <c:pt idx="57">
                  <c:v>45</c:v>
                </c:pt>
                <c:pt idx="58">
                  <c:v>47</c:v>
                </c:pt>
                <c:pt idx="59">
                  <c:v>50</c:v>
                </c:pt>
                <c:pt idx="60">
                  <c:v>42</c:v>
                </c:pt>
                <c:pt idx="61">
                  <c:v>49</c:v>
                </c:pt>
                <c:pt idx="62">
                  <c:v>43</c:v>
                </c:pt>
                <c:pt idx="63">
                  <c:v>52</c:v>
                </c:pt>
                <c:pt idx="64">
                  <c:v>49</c:v>
                </c:pt>
                <c:pt idx="65">
                  <c:v>34</c:v>
                </c:pt>
                <c:pt idx="66">
                  <c:v>22</c:v>
                </c:pt>
                <c:pt idx="67">
                  <c:v>37</c:v>
                </c:pt>
                <c:pt idx="68">
                  <c:v>50</c:v>
                </c:pt>
                <c:pt idx="69">
                  <c:v>26</c:v>
                </c:pt>
                <c:pt idx="70">
                  <c:v>51</c:v>
                </c:pt>
                <c:pt idx="71">
                  <c:v>44</c:v>
                </c:pt>
                <c:pt idx="72">
                  <c:v>39</c:v>
                </c:pt>
                <c:pt idx="73">
                  <c:v>30</c:v>
                </c:pt>
                <c:pt idx="74">
                  <c:v>23</c:v>
                </c:pt>
                <c:pt idx="75">
                  <c:v>40</c:v>
                </c:pt>
                <c:pt idx="76">
                  <c:v>44</c:v>
                </c:pt>
                <c:pt idx="77">
                  <c:v>35</c:v>
                </c:pt>
                <c:pt idx="78">
                  <c:v>24</c:v>
                </c:pt>
                <c:pt idx="79">
                  <c:v>36</c:v>
                </c:pt>
                <c:pt idx="80">
                  <c:v>40</c:v>
                </c:pt>
                <c:pt idx="81">
                  <c:v>44</c:v>
                </c:pt>
                <c:pt idx="82">
                  <c:v>36</c:v>
                </c:pt>
                <c:pt idx="83">
                  <c:v>31</c:v>
                </c:pt>
                <c:pt idx="84">
                  <c:v>32</c:v>
                </c:pt>
                <c:pt idx="85">
                  <c:v>36</c:v>
                </c:pt>
                <c:pt idx="86">
                  <c:v>19</c:v>
                </c:pt>
                <c:pt idx="87">
                  <c:v>31</c:v>
                </c:pt>
                <c:pt idx="88">
                  <c:v>32</c:v>
                </c:pt>
                <c:pt idx="89">
                  <c:v>43</c:v>
                </c:pt>
                <c:pt idx="90">
                  <c:v>36</c:v>
                </c:pt>
                <c:pt idx="91">
                  <c:v>27</c:v>
                </c:pt>
                <c:pt idx="92">
                  <c:v>45</c:v>
                </c:pt>
                <c:pt idx="93">
                  <c:v>14</c:v>
                </c:pt>
                <c:pt idx="94">
                  <c:v>38</c:v>
                </c:pt>
                <c:pt idx="95">
                  <c:v>47</c:v>
                </c:pt>
                <c:pt idx="96">
                  <c:v>22</c:v>
                </c:pt>
                <c:pt idx="97">
                  <c:v>24</c:v>
                </c:pt>
                <c:pt idx="98">
                  <c:v>19</c:v>
                </c:pt>
                <c:pt idx="99">
                  <c:v>25</c:v>
                </c:pt>
                <c:pt idx="100">
                  <c:v>16</c:v>
                </c:pt>
                <c:pt idx="101">
                  <c:v>21</c:v>
                </c:pt>
                <c:pt idx="102">
                  <c:v>39</c:v>
                </c:pt>
                <c:pt idx="103">
                  <c:v>20</c:v>
                </c:pt>
                <c:pt idx="104">
                  <c:v>43</c:v>
                </c:pt>
                <c:pt idx="105">
                  <c:v>45</c:v>
                </c:pt>
                <c:pt idx="106">
                  <c:v>19</c:v>
                </c:pt>
                <c:pt idx="107">
                  <c:v>36</c:v>
                </c:pt>
                <c:pt idx="108">
                  <c:v>40</c:v>
                </c:pt>
                <c:pt idx="109">
                  <c:v>57</c:v>
                </c:pt>
                <c:pt idx="110">
                  <c:v>34</c:v>
                </c:pt>
                <c:pt idx="111">
                  <c:v>47</c:v>
                </c:pt>
                <c:pt idx="112">
                  <c:v>52</c:v>
                </c:pt>
                <c:pt idx="113">
                  <c:v>53</c:v>
                </c:pt>
                <c:pt idx="114">
                  <c:v>44</c:v>
                </c:pt>
                <c:pt idx="115">
                  <c:v>48</c:v>
                </c:pt>
                <c:pt idx="116">
                  <c:v>43</c:v>
                </c:pt>
                <c:pt idx="117">
                  <c:v>57</c:v>
                </c:pt>
                <c:pt idx="118">
                  <c:v>53</c:v>
                </c:pt>
                <c:pt idx="119">
                  <c:v>27</c:v>
                </c:pt>
                <c:pt idx="120">
                  <c:v>51</c:v>
                </c:pt>
                <c:pt idx="121">
                  <c:v>50</c:v>
                </c:pt>
                <c:pt idx="122">
                  <c:v>47</c:v>
                </c:pt>
                <c:pt idx="123">
                  <c:v>53</c:v>
                </c:pt>
                <c:pt idx="124">
                  <c:v>54</c:v>
                </c:pt>
                <c:pt idx="125">
                  <c:v>38</c:v>
                </c:pt>
                <c:pt idx="126">
                  <c:v>57</c:v>
                </c:pt>
                <c:pt idx="127">
                  <c:v>13</c:v>
                </c:pt>
                <c:pt idx="128">
                  <c:v>40</c:v>
                </c:pt>
                <c:pt idx="129">
                  <c:v>28</c:v>
                </c:pt>
                <c:pt idx="130">
                  <c:v>41</c:v>
                </c:pt>
                <c:pt idx="131">
                  <c:v>29</c:v>
                </c:pt>
                <c:pt idx="132">
                  <c:v>31</c:v>
                </c:pt>
                <c:pt idx="133">
                  <c:v>50</c:v>
                </c:pt>
                <c:pt idx="134">
                  <c:v>43</c:v>
                </c:pt>
                <c:pt idx="135">
                  <c:v>43</c:v>
                </c:pt>
                <c:pt idx="136">
                  <c:v>46</c:v>
                </c:pt>
                <c:pt idx="137">
                  <c:v>32</c:v>
                </c:pt>
                <c:pt idx="138">
                  <c:v>25</c:v>
                </c:pt>
                <c:pt idx="139">
                  <c:v>48</c:v>
                </c:pt>
                <c:pt idx="140">
                  <c:v>33</c:v>
                </c:pt>
                <c:pt idx="141">
                  <c:v>39</c:v>
                </c:pt>
                <c:pt idx="142">
                  <c:v>27</c:v>
                </c:pt>
                <c:pt idx="143">
                  <c:v>54</c:v>
                </c:pt>
                <c:pt idx="144">
                  <c:v>49</c:v>
                </c:pt>
                <c:pt idx="145">
                  <c:v>23</c:v>
                </c:pt>
                <c:pt idx="146">
                  <c:v>44</c:v>
                </c:pt>
                <c:pt idx="147">
                  <c:v>39</c:v>
                </c:pt>
                <c:pt idx="148">
                  <c:v>28</c:v>
                </c:pt>
                <c:pt idx="149">
                  <c:v>43</c:v>
                </c:pt>
                <c:pt idx="150">
                  <c:v>48</c:v>
                </c:pt>
                <c:pt idx="151">
                  <c:v>51</c:v>
                </c:pt>
                <c:pt idx="152">
                  <c:v>50</c:v>
                </c:pt>
                <c:pt idx="153">
                  <c:v>56</c:v>
                </c:pt>
                <c:pt idx="154">
                  <c:v>55</c:v>
                </c:pt>
                <c:pt idx="155">
                  <c:v>34</c:v>
                </c:pt>
                <c:pt idx="156">
                  <c:v>39</c:v>
                </c:pt>
                <c:pt idx="157">
                  <c:v>48</c:v>
                </c:pt>
                <c:pt idx="158">
                  <c:v>42</c:v>
                </c:pt>
                <c:pt idx="159">
                  <c:v>44</c:v>
                </c:pt>
                <c:pt idx="160">
                  <c:v>46</c:v>
                </c:pt>
                <c:pt idx="161">
                  <c:v>22</c:v>
                </c:pt>
                <c:pt idx="162">
                  <c:v>39</c:v>
                </c:pt>
                <c:pt idx="163">
                  <c:v>39</c:v>
                </c:pt>
                <c:pt idx="164">
                  <c:v>52</c:v>
                </c:pt>
                <c:pt idx="165">
                  <c:v>51</c:v>
                </c:pt>
                <c:pt idx="166">
                  <c:v>42</c:v>
                </c:pt>
                <c:pt idx="167">
                  <c:v>29</c:v>
                </c:pt>
                <c:pt idx="168">
                  <c:v>56</c:v>
                </c:pt>
              </c:numCache>
            </c:numRef>
          </c:xVal>
          <c:yVal>
            <c:numRef>
              <c:f>Sheet1!$C$1:$C$169</c:f>
              <c:numCache>
                <c:formatCode>General</c:formatCode>
                <c:ptCount val="169"/>
                <c:pt idx="0">
                  <c:v>39.986499999999999</c:v>
                </c:pt>
                <c:pt idx="1">
                  <c:v>41.884</c:v>
                </c:pt>
                <c:pt idx="2">
                  <c:v>40.619900000000001</c:v>
                </c:pt>
                <c:pt idx="3">
                  <c:v>48.206899999999997</c:v>
                </c:pt>
                <c:pt idx="4">
                  <c:v>39.276499999999999</c:v>
                </c:pt>
                <c:pt idx="5">
                  <c:v>40.547899999999998</c:v>
                </c:pt>
                <c:pt idx="6">
                  <c:v>41.107100000000003</c:v>
                </c:pt>
                <c:pt idx="7">
                  <c:v>43.314399999999999</c:v>
                </c:pt>
                <c:pt idx="8">
                  <c:v>44.191600000000001</c:v>
                </c:pt>
                <c:pt idx="9">
                  <c:v>39.4741</c:v>
                </c:pt>
                <c:pt idx="10">
                  <c:v>41.4664</c:v>
                </c:pt>
                <c:pt idx="11">
                  <c:v>39.683199999999999</c:v>
                </c:pt>
                <c:pt idx="12">
                  <c:v>37.750599999999999</c:v>
                </c:pt>
                <c:pt idx="13">
                  <c:v>48.348999999999997</c:v>
                </c:pt>
                <c:pt idx="14">
                  <c:v>42.489600000000003</c:v>
                </c:pt>
                <c:pt idx="15">
                  <c:v>48.764899999999997</c:v>
                </c:pt>
                <c:pt idx="16">
                  <c:v>43.253900000000002</c:v>
                </c:pt>
                <c:pt idx="17">
                  <c:v>40.965499999999999</c:v>
                </c:pt>
                <c:pt idx="18">
                  <c:v>42.686599999999999</c:v>
                </c:pt>
                <c:pt idx="19">
                  <c:v>37.191600000000001</c:v>
                </c:pt>
                <c:pt idx="20">
                  <c:v>48.759099999999997</c:v>
                </c:pt>
                <c:pt idx="21">
                  <c:v>44.768900000000002</c:v>
                </c:pt>
                <c:pt idx="22">
                  <c:v>40.095199999999998</c:v>
                </c:pt>
                <c:pt idx="23">
                  <c:v>42.368899999999996</c:v>
                </c:pt>
                <c:pt idx="24">
                  <c:v>41.158900000000003</c:v>
                </c:pt>
                <c:pt idx="25">
                  <c:v>43.661900000000003</c:v>
                </c:pt>
                <c:pt idx="26">
                  <c:v>47.907200000000003</c:v>
                </c:pt>
                <c:pt idx="27">
                  <c:v>45.818300000000001</c:v>
                </c:pt>
                <c:pt idx="28">
                  <c:v>40.716099999999997</c:v>
                </c:pt>
                <c:pt idx="29">
                  <c:v>40.8461</c:v>
                </c:pt>
                <c:pt idx="30">
                  <c:v>36.320999999999998</c:v>
                </c:pt>
                <c:pt idx="31">
                  <c:v>33.935499999999998</c:v>
                </c:pt>
                <c:pt idx="32">
                  <c:v>46.278399999999998</c:v>
                </c:pt>
                <c:pt idx="33">
                  <c:v>41.308399999999999</c:v>
                </c:pt>
                <c:pt idx="34">
                  <c:v>50.996000000000002</c:v>
                </c:pt>
                <c:pt idx="35">
                  <c:v>38.861899999999999</c:v>
                </c:pt>
                <c:pt idx="36">
                  <c:v>45.302</c:v>
                </c:pt>
                <c:pt idx="37">
                  <c:v>40.096499999999999</c:v>
                </c:pt>
                <c:pt idx="38">
                  <c:v>39.607799999999997</c:v>
                </c:pt>
                <c:pt idx="39">
                  <c:v>36.511400000000002</c:v>
                </c:pt>
                <c:pt idx="40">
                  <c:v>47.405099999999997</c:v>
                </c:pt>
                <c:pt idx="41">
                  <c:v>40.371600000000001</c:v>
                </c:pt>
                <c:pt idx="42">
                  <c:v>39.053600000000003</c:v>
                </c:pt>
                <c:pt idx="43">
                  <c:v>38.4163</c:v>
                </c:pt>
                <c:pt idx="44">
                  <c:v>47.132300000000001</c:v>
                </c:pt>
                <c:pt idx="45">
                  <c:v>36.073399999999999</c:v>
                </c:pt>
                <c:pt idx="46">
                  <c:v>42.315100000000001</c:v>
                </c:pt>
                <c:pt idx="47">
                  <c:v>39.361400000000003</c:v>
                </c:pt>
                <c:pt idx="48">
                  <c:v>43.337800000000001</c:v>
                </c:pt>
                <c:pt idx="49">
                  <c:v>45.133699999999997</c:v>
                </c:pt>
                <c:pt idx="50">
                  <c:v>47.020499999999998</c:v>
                </c:pt>
                <c:pt idx="51">
                  <c:v>42.191200000000002</c:v>
                </c:pt>
                <c:pt idx="52">
                  <c:v>39.441499999999998</c:v>
                </c:pt>
                <c:pt idx="53">
                  <c:v>45.558</c:v>
                </c:pt>
                <c:pt idx="54">
                  <c:v>43.172400000000003</c:v>
                </c:pt>
                <c:pt idx="55">
                  <c:v>40.582000000000001</c:v>
                </c:pt>
                <c:pt idx="56">
                  <c:v>33.910200000000003</c:v>
                </c:pt>
                <c:pt idx="57">
                  <c:v>45.514200000000002</c:v>
                </c:pt>
                <c:pt idx="58">
                  <c:v>43.086500000000001</c:v>
                </c:pt>
                <c:pt idx="59">
                  <c:v>41.470100000000002</c:v>
                </c:pt>
                <c:pt idx="60">
                  <c:v>43.534599999999998</c:v>
                </c:pt>
                <c:pt idx="61">
                  <c:v>45.264699999999998</c:v>
                </c:pt>
                <c:pt idx="62">
                  <c:v>39.6922</c:v>
                </c:pt>
                <c:pt idx="63">
                  <c:v>45.609000000000002</c:v>
                </c:pt>
                <c:pt idx="64">
                  <c:v>43.309399999999997</c:v>
                </c:pt>
                <c:pt idx="65">
                  <c:v>44.056699999999999</c:v>
                </c:pt>
                <c:pt idx="66">
                  <c:v>34.232700000000001</c:v>
                </c:pt>
                <c:pt idx="67">
                  <c:v>44.3523</c:v>
                </c:pt>
                <c:pt idx="68">
                  <c:v>42.339100000000002</c:v>
                </c:pt>
                <c:pt idx="69">
                  <c:v>35.601799999999997</c:v>
                </c:pt>
                <c:pt idx="70">
                  <c:v>40.463999999999999</c:v>
                </c:pt>
                <c:pt idx="71">
                  <c:v>43.125599999999999</c:v>
                </c:pt>
                <c:pt idx="72">
                  <c:v>44.086399999999998</c:v>
                </c:pt>
                <c:pt idx="73">
                  <c:v>38.2224</c:v>
                </c:pt>
                <c:pt idx="74">
                  <c:v>35.118699999999997</c:v>
                </c:pt>
                <c:pt idx="75">
                  <c:v>35.987000000000002</c:v>
                </c:pt>
                <c:pt idx="76">
                  <c:v>38.720799999999997</c:v>
                </c:pt>
                <c:pt idx="77">
                  <c:v>35.665599999999998</c:v>
                </c:pt>
                <c:pt idx="78">
                  <c:v>35.8917</c:v>
                </c:pt>
                <c:pt idx="79">
                  <c:v>41.687199999999997</c:v>
                </c:pt>
                <c:pt idx="80">
                  <c:v>34.339300000000001</c:v>
                </c:pt>
                <c:pt idx="81">
                  <c:v>38.155900000000003</c:v>
                </c:pt>
                <c:pt idx="82">
                  <c:v>43.345399999999998</c:v>
                </c:pt>
                <c:pt idx="83">
                  <c:v>39.890300000000003</c:v>
                </c:pt>
                <c:pt idx="84">
                  <c:v>36.909100000000002</c:v>
                </c:pt>
                <c:pt idx="85">
                  <c:v>34.867600000000003</c:v>
                </c:pt>
                <c:pt idx="86">
                  <c:v>38.201099999999997</c:v>
                </c:pt>
                <c:pt idx="87">
                  <c:v>33.078899999999997</c:v>
                </c:pt>
                <c:pt idx="88">
                  <c:v>28.09</c:v>
                </c:pt>
                <c:pt idx="89">
                  <c:v>40.992199999999997</c:v>
                </c:pt>
                <c:pt idx="90">
                  <c:v>35.5657</c:v>
                </c:pt>
                <c:pt idx="91">
                  <c:v>35.785899999999998</c:v>
                </c:pt>
                <c:pt idx="92">
                  <c:v>47.392000000000003</c:v>
                </c:pt>
                <c:pt idx="93">
                  <c:v>42.627699999999997</c:v>
                </c:pt>
                <c:pt idx="94">
                  <c:v>34.4878</c:v>
                </c:pt>
                <c:pt idx="95">
                  <c:v>36.150799999999997</c:v>
                </c:pt>
                <c:pt idx="96">
                  <c:v>37.031799999999997</c:v>
                </c:pt>
                <c:pt idx="97">
                  <c:v>38.080300000000001</c:v>
                </c:pt>
                <c:pt idx="98">
                  <c:v>33.994199999999999</c:v>
                </c:pt>
                <c:pt idx="99">
                  <c:v>36.277900000000002</c:v>
                </c:pt>
                <c:pt idx="100">
                  <c:v>36.395499999999998</c:v>
                </c:pt>
                <c:pt idx="101">
                  <c:v>31.0137</c:v>
                </c:pt>
                <c:pt idx="102">
                  <c:v>36.8247</c:v>
                </c:pt>
                <c:pt idx="103">
                  <c:v>36.437199999999997</c:v>
                </c:pt>
                <c:pt idx="104">
                  <c:v>45.220500000000001</c:v>
                </c:pt>
                <c:pt idx="105">
                  <c:v>44.448500000000003</c:v>
                </c:pt>
                <c:pt idx="106">
                  <c:v>32.168300000000002</c:v>
                </c:pt>
                <c:pt idx="107">
                  <c:v>45.568100000000001</c:v>
                </c:pt>
                <c:pt idx="108">
                  <c:v>33.802999999999997</c:v>
                </c:pt>
                <c:pt idx="109">
                  <c:v>45.154800000000002</c:v>
                </c:pt>
                <c:pt idx="110">
                  <c:v>42.613500000000002</c:v>
                </c:pt>
                <c:pt idx="111">
                  <c:v>38.5289</c:v>
                </c:pt>
                <c:pt idx="112">
                  <c:v>41.461399999999998</c:v>
                </c:pt>
                <c:pt idx="113">
                  <c:v>38.357900000000001</c:v>
                </c:pt>
                <c:pt idx="114">
                  <c:v>37.354199999999999</c:v>
                </c:pt>
                <c:pt idx="115">
                  <c:v>51.167499999999997</c:v>
                </c:pt>
                <c:pt idx="116">
                  <c:v>37.060299999999998</c:v>
                </c:pt>
                <c:pt idx="117">
                  <c:v>39.496600000000001</c:v>
                </c:pt>
                <c:pt idx="118">
                  <c:v>43.409500000000001</c:v>
                </c:pt>
                <c:pt idx="119">
                  <c:v>35.26</c:v>
                </c:pt>
                <c:pt idx="120">
                  <c:v>42.571899999999999</c:v>
                </c:pt>
                <c:pt idx="121">
                  <c:v>42.483499999999999</c:v>
                </c:pt>
                <c:pt idx="122">
                  <c:v>41.452300000000001</c:v>
                </c:pt>
                <c:pt idx="123">
                  <c:v>41.654499999999999</c:v>
                </c:pt>
                <c:pt idx="124">
                  <c:v>43.3996</c:v>
                </c:pt>
                <c:pt idx="125">
                  <c:v>40.101700000000001</c:v>
                </c:pt>
                <c:pt idx="126">
                  <c:v>44.855200000000004</c:v>
                </c:pt>
                <c:pt idx="127">
                  <c:v>33.992699999999999</c:v>
                </c:pt>
                <c:pt idx="128">
                  <c:v>36.9208</c:v>
                </c:pt>
                <c:pt idx="129">
                  <c:v>30.365500000000001</c:v>
                </c:pt>
                <c:pt idx="130">
                  <c:v>41.245699999999999</c:v>
                </c:pt>
                <c:pt idx="131">
                  <c:v>39.165100000000002</c:v>
                </c:pt>
                <c:pt idx="132">
                  <c:v>36.270800000000001</c:v>
                </c:pt>
                <c:pt idx="133">
                  <c:v>36.746299999999998</c:v>
                </c:pt>
                <c:pt idx="134">
                  <c:v>37.649099999999997</c:v>
                </c:pt>
                <c:pt idx="135">
                  <c:v>41.355800000000002</c:v>
                </c:pt>
                <c:pt idx="136">
                  <c:v>39.230699999999999</c:v>
                </c:pt>
                <c:pt idx="137">
                  <c:v>41.558300000000003</c:v>
                </c:pt>
                <c:pt idx="138">
                  <c:v>33.873800000000003</c:v>
                </c:pt>
                <c:pt idx="139">
                  <c:v>37.0655</c:v>
                </c:pt>
                <c:pt idx="140">
                  <c:v>39.603099999999998</c:v>
                </c:pt>
                <c:pt idx="141">
                  <c:v>45.0854</c:v>
                </c:pt>
                <c:pt idx="142">
                  <c:v>37.869100000000003</c:v>
                </c:pt>
                <c:pt idx="143">
                  <c:v>44.588099999999997</c:v>
                </c:pt>
                <c:pt idx="144">
                  <c:v>45.3324</c:v>
                </c:pt>
                <c:pt idx="145">
                  <c:v>39.701999999999998</c:v>
                </c:pt>
                <c:pt idx="146">
                  <c:v>44.3</c:v>
                </c:pt>
                <c:pt idx="147">
                  <c:v>39.6586</c:v>
                </c:pt>
                <c:pt idx="148">
                  <c:v>36.815600000000003</c:v>
                </c:pt>
                <c:pt idx="149">
                  <c:v>43.772500000000001</c:v>
                </c:pt>
                <c:pt idx="150">
                  <c:v>38.599400000000003</c:v>
                </c:pt>
                <c:pt idx="151">
                  <c:v>45.267699999999998</c:v>
                </c:pt>
                <c:pt idx="152">
                  <c:v>40.1646</c:v>
                </c:pt>
                <c:pt idx="153">
                  <c:v>45.0351</c:v>
                </c:pt>
                <c:pt idx="154">
                  <c:v>45.152799999999999</c:v>
                </c:pt>
                <c:pt idx="155">
                  <c:v>42.54</c:v>
                </c:pt>
                <c:pt idx="156">
                  <c:v>43.658499999999997</c:v>
                </c:pt>
                <c:pt idx="157">
                  <c:v>41.9863</c:v>
                </c:pt>
                <c:pt idx="158">
                  <c:v>38.478200000000001</c:v>
                </c:pt>
                <c:pt idx="159">
                  <c:v>35.794400000000003</c:v>
                </c:pt>
                <c:pt idx="160">
                  <c:v>46.102899999999998</c:v>
                </c:pt>
                <c:pt idx="161">
                  <c:v>41.673299999999998</c:v>
                </c:pt>
                <c:pt idx="162">
                  <c:v>38.584099999999999</c:v>
                </c:pt>
                <c:pt idx="163">
                  <c:v>43.737000000000002</c:v>
                </c:pt>
                <c:pt idx="164">
                  <c:v>46.8551</c:v>
                </c:pt>
                <c:pt idx="165">
                  <c:v>41.371699999999997</c:v>
                </c:pt>
                <c:pt idx="166">
                  <c:v>37.367600000000003</c:v>
                </c:pt>
                <c:pt idx="167">
                  <c:v>46.034300000000002</c:v>
                </c:pt>
                <c:pt idx="168">
                  <c:v>44.914299999999997</c:v>
                </c:pt>
              </c:numCache>
            </c:numRef>
          </c:yVal>
          <c:smooth val="0"/>
          <c:extLst>
            <c:ext xmlns:c16="http://schemas.microsoft.com/office/drawing/2014/chart" uri="{C3380CC4-5D6E-409C-BE32-E72D297353CC}">
              <c16:uniqueId val="{00000001-826F-314F-8193-F3A81E7017A4}"/>
            </c:ext>
          </c:extLst>
        </c:ser>
        <c:ser>
          <c:idx val="1"/>
          <c:order val="1"/>
          <c:spPr>
            <a:ln w="25400" cap="rnd">
              <a:noFill/>
              <a:round/>
            </a:ln>
            <a:effectLst/>
          </c:spPr>
          <c:marker>
            <c:symbol val="circle"/>
            <c:size val="7"/>
            <c:spPr>
              <a:solidFill>
                <a:schemeClr val="accent2"/>
              </a:solidFill>
              <a:ln w="9525">
                <a:solidFill>
                  <a:schemeClr val="accent2"/>
                </a:solidFill>
              </a:ln>
              <a:effectLst/>
            </c:spPr>
          </c:marker>
          <c:xVal>
            <c:numRef>
              <c:f>Sheet1!$B$1:$B$73</c:f>
              <c:numCache>
                <c:formatCode>General</c:formatCode>
                <c:ptCount val="73"/>
                <c:pt idx="0">
                  <c:v>53</c:v>
                </c:pt>
                <c:pt idx="1">
                  <c:v>52</c:v>
                </c:pt>
                <c:pt idx="2">
                  <c:v>42</c:v>
                </c:pt>
                <c:pt idx="3">
                  <c:v>44</c:v>
                </c:pt>
                <c:pt idx="4">
                  <c:v>48</c:v>
                </c:pt>
                <c:pt idx="5">
                  <c:v>51</c:v>
                </c:pt>
                <c:pt idx="6">
                  <c:v>29</c:v>
                </c:pt>
                <c:pt idx="7">
                  <c:v>41</c:v>
                </c:pt>
                <c:pt idx="8">
                  <c:v>49</c:v>
                </c:pt>
                <c:pt idx="9">
                  <c:v>29</c:v>
                </c:pt>
                <c:pt idx="10">
                  <c:v>52</c:v>
                </c:pt>
                <c:pt idx="11">
                  <c:v>35</c:v>
                </c:pt>
                <c:pt idx="12">
                  <c:v>41</c:v>
                </c:pt>
                <c:pt idx="13">
                  <c:v>47</c:v>
                </c:pt>
                <c:pt idx="14">
                  <c:v>43</c:v>
                </c:pt>
                <c:pt idx="15">
                  <c:v>42</c:v>
                </c:pt>
                <c:pt idx="16">
                  <c:v>54</c:v>
                </c:pt>
                <c:pt idx="17">
                  <c:v>48</c:v>
                </c:pt>
                <c:pt idx="18">
                  <c:v>40</c:v>
                </c:pt>
                <c:pt idx="19">
                  <c:v>41</c:v>
                </c:pt>
                <c:pt idx="20">
                  <c:v>54</c:v>
                </c:pt>
                <c:pt idx="21">
                  <c:v>46</c:v>
                </c:pt>
                <c:pt idx="22">
                  <c:v>53</c:v>
                </c:pt>
                <c:pt idx="23">
                  <c:v>44</c:v>
                </c:pt>
                <c:pt idx="24">
                  <c:v>35</c:v>
                </c:pt>
                <c:pt idx="25">
                  <c:v>45</c:v>
                </c:pt>
                <c:pt idx="26">
                  <c:v>38</c:v>
                </c:pt>
                <c:pt idx="27">
                  <c:v>34</c:v>
                </c:pt>
                <c:pt idx="28">
                  <c:v>51</c:v>
                </c:pt>
                <c:pt idx="29">
                  <c:v>39</c:v>
                </c:pt>
                <c:pt idx="30">
                  <c:v>34</c:v>
                </c:pt>
                <c:pt idx="31">
                  <c:v>51</c:v>
                </c:pt>
                <c:pt idx="32">
                  <c:v>54</c:v>
                </c:pt>
                <c:pt idx="33">
                  <c:v>34</c:v>
                </c:pt>
                <c:pt idx="34">
                  <c:v>52</c:v>
                </c:pt>
                <c:pt idx="35">
                  <c:v>44</c:v>
                </c:pt>
                <c:pt idx="36">
                  <c:v>43</c:v>
                </c:pt>
                <c:pt idx="37">
                  <c:v>26</c:v>
                </c:pt>
                <c:pt idx="38">
                  <c:v>27</c:v>
                </c:pt>
                <c:pt idx="39">
                  <c:v>28</c:v>
                </c:pt>
                <c:pt idx="40">
                  <c:v>54</c:v>
                </c:pt>
                <c:pt idx="41">
                  <c:v>35</c:v>
                </c:pt>
                <c:pt idx="42">
                  <c:v>45</c:v>
                </c:pt>
                <c:pt idx="43">
                  <c:v>30</c:v>
                </c:pt>
                <c:pt idx="44">
                  <c:v>40</c:v>
                </c:pt>
                <c:pt idx="45">
                  <c:v>37</c:v>
                </c:pt>
                <c:pt idx="46">
                  <c:v>40</c:v>
                </c:pt>
                <c:pt idx="47">
                  <c:v>48</c:v>
                </c:pt>
                <c:pt idx="48">
                  <c:v>48</c:v>
                </c:pt>
                <c:pt idx="49">
                  <c:v>55</c:v>
                </c:pt>
                <c:pt idx="50">
                  <c:v>39</c:v>
                </c:pt>
                <c:pt idx="51">
                  <c:v>41</c:v>
                </c:pt>
                <c:pt idx="52">
                  <c:v>55</c:v>
                </c:pt>
                <c:pt idx="53">
                  <c:v>41</c:v>
                </c:pt>
                <c:pt idx="54">
                  <c:v>53</c:v>
                </c:pt>
                <c:pt idx="55">
                  <c:v>56</c:v>
                </c:pt>
                <c:pt idx="56">
                  <c:v>29</c:v>
                </c:pt>
                <c:pt idx="57">
                  <c:v>45</c:v>
                </c:pt>
                <c:pt idx="58">
                  <c:v>47</c:v>
                </c:pt>
                <c:pt idx="59">
                  <c:v>50</c:v>
                </c:pt>
                <c:pt idx="60">
                  <c:v>42</c:v>
                </c:pt>
                <c:pt idx="61">
                  <c:v>49</c:v>
                </c:pt>
                <c:pt idx="62">
                  <c:v>43</c:v>
                </c:pt>
                <c:pt idx="63">
                  <c:v>52</c:v>
                </c:pt>
                <c:pt idx="64">
                  <c:v>49</c:v>
                </c:pt>
                <c:pt idx="65">
                  <c:v>34</c:v>
                </c:pt>
                <c:pt idx="66">
                  <c:v>22</c:v>
                </c:pt>
                <c:pt idx="67">
                  <c:v>37</c:v>
                </c:pt>
                <c:pt idx="68">
                  <c:v>50</c:v>
                </c:pt>
                <c:pt idx="69">
                  <c:v>26</c:v>
                </c:pt>
                <c:pt idx="70">
                  <c:v>51</c:v>
                </c:pt>
                <c:pt idx="71">
                  <c:v>44</c:v>
                </c:pt>
                <c:pt idx="72">
                  <c:v>39</c:v>
                </c:pt>
              </c:numCache>
            </c:numRef>
          </c:xVal>
          <c:yVal>
            <c:numRef>
              <c:f>Sheet1!$C$1:$C$73</c:f>
              <c:numCache>
                <c:formatCode>General</c:formatCode>
                <c:ptCount val="73"/>
                <c:pt idx="0">
                  <c:v>39.986499999999999</c:v>
                </c:pt>
                <c:pt idx="1">
                  <c:v>41.884</c:v>
                </c:pt>
                <c:pt idx="2">
                  <c:v>40.619900000000001</c:v>
                </c:pt>
                <c:pt idx="3">
                  <c:v>48.206899999999997</c:v>
                </c:pt>
                <c:pt idx="4">
                  <c:v>39.276499999999999</c:v>
                </c:pt>
                <c:pt idx="5">
                  <c:v>40.547899999999998</c:v>
                </c:pt>
                <c:pt idx="6">
                  <c:v>41.107100000000003</c:v>
                </c:pt>
                <c:pt idx="7">
                  <c:v>43.314399999999999</c:v>
                </c:pt>
                <c:pt idx="8">
                  <c:v>44.191600000000001</c:v>
                </c:pt>
                <c:pt idx="9">
                  <c:v>39.4741</c:v>
                </c:pt>
                <c:pt idx="10">
                  <c:v>41.4664</c:v>
                </c:pt>
                <c:pt idx="11">
                  <c:v>39.683199999999999</c:v>
                </c:pt>
                <c:pt idx="12">
                  <c:v>37.750599999999999</c:v>
                </c:pt>
                <c:pt idx="13">
                  <c:v>48.348999999999997</c:v>
                </c:pt>
                <c:pt idx="14">
                  <c:v>42.489600000000003</c:v>
                </c:pt>
                <c:pt idx="15">
                  <c:v>48.764899999999997</c:v>
                </c:pt>
                <c:pt idx="16">
                  <c:v>43.253900000000002</c:v>
                </c:pt>
                <c:pt idx="17">
                  <c:v>40.965499999999999</c:v>
                </c:pt>
                <c:pt idx="18">
                  <c:v>42.686599999999999</c:v>
                </c:pt>
                <c:pt idx="19">
                  <c:v>37.191600000000001</c:v>
                </c:pt>
                <c:pt idx="20">
                  <c:v>48.759099999999997</c:v>
                </c:pt>
                <c:pt idx="21">
                  <c:v>44.768900000000002</c:v>
                </c:pt>
                <c:pt idx="22">
                  <c:v>40.095199999999998</c:v>
                </c:pt>
                <c:pt idx="23">
                  <c:v>42.368899999999996</c:v>
                </c:pt>
                <c:pt idx="24">
                  <c:v>41.158900000000003</c:v>
                </c:pt>
                <c:pt idx="25">
                  <c:v>43.661900000000003</c:v>
                </c:pt>
                <c:pt idx="26">
                  <c:v>47.907200000000003</c:v>
                </c:pt>
                <c:pt idx="27">
                  <c:v>45.818300000000001</c:v>
                </c:pt>
                <c:pt idx="28">
                  <c:v>40.716099999999997</c:v>
                </c:pt>
                <c:pt idx="29">
                  <c:v>40.8461</c:v>
                </c:pt>
                <c:pt idx="30">
                  <c:v>36.320999999999998</c:v>
                </c:pt>
                <c:pt idx="31">
                  <c:v>33.935499999999998</c:v>
                </c:pt>
                <c:pt idx="32">
                  <c:v>46.278399999999998</c:v>
                </c:pt>
                <c:pt idx="33">
                  <c:v>41.308399999999999</c:v>
                </c:pt>
                <c:pt idx="34">
                  <c:v>50.996000000000002</c:v>
                </c:pt>
                <c:pt idx="35">
                  <c:v>38.861899999999999</c:v>
                </c:pt>
                <c:pt idx="36">
                  <c:v>45.302</c:v>
                </c:pt>
                <c:pt idx="37">
                  <c:v>40.096499999999999</c:v>
                </c:pt>
                <c:pt idx="38">
                  <c:v>39.607799999999997</c:v>
                </c:pt>
                <c:pt idx="39">
                  <c:v>36.511400000000002</c:v>
                </c:pt>
                <c:pt idx="40">
                  <c:v>47.405099999999997</c:v>
                </c:pt>
                <c:pt idx="41">
                  <c:v>40.371600000000001</c:v>
                </c:pt>
                <c:pt idx="42">
                  <c:v>39.053600000000003</c:v>
                </c:pt>
                <c:pt idx="43">
                  <c:v>38.4163</c:v>
                </c:pt>
                <c:pt idx="44">
                  <c:v>47.132300000000001</c:v>
                </c:pt>
                <c:pt idx="45">
                  <c:v>36.073399999999999</c:v>
                </c:pt>
                <c:pt idx="46">
                  <c:v>42.315100000000001</c:v>
                </c:pt>
                <c:pt idx="47">
                  <c:v>39.361400000000003</c:v>
                </c:pt>
                <c:pt idx="48">
                  <c:v>43.337800000000001</c:v>
                </c:pt>
                <c:pt idx="49">
                  <c:v>45.133699999999997</c:v>
                </c:pt>
                <c:pt idx="50">
                  <c:v>47.020499999999998</c:v>
                </c:pt>
                <c:pt idx="51">
                  <c:v>42.191200000000002</c:v>
                </c:pt>
                <c:pt idx="52">
                  <c:v>39.441499999999998</c:v>
                </c:pt>
                <c:pt idx="53">
                  <c:v>45.558</c:v>
                </c:pt>
                <c:pt idx="54">
                  <c:v>43.172400000000003</c:v>
                </c:pt>
                <c:pt idx="55">
                  <c:v>40.582000000000001</c:v>
                </c:pt>
                <c:pt idx="56">
                  <c:v>33.910200000000003</c:v>
                </c:pt>
                <c:pt idx="57">
                  <c:v>45.514200000000002</c:v>
                </c:pt>
                <c:pt idx="58">
                  <c:v>43.086500000000001</c:v>
                </c:pt>
                <c:pt idx="59">
                  <c:v>41.470100000000002</c:v>
                </c:pt>
                <c:pt idx="60">
                  <c:v>43.534599999999998</c:v>
                </c:pt>
                <c:pt idx="61">
                  <c:v>45.264699999999998</c:v>
                </c:pt>
                <c:pt idx="62">
                  <c:v>39.6922</c:v>
                </c:pt>
                <c:pt idx="63">
                  <c:v>45.609000000000002</c:v>
                </c:pt>
                <c:pt idx="64">
                  <c:v>43.309399999999997</c:v>
                </c:pt>
                <c:pt idx="65">
                  <c:v>44.056699999999999</c:v>
                </c:pt>
                <c:pt idx="66">
                  <c:v>34.232700000000001</c:v>
                </c:pt>
                <c:pt idx="67">
                  <c:v>44.3523</c:v>
                </c:pt>
                <c:pt idx="68">
                  <c:v>42.339100000000002</c:v>
                </c:pt>
                <c:pt idx="69">
                  <c:v>35.601799999999997</c:v>
                </c:pt>
                <c:pt idx="70">
                  <c:v>40.463999999999999</c:v>
                </c:pt>
                <c:pt idx="71">
                  <c:v>43.125599999999999</c:v>
                </c:pt>
                <c:pt idx="72">
                  <c:v>44.086399999999998</c:v>
                </c:pt>
              </c:numCache>
            </c:numRef>
          </c:yVal>
          <c:smooth val="0"/>
          <c:extLst>
            <c:ext xmlns:c16="http://schemas.microsoft.com/office/drawing/2014/chart" uri="{C3380CC4-5D6E-409C-BE32-E72D297353CC}">
              <c16:uniqueId val="{00000002-826F-314F-8193-F3A81E7017A4}"/>
            </c:ext>
          </c:extLst>
        </c:ser>
        <c:ser>
          <c:idx val="2"/>
          <c:order val="2"/>
          <c:spPr>
            <a:ln w="25400" cap="rnd">
              <a:noFill/>
              <a:round/>
            </a:ln>
            <a:effectLst/>
          </c:spPr>
          <c:marker>
            <c:symbol val="circle"/>
            <c:size val="7"/>
            <c:spPr>
              <a:solidFill>
                <a:schemeClr val="accent3"/>
              </a:solidFill>
              <a:ln w="9525">
                <a:solidFill>
                  <a:schemeClr val="accent3"/>
                </a:solidFill>
              </a:ln>
              <a:effectLst/>
            </c:spPr>
          </c:marker>
          <c:xVal>
            <c:numRef>
              <c:f>Sheet1!$B$74:$B$107</c:f>
              <c:numCache>
                <c:formatCode>General</c:formatCode>
                <c:ptCount val="34"/>
                <c:pt idx="0">
                  <c:v>30</c:v>
                </c:pt>
                <c:pt idx="1">
                  <c:v>23</c:v>
                </c:pt>
                <c:pt idx="2">
                  <c:v>40</c:v>
                </c:pt>
                <c:pt idx="3">
                  <c:v>44</c:v>
                </c:pt>
                <c:pt idx="4">
                  <c:v>35</c:v>
                </c:pt>
                <c:pt idx="5">
                  <c:v>24</c:v>
                </c:pt>
                <c:pt idx="6">
                  <c:v>36</c:v>
                </c:pt>
                <c:pt idx="7">
                  <c:v>40</c:v>
                </c:pt>
                <c:pt idx="8">
                  <c:v>44</c:v>
                </c:pt>
                <c:pt idx="9">
                  <c:v>36</c:v>
                </c:pt>
                <c:pt idx="10">
                  <c:v>31</c:v>
                </c:pt>
                <c:pt idx="11">
                  <c:v>32</c:v>
                </c:pt>
                <c:pt idx="12">
                  <c:v>36</c:v>
                </c:pt>
                <c:pt idx="13">
                  <c:v>19</c:v>
                </c:pt>
                <c:pt idx="14">
                  <c:v>31</c:v>
                </c:pt>
                <c:pt idx="15">
                  <c:v>32</c:v>
                </c:pt>
                <c:pt idx="16">
                  <c:v>43</c:v>
                </c:pt>
                <c:pt idx="17">
                  <c:v>36</c:v>
                </c:pt>
                <c:pt idx="18">
                  <c:v>27</c:v>
                </c:pt>
                <c:pt idx="19">
                  <c:v>45</c:v>
                </c:pt>
                <c:pt idx="20">
                  <c:v>14</c:v>
                </c:pt>
                <c:pt idx="21">
                  <c:v>38</c:v>
                </c:pt>
                <c:pt idx="22">
                  <c:v>47</c:v>
                </c:pt>
                <c:pt idx="23">
                  <c:v>22</c:v>
                </c:pt>
                <c:pt idx="24">
                  <c:v>24</c:v>
                </c:pt>
                <c:pt idx="25">
                  <c:v>19</c:v>
                </c:pt>
                <c:pt idx="26">
                  <c:v>25</c:v>
                </c:pt>
                <c:pt idx="27">
                  <c:v>16</c:v>
                </c:pt>
                <c:pt idx="28">
                  <c:v>21</c:v>
                </c:pt>
                <c:pt idx="29">
                  <c:v>39</c:v>
                </c:pt>
                <c:pt idx="30">
                  <c:v>20</c:v>
                </c:pt>
                <c:pt idx="31">
                  <c:v>43</c:v>
                </c:pt>
                <c:pt idx="32">
                  <c:v>45</c:v>
                </c:pt>
                <c:pt idx="33">
                  <c:v>19</c:v>
                </c:pt>
              </c:numCache>
            </c:numRef>
          </c:xVal>
          <c:yVal>
            <c:numRef>
              <c:f>Sheet1!$C$74:$C$107</c:f>
              <c:numCache>
                <c:formatCode>General</c:formatCode>
                <c:ptCount val="34"/>
                <c:pt idx="0">
                  <c:v>38.2224</c:v>
                </c:pt>
                <c:pt idx="1">
                  <c:v>35.118699999999997</c:v>
                </c:pt>
                <c:pt idx="2">
                  <c:v>35.987000000000002</c:v>
                </c:pt>
                <c:pt idx="3">
                  <c:v>38.720799999999997</c:v>
                </c:pt>
                <c:pt idx="4">
                  <c:v>35.665599999999998</c:v>
                </c:pt>
                <c:pt idx="5">
                  <c:v>35.8917</c:v>
                </c:pt>
                <c:pt idx="6">
                  <c:v>41.687199999999997</c:v>
                </c:pt>
                <c:pt idx="7">
                  <c:v>34.339300000000001</c:v>
                </c:pt>
                <c:pt idx="8">
                  <c:v>38.155900000000003</c:v>
                </c:pt>
                <c:pt idx="9">
                  <c:v>43.345399999999998</c:v>
                </c:pt>
                <c:pt idx="10">
                  <c:v>39.890300000000003</c:v>
                </c:pt>
                <c:pt idx="11">
                  <c:v>36.909100000000002</c:v>
                </c:pt>
                <c:pt idx="12">
                  <c:v>34.867600000000003</c:v>
                </c:pt>
                <c:pt idx="13">
                  <c:v>38.201099999999997</c:v>
                </c:pt>
                <c:pt idx="14">
                  <c:v>33.078899999999997</c:v>
                </c:pt>
                <c:pt idx="15">
                  <c:v>28.09</c:v>
                </c:pt>
                <c:pt idx="16">
                  <c:v>40.992199999999997</c:v>
                </c:pt>
                <c:pt idx="17">
                  <c:v>35.5657</c:v>
                </c:pt>
                <c:pt idx="18">
                  <c:v>35.785899999999998</c:v>
                </c:pt>
                <c:pt idx="19">
                  <c:v>47.392000000000003</c:v>
                </c:pt>
                <c:pt idx="20">
                  <c:v>42.627699999999997</c:v>
                </c:pt>
                <c:pt idx="21">
                  <c:v>34.4878</c:v>
                </c:pt>
                <c:pt idx="22">
                  <c:v>36.150799999999997</c:v>
                </c:pt>
                <c:pt idx="23">
                  <c:v>37.031799999999997</c:v>
                </c:pt>
                <c:pt idx="24">
                  <c:v>38.080300000000001</c:v>
                </c:pt>
                <c:pt idx="25">
                  <c:v>33.994199999999999</c:v>
                </c:pt>
                <c:pt idx="26">
                  <c:v>36.277900000000002</c:v>
                </c:pt>
                <c:pt idx="27">
                  <c:v>36.395499999999998</c:v>
                </c:pt>
                <c:pt idx="28">
                  <c:v>31.0137</c:v>
                </c:pt>
                <c:pt idx="29">
                  <c:v>36.8247</c:v>
                </c:pt>
                <c:pt idx="30">
                  <c:v>36.437199999999997</c:v>
                </c:pt>
                <c:pt idx="31">
                  <c:v>45.220500000000001</c:v>
                </c:pt>
                <c:pt idx="32">
                  <c:v>44.448500000000003</c:v>
                </c:pt>
                <c:pt idx="33">
                  <c:v>32.168300000000002</c:v>
                </c:pt>
              </c:numCache>
            </c:numRef>
          </c:yVal>
          <c:smooth val="0"/>
          <c:extLst>
            <c:ext xmlns:c16="http://schemas.microsoft.com/office/drawing/2014/chart" uri="{C3380CC4-5D6E-409C-BE32-E72D297353CC}">
              <c16:uniqueId val="{00000003-826F-314F-8193-F3A81E7017A4}"/>
            </c:ext>
          </c:extLst>
        </c:ser>
        <c:ser>
          <c:idx val="3"/>
          <c:order val="3"/>
          <c:spPr>
            <a:ln w="25400" cap="rnd">
              <a:noFill/>
              <a:round/>
            </a:ln>
            <a:effectLst/>
          </c:spPr>
          <c:marker>
            <c:symbol val="circle"/>
            <c:size val="7"/>
            <c:spPr>
              <a:solidFill>
                <a:schemeClr val="accent4"/>
              </a:solidFill>
              <a:ln w="9525">
                <a:solidFill>
                  <a:schemeClr val="accent4"/>
                </a:solidFill>
              </a:ln>
              <a:effectLst/>
            </c:spPr>
          </c:marker>
          <c:xVal>
            <c:multiLvlStrRef>
              <c:f>[Book7]Sheet1!$B$108:$C$138</c:f>
              <c:multiLvlStrCache>
                <c:ptCount val="31"/>
                <c:lvl>
                  <c:pt idx="0">
                    <c:v>45.5681</c:v>
                  </c:pt>
                  <c:pt idx="1">
                    <c:v>33.803</c:v>
                  </c:pt>
                  <c:pt idx="2">
                    <c:v>45.1548</c:v>
                  </c:pt>
                  <c:pt idx="3">
                    <c:v>42.6135</c:v>
                  </c:pt>
                  <c:pt idx="4">
                    <c:v>38.5289</c:v>
                  </c:pt>
                  <c:pt idx="5">
                    <c:v>41.4614</c:v>
                  </c:pt>
                  <c:pt idx="6">
                    <c:v>38.3579</c:v>
                  </c:pt>
                  <c:pt idx="7">
                    <c:v>37.3542</c:v>
                  </c:pt>
                  <c:pt idx="8">
                    <c:v>51.1675</c:v>
                  </c:pt>
                  <c:pt idx="9">
                    <c:v>37.0603</c:v>
                  </c:pt>
                  <c:pt idx="10">
                    <c:v>39.4966</c:v>
                  </c:pt>
                  <c:pt idx="11">
                    <c:v>43.4095</c:v>
                  </c:pt>
                  <c:pt idx="12">
                    <c:v>35.26</c:v>
                  </c:pt>
                  <c:pt idx="13">
                    <c:v>42.5719</c:v>
                  </c:pt>
                  <c:pt idx="14">
                    <c:v>42.4835</c:v>
                  </c:pt>
                  <c:pt idx="15">
                    <c:v>41.4523</c:v>
                  </c:pt>
                  <c:pt idx="16">
                    <c:v>41.6545</c:v>
                  </c:pt>
                  <c:pt idx="17">
                    <c:v>43.3996</c:v>
                  </c:pt>
                  <c:pt idx="18">
                    <c:v>40.1017</c:v>
                  </c:pt>
                  <c:pt idx="19">
                    <c:v>44.8552</c:v>
                  </c:pt>
                  <c:pt idx="20">
                    <c:v>33.9927</c:v>
                  </c:pt>
                  <c:pt idx="21">
                    <c:v>36.9208</c:v>
                  </c:pt>
                  <c:pt idx="22">
                    <c:v>30.3655</c:v>
                  </c:pt>
                  <c:pt idx="23">
                    <c:v>41.2457</c:v>
                  </c:pt>
                  <c:pt idx="24">
                    <c:v>39.1651</c:v>
                  </c:pt>
                  <c:pt idx="25">
                    <c:v>36.2708</c:v>
                  </c:pt>
                  <c:pt idx="26">
                    <c:v>36.7463</c:v>
                  </c:pt>
                  <c:pt idx="27">
                    <c:v>37.6491</c:v>
                  </c:pt>
                  <c:pt idx="28">
                    <c:v>41.3558</c:v>
                  </c:pt>
                  <c:pt idx="29">
                    <c:v>39.2307</c:v>
                  </c:pt>
                  <c:pt idx="30">
                    <c:v>41.5583</c:v>
                  </c:pt>
                </c:lvl>
                <c:lvl>
                  <c:pt idx="0">
                    <c:v>36</c:v>
                  </c:pt>
                  <c:pt idx="1">
                    <c:v>40</c:v>
                  </c:pt>
                  <c:pt idx="2">
                    <c:v>57</c:v>
                  </c:pt>
                  <c:pt idx="3">
                    <c:v>34</c:v>
                  </c:pt>
                  <c:pt idx="4">
                    <c:v>47</c:v>
                  </c:pt>
                  <c:pt idx="5">
                    <c:v>52</c:v>
                  </c:pt>
                  <c:pt idx="6">
                    <c:v>53</c:v>
                  </c:pt>
                  <c:pt idx="7">
                    <c:v>44</c:v>
                  </c:pt>
                  <c:pt idx="8">
                    <c:v>48</c:v>
                  </c:pt>
                  <c:pt idx="9">
                    <c:v>43</c:v>
                  </c:pt>
                  <c:pt idx="10">
                    <c:v>57</c:v>
                  </c:pt>
                  <c:pt idx="11">
                    <c:v>53</c:v>
                  </c:pt>
                  <c:pt idx="12">
                    <c:v>27</c:v>
                  </c:pt>
                  <c:pt idx="13">
                    <c:v>51</c:v>
                  </c:pt>
                  <c:pt idx="14">
                    <c:v>50</c:v>
                  </c:pt>
                  <c:pt idx="15">
                    <c:v>47</c:v>
                  </c:pt>
                  <c:pt idx="16">
                    <c:v>53</c:v>
                  </c:pt>
                  <c:pt idx="17">
                    <c:v>54</c:v>
                  </c:pt>
                  <c:pt idx="18">
                    <c:v>38</c:v>
                  </c:pt>
                  <c:pt idx="19">
                    <c:v>57</c:v>
                  </c:pt>
                  <c:pt idx="20">
                    <c:v>13</c:v>
                  </c:pt>
                  <c:pt idx="21">
                    <c:v>40</c:v>
                  </c:pt>
                  <c:pt idx="22">
                    <c:v>28</c:v>
                  </c:pt>
                  <c:pt idx="23">
                    <c:v>41</c:v>
                  </c:pt>
                  <c:pt idx="24">
                    <c:v>29</c:v>
                  </c:pt>
                  <c:pt idx="25">
                    <c:v>31</c:v>
                  </c:pt>
                  <c:pt idx="26">
                    <c:v>50</c:v>
                  </c:pt>
                  <c:pt idx="27">
                    <c:v>43</c:v>
                  </c:pt>
                  <c:pt idx="28">
                    <c:v>43</c:v>
                  </c:pt>
                  <c:pt idx="29">
                    <c:v>46</c:v>
                  </c:pt>
                  <c:pt idx="30">
                    <c:v>32</c:v>
                  </c:pt>
                </c:lvl>
              </c:multiLvlStrCache>
            </c:multiLvlStrRef>
          </c:xVal>
          <c:yVal>
            <c:numRef>
              <c:f>Sheet1!$C$108:$C$138</c:f>
              <c:numCache>
                <c:formatCode>General</c:formatCode>
                <c:ptCount val="31"/>
                <c:pt idx="0">
                  <c:v>45.568100000000001</c:v>
                </c:pt>
                <c:pt idx="1">
                  <c:v>33.802999999999997</c:v>
                </c:pt>
                <c:pt idx="2">
                  <c:v>45.154800000000002</c:v>
                </c:pt>
                <c:pt idx="3">
                  <c:v>42.613500000000002</c:v>
                </c:pt>
                <c:pt idx="4">
                  <c:v>38.5289</c:v>
                </c:pt>
                <c:pt idx="5">
                  <c:v>41.461399999999998</c:v>
                </c:pt>
                <c:pt idx="6">
                  <c:v>38.357900000000001</c:v>
                </c:pt>
                <c:pt idx="7">
                  <c:v>37.354199999999999</c:v>
                </c:pt>
                <c:pt idx="8">
                  <c:v>51.167499999999997</c:v>
                </c:pt>
                <c:pt idx="9">
                  <c:v>37.060299999999998</c:v>
                </c:pt>
                <c:pt idx="10">
                  <c:v>39.496600000000001</c:v>
                </c:pt>
                <c:pt idx="11">
                  <c:v>43.409500000000001</c:v>
                </c:pt>
                <c:pt idx="12">
                  <c:v>35.26</c:v>
                </c:pt>
                <c:pt idx="13">
                  <c:v>42.571899999999999</c:v>
                </c:pt>
                <c:pt idx="14">
                  <c:v>42.483499999999999</c:v>
                </c:pt>
                <c:pt idx="15">
                  <c:v>41.452300000000001</c:v>
                </c:pt>
                <c:pt idx="16">
                  <c:v>41.654499999999999</c:v>
                </c:pt>
                <c:pt idx="17">
                  <c:v>43.3996</c:v>
                </c:pt>
                <c:pt idx="18">
                  <c:v>40.101700000000001</c:v>
                </c:pt>
                <c:pt idx="19">
                  <c:v>44.855200000000004</c:v>
                </c:pt>
                <c:pt idx="20">
                  <c:v>33.992699999999999</c:v>
                </c:pt>
                <c:pt idx="21">
                  <c:v>36.9208</c:v>
                </c:pt>
                <c:pt idx="22">
                  <c:v>30.365500000000001</c:v>
                </c:pt>
                <c:pt idx="23">
                  <c:v>41.245699999999999</c:v>
                </c:pt>
                <c:pt idx="24">
                  <c:v>39.165100000000002</c:v>
                </c:pt>
                <c:pt idx="25">
                  <c:v>36.270800000000001</c:v>
                </c:pt>
                <c:pt idx="26">
                  <c:v>36.746299999999998</c:v>
                </c:pt>
                <c:pt idx="27">
                  <c:v>37.649099999999997</c:v>
                </c:pt>
                <c:pt idx="28">
                  <c:v>41.355800000000002</c:v>
                </c:pt>
                <c:pt idx="29">
                  <c:v>39.230699999999999</c:v>
                </c:pt>
                <c:pt idx="30">
                  <c:v>41.558300000000003</c:v>
                </c:pt>
              </c:numCache>
            </c:numRef>
          </c:yVal>
          <c:smooth val="0"/>
          <c:extLst>
            <c:ext xmlns:c16="http://schemas.microsoft.com/office/drawing/2014/chart" uri="{C3380CC4-5D6E-409C-BE32-E72D297353CC}">
              <c16:uniqueId val="{00000004-826F-314F-8193-F3A81E7017A4}"/>
            </c:ext>
          </c:extLst>
        </c:ser>
        <c:dLbls>
          <c:showLegendKey val="0"/>
          <c:showVal val="0"/>
          <c:showCatName val="0"/>
          <c:showSerName val="0"/>
          <c:showPercent val="0"/>
          <c:showBubbleSize val="0"/>
        </c:dLbls>
        <c:axId val="418560480"/>
        <c:axId val="418561656"/>
      </c:scatterChart>
      <c:valAx>
        <c:axId val="418560480"/>
        <c:scaling>
          <c:orientation val="minMax"/>
          <c:max val="60"/>
          <c:min val="1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18561656"/>
        <c:crosses val="autoZero"/>
        <c:crossBetween val="midCat"/>
      </c:valAx>
      <c:valAx>
        <c:axId val="418561656"/>
        <c:scaling>
          <c:orientation val="minMax"/>
          <c:max val="60"/>
          <c:min val="10"/>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8560480"/>
        <c:crosses val="autoZero"/>
        <c:crossBetween val="midCat"/>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6FD31E8-0C85-3441-9FBE-9B486448592B}" type="datetimeFigureOut">
              <a:rPr lang="en-US" altLang="en-US"/>
              <a:pPr/>
              <a:t>2/3/22</a:t>
            </a:fld>
            <a:endParaRPr lang="en-US" alt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0400F06-98F6-2648-8B08-582CC2389701}" type="slidenum">
              <a:rPr lang="en-US" altLang="en-US"/>
              <a:pPr/>
              <a:t>‹#›</a:t>
            </a:fld>
            <a:endParaRPr lang="en-US" altLang="en-US"/>
          </a:p>
        </p:txBody>
      </p:sp>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30A5EBB0-8411-214C-8CEB-86C85825F5F8}" type="datetimeFigureOut">
              <a:rPr lang="en-US" altLang="en-US"/>
              <a:pPr/>
              <a:t>2/3/22</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EDD3F958-7737-9D4B-A4FB-279158C03AAF}" type="slidenum">
              <a:rPr lang="en-US" altLang="en-US"/>
              <a:pPr/>
              <a:t>‹#›</a:t>
            </a:fld>
            <a:endParaRPr lang="en-US" alt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71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5BE39490-D25A-5543-888B-4DE00F61A890}" type="slidenum">
              <a:rPr lang="en-US" altLang="en-US" sz="1200"/>
              <a:pPr eaLnBrk="1" hangingPunct="1"/>
              <a:t>1</a:t>
            </a:fld>
            <a:endParaRPr lang="en-US" altLang="en-US" sz="1200"/>
          </a:p>
        </p:txBody>
      </p:sp>
    </p:spTree>
    <p:extLst>
      <p:ext uri="{BB962C8B-B14F-4D97-AF65-F5344CB8AC3E}">
        <p14:creationId xmlns:p14="http://schemas.microsoft.com/office/powerpoint/2010/main" val="3073363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10</a:t>
            </a:fld>
            <a:endParaRPr lang="en-US" altLang="en-US" sz="1200"/>
          </a:p>
        </p:txBody>
      </p:sp>
    </p:spTree>
    <p:extLst>
      <p:ext uri="{BB962C8B-B14F-4D97-AF65-F5344CB8AC3E}">
        <p14:creationId xmlns:p14="http://schemas.microsoft.com/office/powerpoint/2010/main" val="3948195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11</a:t>
            </a:fld>
            <a:endParaRPr lang="en-US" altLang="en-US" sz="1200"/>
          </a:p>
        </p:txBody>
      </p:sp>
    </p:spTree>
    <p:extLst>
      <p:ext uri="{BB962C8B-B14F-4D97-AF65-F5344CB8AC3E}">
        <p14:creationId xmlns:p14="http://schemas.microsoft.com/office/powerpoint/2010/main" val="1394577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12</a:t>
            </a:fld>
            <a:endParaRPr lang="en-US" altLang="en-US" sz="1200"/>
          </a:p>
        </p:txBody>
      </p:sp>
    </p:spTree>
    <p:extLst>
      <p:ext uri="{BB962C8B-B14F-4D97-AF65-F5344CB8AC3E}">
        <p14:creationId xmlns:p14="http://schemas.microsoft.com/office/powerpoint/2010/main" val="3155110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13</a:t>
            </a:fld>
            <a:endParaRPr lang="en-US" altLang="en-US" sz="1200"/>
          </a:p>
        </p:txBody>
      </p:sp>
    </p:spTree>
    <p:extLst>
      <p:ext uri="{BB962C8B-B14F-4D97-AF65-F5344CB8AC3E}">
        <p14:creationId xmlns:p14="http://schemas.microsoft.com/office/powerpoint/2010/main" val="3948195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14</a:t>
            </a:fld>
            <a:endParaRPr lang="en-US" altLang="en-US" sz="1200"/>
          </a:p>
        </p:txBody>
      </p:sp>
    </p:spTree>
    <p:extLst>
      <p:ext uri="{BB962C8B-B14F-4D97-AF65-F5344CB8AC3E}">
        <p14:creationId xmlns:p14="http://schemas.microsoft.com/office/powerpoint/2010/main" val="3055870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15</a:t>
            </a:fld>
            <a:endParaRPr lang="en-US" altLang="en-US" sz="1200"/>
          </a:p>
        </p:txBody>
      </p:sp>
    </p:spTree>
    <p:extLst>
      <p:ext uri="{BB962C8B-B14F-4D97-AF65-F5344CB8AC3E}">
        <p14:creationId xmlns:p14="http://schemas.microsoft.com/office/powerpoint/2010/main" val="3675909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16</a:t>
            </a:fld>
            <a:endParaRPr lang="en-US" altLang="en-US" sz="1200"/>
          </a:p>
        </p:txBody>
      </p:sp>
    </p:spTree>
    <p:extLst>
      <p:ext uri="{BB962C8B-B14F-4D97-AF65-F5344CB8AC3E}">
        <p14:creationId xmlns:p14="http://schemas.microsoft.com/office/powerpoint/2010/main" val="2419461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17</a:t>
            </a:fld>
            <a:endParaRPr lang="en-US" altLang="en-US" sz="1200"/>
          </a:p>
        </p:txBody>
      </p:sp>
    </p:spTree>
    <p:extLst>
      <p:ext uri="{BB962C8B-B14F-4D97-AF65-F5344CB8AC3E}">
        <p14:creationId xmlns:p14="http://schemas.microsoft.com/office/powerpoint/2010/main" val="2890723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18</a:t>
            </a:fld>
            <a:endParaRPr lang="en-US" altLang="en-US" sz="1200"/>
          </a:p>
        </p:txBody>
      </p:sp>
    </p:spTree>
    <p:extLst>
      <p:ext uri="{BB962C8B-B14F-4D97-AF65-F5344CB8AC3E}">
        <p14:creationId xmlns:p14="http://schemas.microsoft.com/office/powerpoint/2010/main" val="1925408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19</a:t>
            </a:fld>
            <a:endParaRPr lang="en-US" altLang="en-US" sz="1200"/>
          </a:p>
        </p:txBody>
      </p:sp>
    </p:spTree>
    <p:extLst>
      <p:ext uri="{BB962C8B-B14F-4D97-AF65-F5344CB8AC3E}">
        <p14:creationId xmlns:p14="http://schemas.microsoft.com/office/powerpoint/2010/main" val="3244003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2</a:t>
            </a:fld>
            <a:endParaRPr lang="en-US" altLang="en-US" sz="1200"/>
          </a:p>
        </p:txBody>
      </p:sp>
    </p:spTree>
    <p:extLst>
      <p:ext uri="{BB962C8B-B14F-4D97-AF65-F5344CB8AC3E}">
        <p14:creationId xmlns:p14="http://schemas.microsoft.com/office/powerpoint/2010/main" val="3664429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20</a:t>
            </a:fld>
            <a:endParaRPr lang="en-US" altLang="en-US" sz="1200"/>
          </a:p>
        </p:txBody>
      </p:sp>
    </p:spTree>
    <p:extLst>
      <p:ext uri="{BB962C8B-B14F-4D97-AF65-F5344CB8AC3E}">
        <p14:creationId xmlns:p14="http://schemas.microsoft.com/office/powerpoint/2010/main" val="3444515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21</a:t>
            </a:fld>
            <a:endParaRPr lang="en-US" altLang="en-US" sz="1200"/>
          </a:p>
        </p:txBody>
      </p:sp>
    </p:spTree>
    <p:extLst>
      <p:ext uri="{BB962C8B-B14F-4D97-AF65-F5344CB8AC3E}">
        <p14:creationId xmlns:p14="http://schemas.microsoft.com/office/powerpoint/2010/main" val="3636779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22</a:t>
            </a:fld>
            <a:endParaRPr lang="en-US" altLang="en-US" sz="1200"/>
          </a:p>
        </p:txBody>
      </p:sp>
    </p:spTree>
    <p:extLst>
      <p:ext uri="{BB962C8B-B14F-4D97-AF65-F5344CB8AC3E}">
        <p14:creationId xmlns:p14="http://schemas.microsoft.com/office/powerpoint/2010/main" val="2328958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23</a:t>
            </a:fld>
            <a:endParaRPr lang="en-US" altLang="en-US" sz="1200"/>
          </a:p>
        </p:txBody>
      </p:sp>
    </p:spTree>
    <p:extLst>
      <p:ext uri="{BB962C8B-B14F-4D97-AF65-F5344CB8AC3E}">
        <p14:creationId xmlns:p14="http://schemas.microsoft.com/office/powerpoint/2010/main" val="138606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24</a:t>
            </a:fld>
            <a:endParaRPr lang="en-US" altLang="en-US" sz="1200"/>
          </a:p>
        </p:txBody>
      </p:sp>
    </p:spTree>
    <p:extLst>
      <p:ext uri="{BB962C8B-B14F-4D97-AF65-F5344CB8AC3E}">
        <p14:creationId xmlns:p14="http://schemas.microsoft.com/office/powerpoint/2010/main" val="62355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25</a:t>
            </a:fld>
            <a:endParaRPr lang="en-US" altLang="en-US" sz="1200"/>
          </a:p>
        </p:txBody>
      </p:sp>
    </p:spTree>
    <p:extLst>
      <p:ext uri="{BB962C8B-B14F-4D97-AF65-F5344CB8AC3E}">
        <p14:creationId xmlns:p14="http://schemas.microsoft.com/office/powerpoint/2010/main" val="1124571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26</a:t>
            </a:fld>
            <a:endParaRPr lang="en-US" altLang="en-US" sz="1200"/>
          </a:p>
        </p:txBody>
      </p:sp>
    </p:spTree>
    <p:extLst>
      <p:ext uri="{BB962C8B-B14F-4D97-AF65-F5344CB8AC3E}">
        <p14:creationId xmlns:p14="http://schemas.microsoft.com/office/powerpoint/2010/main" val="3429825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27</a:t>
            </a:fld>
            <a:endParaRPr lang="en-US" altLang="en-US" sz="1200"/>
          </a:p>
        </p:txBody>
      </p:sp>
    </p:spTree>
    <p:extLst>
      <p:ext uri="{BB962C8B-B14F-4D97-AF65-F5344CB8AC3E}">
        <p14:creationId xmlns:p14="http://schemas.microsoft.com/office/powerpoint/2010/main" val="2315198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28</a:t>
            </a:fld>
            <a:endParaRPr lang="en-US" altLang="en-US" sz="1200"/>
          </a:p>
        </p:txBody>
      </p:sp>
    </p:spTree>
    <p:extLst>
      <p:ext uri="{BB962C8B-B14F-4D97-AF65-F5344CB8AC3E}">
        <p14:creationId xmlns:p14="http://schemas.microsoft.com/office/powerpoint/2010/main" val="2539792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29</a:t>
            </a:fld>
            <a:endParaRPr lang="en-US" altLang="en-US" sz="1200"/>
          </a:p>
        </p:txBody>
      </p:sp>
    </p:spTree>
    <p:extLst>
      <p:ext uri="{BB962C8B-B14F-4D97-AF65-F5344CB8AC3E}">
        <p14:creationId xmlns:p14="http://schemas.microsoft.com/office/powerpoint/2010/main" val="1215561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3</a:t>
            </a:fld>
            <a:endParaRPr lang="en-US" altLang="en-US" sz="1200"/>
          </a:p>
        </p:txBody>
      </p:sp>
    </p:spTree>
    <p:extLst>
      <p:ext uri="{BB962C8B-B14F-4D97-AF65-F5344CB8AC3E}">
        <p14:creationId xmlns:p14="http://schemas.microsoft.com/office/powerpoint/2010/main" val="1627677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30</a:t>
            </a:fld>
            <a:endParaRPr lang="en-US" altLang="en-US" sz="1200"/>
          </a:p>
        </p:txBody>
      </p:sp>
    </p:spTree>
    <p:extLst>
      <p:ext uri="{BB962C8B-B14F-4D97-AF65-F5344CB8AC3E}">
        <p14:creationId xmlns:p14="http://schemas.microsoft.com/office/powerpoint/2010/main" val="4199851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31</a:t>
            </a:fld>
            <a:endParaRPr lang="en-US" altLang="en-US" sz="1200"/>
          </a:p>
        </p:txBody>
      </p:sp>
    </p:spTree>
    <p:extLst>
      <p:ext uri="{BB962C8B-B14F-4D97-AF65-F5344CB8AC3E}">
        <p14:creationId xmlns:p14="http://schemas.microsoft.com/office/powerpoint/2010/main" val="1270746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32</a:t>
            </a:fld>
            <a:endParaRPr lang="en-US" altLang="en-US" sz="1200"/>
          </a:p>
        </p:txBody>
      </p:sp>
    </p:spTree>
    <p:extLst>
      <p:ext uri="{BB962C8B-B14F-4D97-AF65-F5344CB8AC3E}">
        <p14:creationId xmlns:p14="http://schemas.microsoft.com/office/powerpoint/2010/main" val="4108278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33</a:t>
            </a:fld>
            <a:endParaRPr lang="en-US" altLang="en-US" sz="1200"/>
          </a:p>
        </p:txBody>
      </p:sp>
    </p:spTree>
    <p:extLst>
      <p:ext uri="{BB962C8B-B14F-4D97-AF65-F5344CB8AC3E}">
        <p14:creationId xmlns:p14="http://schemas.microsoft.com/office/powerpoint/2010/main" val="3620987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34</a:t>
            </a:fld>
            <a:endParaRPr lang="en-US" altLang="en-US" sz="1200"/>
          </a:p>
        </p:txBody>
      </p:sp>
    </p:spTree>
    <p:extLst>
      <p:ext uri="{BB962C8B-B14F-4D97-AF65-F5344CB8AC3E}">
        <p14:creationId xmlns:p14="http://schemas.microsoft.com/office/powerpoint/2010/main" val="2402276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35</a:t>
            </a:fld>
            <a:endParaRPr lang="en-US" altLang="en-US" sz="1200"/>
          </a:p>
        </p:txBody>
      </p:sp>
    </p:spTree>
    <p:extLst>
      <p:ext uri="{BB962C8B-B14F-4D97-AF65-F5344CB8AC3E}">
        <p14:creationId xmlns:p14="http://schemas.microsoft.com/office/powerpoint/2010/main" val="2530583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36</a:t>
            </a:fld>
            <a:endParaRPr lang="en-US" altLang="en-US" sz="1200"/>
          </a:p>
        </p:txBody>
      </p:sp>
    </p:spTree>
    <p:extLst>
      <p:ext uri="{BB962C8B-B14F-4D97-AF65-F5344CB8AC3E}">
        <p14:creationId xmlns:p14="http://schemas.microsoft.com/office/powerpoint/2010/main" val="11370138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37</a:t>
            </a:fld>
            <a:endParaRPr lang="en-US" altLang="en-US" sz="1200"/>
          </a:p>
        </p:txBody>
      </p:sp>
    </p:spTree>
    <p:extLst>
      <p:ext uri="{BB962C8B-B14F-4D97-AF65-F5344CB8AC3E}">
        <p14:creationId xmlns:p14="http://schemas.microsoft.com/office/powerpoint/2010/main" val="3986289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38</a:t>
            </a:fld>
            <a:endParaRPr lang="en-US" altLang="en-US" sz="1200"/>
          </a:p>
        </p:txBody>
      </p:sp>
    </p:spTree>
    <p:extLst>
      <p:ext uri="{BB962C8B-B14F-4D97-AF65-F5344CB8AC3E}">
        <p14:creationId xmlns:p14="http://schemas.microsoft.com/office/powerpoint/2010/main" val="1145314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39</a:t>
            </a:fld>
            <a:endParaRPr lang="en-US" altLang="en-US" sz="1200"/>
          </a:p>
        </p:txBody>
      </p:sp>
    </p:spTree>
    <p:extLst>
      <p:ext uri="{BB962C8B-B14F-4D97-AF65-F5344CB8AC3E}">
        <p14:creationId xmlns:p14="http://schemas.microsoft.com/office/powerpoint/2010/main" val="2354701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4</a:t>
            </a:fld>
            <a:endParaRPr lang="en-US" altLang="en-US" sz="1200"/>
          </a:p>
        </p:txBody>
      </p:sp>
    </p:spTree>
    <p:extLst>
      <p:ext uri="{BB962C8B-B14F-4D97-AF65-F5344CB8AC3E}">
        <p14:creationId xmlns:p14="http://schemas.microsoft.com/office/powerpoint/2010/main" val="24285123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40</a:t>
            </a:fld>
            <a:endParaRPr lang="en-US" altLang="en-US" sz="1200"/>
          </a:p>
        </p:txBody>
      </p:sp>
    </p:spTree>
    <p:extLst>
      <p:ext uri="{BB962C8B-B14F-4D97-AF65-F5344CB8AC3E}">
        <p14:creationId xmlns:p14="http://schemas.microsoft.com/office/powerpoint/2010/main" val="40322440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42</a:t>
            </a:fld>
            <a:endParaRPr lang="en-US" altLang="en-US" sz="1200"/>
          </a:p>
        </p:txBody>
      </p:sp>
    </p:spTree>
    <p:extLst>
      <p:ext uri="{BB962C8B-B14F-4D97-AF65-F5344CB8AC3E}">
        <p14:creationId xmlns:p14="http://schemas.microsoft.com/office/powerpoint/2010/main" val="2717537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5</a:t>
            </a:fld>
            <a:endParaRPr lang="en-US" altLang="en-US" sz="1200"/>
          </a:p>
        </p:txBody>
      </p:sp>
    </p:spTree>
    <p:extLst>
      <p:ext uri="{BB962C8B-B14F-4D97-AF65-F5344CB8AC3E}">
        <p14:creationId xmlns:p14="http://schemas.microsoft.com/office/powerpoint/2010/main" val="907747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6</a:t>
            </a:fld>
            <a:endParaRPr lang="en-US" altLang="en-US" sz="1200"/>
          </a:p>
        </p:txBody>
      </p:sp>
    </p:spTree>
    <p:extLst>
      <p:ext uri="{BB962C8B-B14F-4D97-AF65-F5344CB8AC3E}">
        <p14:creationId xmlns:p14="http://schemas.microsoft.com/office/powerpoint/2010/main" val="2497828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7</a:t>
            </a:fld>
            <a:endParaRPr lang="en-US" altLang="en-US" sz="1200"/>
          </a:p>
        </p:txBody>
      </p:sp>
    </p:spTree>
    <p:extLst>
      <p:ext uri="{BB962C8B-B14F-4D97-AF65-F5344CB8AC3E}">
        <p14:creationId xmlns:p14="http://schemas.microsoft.com/office/powerpoint/2010/main" val="836085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8</a:t>
            </a:fld>
            <a:endParaRPr lang="en-US" altLang="en-US" sz="1200"/>
          </a:p>
        </p:txBody>
      </p:sp>
    </p:spTree>
    <p:extLst>
      <p:ext uri="{BB962C8B-B14F-4D97-AF65-F5344CB8AC3E}">
        <p14:creationId xmlns:p14="http://schemas.microsoft.com/office/powerpoint/2010/main" val="2468575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3667AA9-FEA6-0344-8E40-C271C905049A}" type="slidenum">
              <a:rPr lang="en-US" altLang="en-US" sz="1200"/>
              <a:pPr eaLnBrk="1" hangingPunct="1"/>
              <a:t>9</a:t>
            </a:fld>
            <a:endParaRPr lang="en-US" altLang="en-US" sz="1200"/>
          </a:p>
        </p:txBody>
      </p:sp>
    </p:spTree>
    <p:extLst>
      <p:ext uri="{BB962C8B-B14F-4D97-AF65-F5344CB8AC3E}">
        <p14:creationId xmlns:p14="http://schemas.microsoft.com/office/powerpoint/2010/main" val="578277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5" name="Rectangle 3"/>
          <p:cNvSpPr>
            <a:spLocks noChangeArrowheads="1"/>
          </p:cNvSpPr>
          <p:nvPr/>
        </p:nvSpPr>
        <p:spPr bwMode="auto">
          <a:xfrm>
            <a:off x="0" y="960438"/>
            <a:ext cx="9144000" cy="228600"/>
          </a:xfrm>
          <a:prstGeom prst="rect">
            <a:avLst/>
          </a:prstGeom>
          <a:solidFill>
            <a:schemeClr val="bg2">
              <a:lumMod val="60000"/>
              <a:lumOff val="40000"/>
            </a:schemeClr>
          </a:solidFill>
          <a:ln w="9525">
            <a:noFill/>
            <a:miter lim="800000"/>
            <a:headEnd/>
            <a:tailEnd/>
          </a:ln>
        </p:spPr>
        <p:txBody>
          <a:bodyPr wrap="none" anchor="ctr"/>
          <a:lstStyle/>
          <a:p>
            <a:pPr fontAlgn="auto">
              <a:spcBef>
                <a:spcPts val="0"/>
              </a:spcBef>
              <a:spcAft>
                <a:spcPts val="0"/>
              </a:spcAft>
              <a:defRPr/>
            </a:pPr>
            <a:endParaRPr lang="en-US">
              <a:latin typeface="Arial" pitchFamily="-108" charset="0"/>
              <a:ea typeface="ＭＳ Ｐゴシック" pitchFamily="-108" charset="-128"/>
              <a:cs typeface="ＭＳ Ｐゴシック" pitchFamily="-108" charset="-128"/>
            </a:endParaRPr>
          </a:p>
        </p:txBody>
      </p:sp>
      <p:sp>
        <p:nvSpPr>
          <p:cNvPr id="6" name="Rectangle 22"/>
          <p:cNvSpPr>
            <a:spLocks noChangeArrowheads="1"/>
          </p:cNvSpPr>
          <p:nvPr/>
        </p:nvSpPr>
        <p:spPr bwMode="auto">
          <a:xfrm>
            <a:off x="0" y="-7938"/>
            <a:ext cx="9144000" cy="1163638"/>
          </a:xfrm>
          <a:prstGeom prst="rect">
            <a:avLst/>
          </a:prstGeom>
          <a:solidFill>
            <a:schemeClr val="accent6"/>
          </a:solidFill>
          <a:ln w="9525">
            <a:noFill/>
            <a:miter lim="800000"/>
            <a:headEnd/>
            <a:tailEnd/>
          </a:ln>
          <a:effectLst/>
        </p:spPr>
        <p:txBody>
          <a:bodyPr wrap="none" anchor="ctr"/>
          <a:lstStyle/>
          <a:p>
            <a:pPr fontAlgn="auto">
              <a:spcBef>
                <a:spcPts val="0"/>
              </a:spcBef>
              <a:spcAft>
                <a:spcPts val="0"/>
              </a:spcAft>
              <a:defRPr/>
            </a:pPr>
            <a:endParaRPr lang="en-US">
              <a:latin typeface="+mn-lt"/>
              <a:ea typeface="MS PGothic" pitchFamily="34" charset="-128"/>
            </a:endParaRPr>
          </a:p>
        </p:txBody>
      </p:sp>
      <p:sp>
        <p:nvSpPr>
          <p:cNvPr id="7" name="Text Box 7"/>
          <p:cNvSpPr txBox="1">
            <a:spLocks noChangeArrowheads="1"/>
          </p:cNvSpPr>
          <p:nvPr/>
        </p:nvSpPr>
        <p:spPr bwMode="auto">
          <a:xfrm>
            <a:off x="7704138" y="6584950"/>
            <a:ext cx="129540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eaLnBrk="1" hangingPunct="1">
              <a:spcBef>
                <a:spcPct val="50000"/>
              </a:spcBef>
            </a:pPr>
            <a:r>
              <a:rPr lang="en-US" altLang="ko-KR" sz="800" b="1">
                <a:solidFill>
                  <a:schemeClr val="tx2"/>
                </a:solidFill>
                <a:latin typeface="Georgia" charset="0"/>
                <a:ea typeface="Gulim" charset="0"/>
              </a:rPr>
              <a:t>S L I D E  </a:t>
            </a:r>
            <a:fld id="{B8A9118F-2FD2-894C-86B3-27610E1F280B}" type="slidenum">
              <a:rPr lang="en-US" altLang="ko-KR" sz="800" b="1">
                <a:solidFill>
                  <a:schemeClr val="tx2"/>
                </a:solidFill>
                <a:latin typeface="Georgia" charset="0"/>
                <a:ea typeface="Gulim" charset="0"/>
              </a:rPr>
              <a:pPr algn="r" eaLnBrk="1" hangingPunct="1">
                <a:spcBef>
                  <a:spcPct val="50000"/>
                </a:spcBef>
              </a:pPr>
              <a:t>‹#›</a:t>
            </a:fld>
            <a:endParaRPr lang="en-US" altLang="ko-KR" sz="800" b="1">
              <a:solidFill>
                <a:schemeClr val="tx2"/>
              </a:solidFill>
              <a:latin typeface="Georgia" charset="0"/>
              <a:ea typeface="Gulim" charset="0"/>
            </a:endParaRPr>
          </a:p>
        </p:txBody>
      </p:sp>
      <p:sp>
        <p:nvSpPr>
          <p:cNvPr id="8" name="Rectangle 22"/>
          <p:cNvSpPr>
            <a:spLocks noChangeArrowheads="1"/>
          </p:cNvSpPr>
          <p:nvPr/>
        </p:nvSpPr>
        <p:spPr bwMode="auto">
          <a:xfrm>
            <a:off x="0" y="6451600"/>
            <a:ext cx="9144000" cy="58738"/>
          </a:xfrm>
          <a:prstGeom prst="rect">
            <a:avLst/>
          </a:prstGeom>
          <a:solidFill>
            <a:schemeClr val="bg2">
              <a:lumMod val="60000"/>
              <a:lumOff val="40000"/>
            </a:schemeClr>
          </a:solidFill>
          <a:ln w="9525">
            <a:noFill/>
            <a:miter lim="800000"/>
            <a:headEnd/>
            <a:tailEnd/>
          </a:ln>
          <a:effectLst/>
        </p:spPr>
        <p:txBody>
          <a:bodyPr wrap="none" anchor="ctr"/>
          <a:lstStyle/>
          <a:p>
            <a:pPr fontAlgn="auto">
              <a:spcBef>
                <a:spcPts val="0"/>
              </a:spcBef>
              <a:spcAft>
                <a:spcPts val="0"/>
              </a:spcAft>
              <a:defRPr/>
            </a:pPr>
            <a:endParaRPr lang="en-US">
              <a:latin typeface="+mn-lt"/>
              <a:ea typeface="MS PGothic" pitchFamily="34" charset="-128"/>
            </a:endParaRPr>
          </a:p>
        </p:txBody>
      </p:sp>
      <p:pic>
        <p:nvPicPr>
          <p:cNvPr id="9" name="Picture 9" descr="YSM_Black_80%.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163" y="6591300"/>
            <a:ext cx="2154237" cy="16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6"/>
          <p:cNvSpPr/>
          <p:nvPr/>
        </p:nvSpPr>
        <p:spPr>
          <a:xfrm>
            <a:off x="0" y="-76200"/>
            <a:ext cx="9144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7"/>
          <p:cNvSpPr>
            <a:spLocks noChangeArrowheads="1"/>
          </p:cNvSpPr>
          <p:nvPr/>
        </p:nvSpPr>
        <p:spPr bwMode="auto">
          <a:xfrm>
            <a:off x="0" y="6011863"/>
            <a:ext cx="9144000" cy="998537"/>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a:solidFill>
                <a:srgbClr val="FFFFFF"/>
              </a:solidFill>
              <a:ea typeface="+mn-ea"/>
              <a:cs typeface="Arial" charset="0"/>
            </a:endParaRPr>
          </a:p>
        </p:txBody>
      </p:sp>
      <p:sp>
        <p:nvSpPr>
          <p:cNvPr id="12" name="Rectangle 3"/>
          <p:cNvSpPr>
            <a:spLocks noChangeArrowheads="1"/>
          </p:cNvSpPr>
          <p:nvPr/>
        </p:nvSpPr>
        <p:spPr bwMode="auto">
          <a:xfrm>
            <a:off x="0" y="5748338"/>
            <a:ext cx="9144000" cy="228600"/>
          </a:xfrm>
          <a:prstGeom prst="rect">
            <a:avLst/>
          </a:prstGeom>
          <a:solidFill>
            <a:schemeClr val="bg2">
              <a:lumMod val="60000"/>
              <a:lumOff val="40000"/>
            </a:schemeClr>
          </a:solidFill>
          <a:ln w="9525">
            <a:noFill/>
            <a:miter lim="800000"/>
            <a:headEnd/>
            <a:tailEnd/>
          </a:ln>
        </p:spPr>
        <p:txBody>
          <a:bodyPr wrap="none" anchor="ctr"/>
          <a:lstStyle/>
          <a:p>
            <a:pPr fontAlgn="auto">
              <a:spcBef>
                <a:spcPts val="0"/>
              </a:spcBef>
              <a:spcAft>
                <a:spcPts val="0"/>
              </a:spcAft>
              <a:defRPr/>
            </a:pPr>
            <a:endParaRPr lang="en-US">
              <a:latin typeface="Arial" pitchFamily="-108" charset="0"/>
              <a:ea typeface="ＭＳ Ｐゴシック" pitchFamily="-108" charset="-128"/>
              <a:cs typeface="ＭＳ Ｐゴシック" pitchFamily="-108" charset="-128"/>
            </a:endParaRPr>
          </a:p>
        </p:txBody>
      </p:sp>
      <p:sp>
        <p:nvSpPr>
          <p:cNvPr id="14" name="Rectangle 4"/>
          <p:cNvSpPr>
            <a:spLocks noChangeArrowheads="1"/>
          </p:cNvSpPr>
          <p:nvPr/>
        </p:nvSpPr>
        <p:spPr bwMode="auto">
          <a:xfrm>
            <a:off x="0" y="228600"/>
            <a:ext cx="9144000" cy="5664200"/>
          </a:xfrm>
          <a:prstGeom prst="rect">
            <a:avLst/>
          </a:prstGeom>
          <a:solidFill>
            <a:schemeClr val="accent6"/>
          </a:solidFill>
          <a:ln w="9525">
            <a:noFill/>
            <a:miter lim="800000"/>
            <a:headEnd/>
            <a:tailEnd/>
          </a:ln>
        </p:spPr>
        <p:txBody>
          <a:bodyPr wrap="none" anchor="ctr"/>
          <a:lstStyle/>
          <a:p>
            <a:pPr fontAlgn="auto">
              <a:spcBef>
                <a:spcPts val="0"/>
              </a:spcBef>
              <a:spcAft>
                <a:spcPts val="0"/>
              </a:spcAft>
              <a:defRPr/>
            </a:pPr>
            <a:endParaRPr lang="en-US">
              <a:latin typeface="+mn-lt"/>
              <a:ea typeface="+mn-ea"/>
            </a:endParaRPr>
          </a:p>
        </p:txBody>
      </p:sp>
      <p:pic>
        <p:nvPicPr>
          <p:cNvPr id="15" name="Picture 12" descr="YSM_Shield_CMY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3900" y="6143625"/>
            <a:ext cx="571500" cy="71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2" descr="Z:\Justin\Logos\YSM\New Brand\YSM_YaleBlue_CMY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343650"/>
            <a:ext cx="3652838"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Placeholder 14"/>
          <p:cNvSpPr>
            <a:spLocks noGrp="1"/>
          </p:cNvSpPr>
          <p:nvPr>
            <p:ph type="title"/>
          </p:nvPr>
        </p:nvSpPr>
        <p:spPr>
          <a:xfrm>
            <a:off x="533400" y="990600"/>
            <a:ext cx="8229600" cy="1541463"/>
          </a:xfrm>
          <a:prstGeom prst="rect">
            <a:avLst/>
          </a:prstGeom>
        </p:spPr>
        <p:txBody>
          <a:bodyPr rtlCol="0" anchor="b">
            <a:normAutofit/>
          </a:bodyPr>
          <a:lstStyle>
            <a:lvl1pPr algn="l" defTabSz="914400" rtl="0" eaLnBrk="1" latinLnBrk="0" hangingPunct="1">
              <a:spcBef>
                <a:spcPct val="0"/>
              </a:spcBef>
              <a:buNone/>
              <a:defRPr lang="en-US" sz="4400" kern="1200" baseline="0" dirty="0">
                <a:solidFill>
                  <a:schemeClr val="bg1"/>
                </a:solidFill>
                <a:latin typeface="Georgia" pitchFamily="18" charset="0"/>
                <a:ea typeface="ＭＳ Ｐゴシック" pitchFamily="34" charset="-128"/>
                <a:cs typeface="+mn-cs"/>
              </a:defRPr>
            </a:lvl1pPr>
          </a:lstStyle>
          <a:p>
            <a:r>
              <a:rPr lang="en-US"/>
              <a:t>Click to edit Master title style</a:t>
            </a:r>
            <a:endParaRPr lang="en-US" dirty="0"/>
          </a:p>
        </p:txBody>
      </p:sp>
      <p:sp>
        <p:nvSpPr>
          <p:cNvPr id="17" name="Text Placeholder 16"/>
          <p:cNvSpPr>
            <a:spLocks noGrp="1"/>
          </p:cNvSpPr>
          <p:nvPr>
            <p:ph type="body" sz="quarter" idx="10"/>
          </p:nvPr>
        </p:nvSpPr>
        <p:spPr>
          <a:xfrm>
            <a:off x="533400" y="2514600"/>
            <a:ext cx="8229600" cy="914400"/>
          </a:xfr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en-US" sz="2000" kern="1200" noProof="0">
                <a:solidFill>
                  <a:schemeClr val="bg1"/>
                </a:solidFill>
                <a:latin typeface="Georgia" pitchFamily="18" charset="0"/>
                <a:ea typeface="ＭＳ Ｐゴシック" pitchFamily="34" charset="-128"/>
              </a:defRPr>
            </a:lvl1pPr>
          </a:lstStyle>
          <a:p>
            <a:pPr lvl="0"/>
            <a:r>
              <a:rPr lang="en-US" noProof="0"/>
              <a:t>Click to edit Master text styles</a:t>
            </a:r>
          </a:p>
        </p:txBody>
      </p:sp>
      <p:sp>
        <p:nvSpPr>
          <p:cNvPr id="19" name="Text Placeholder 18"/>
          <p:cNvSpPr>
            <a:spLocks noGrp="1"/>
          </p:cNvSpPr>
          <p:nvPr>
            <p:ph type="body" sz="quarter" idx="11"/>
          </p:nvPr>
        </p:nvSpPr>
        <p:spPr>
          <a:xfrm>
            <a:off x="533400" y="3657600"/>
            <a:ext cx="8229600" cy="762000"/>
          </a:xfrm>
        </p:spPr>
        <p:txBody>
          <a:bodyPr/>
          <a:lstStyle>
            <a:lvl1pPr>
              <a:buNone/>
              <a:defRPr lang="en-US" sz="1800" i="1" kern="1200" baseline="0" dirty="0" smtClean="0">
                <a:solidFill>
                  <a:schemeClr val="bg1"/>
                </a:solidFill>
                <a:latin typeface="Georgia" pitchFamily="18" charset="0"/>
                <a:ea typeface="ＭＳ Ｐゴシック" pitchFamily="34" charset="-128"/>
                <a:cs typeface="+mn-cs"/>
              </a:defRPr>
            </a:lvl1pPr>
          </a:lstStyle>
          <a:p>
            <a:pPr lvl="0"/>
            <a:r>
              <a:rPr lang="en-US"/>
              <a:t>Click to edit Master text styles</a:t>
            </a:r>
          </a:p>
        </p:txBody>
      </p:sp>
    </p:spTree>
    <p:extLst>
      <p:ext uri="{BB962C8B-B14F-4D97-AF65-F5344CB8AC3E}">
        <p14:creationId xmlns:p14="http://schemas.microsoft.com/office/powerpoint/2010/main" val="1957747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636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Blank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60438"/>
            <a:ext cx="9144000" cy="228600"/>
          </a:xfrm>
          <a:prstGeom prst="rect">
            <a:avLst/>
          </a:prstGeom>
          <a:solidFill>
            <a:schemeClr val="bg2">
              <a:lumMod val="60000"/>
              <a:lumOff val="40000"/>
            </a:schemeClr>
          </a:solidFill>
          <a:ln w="9525">
            <a:noFill/>
            <a:miter lim="800000"/>
            <a:headEnd/>
            <a:tailEnd/>
          </a:ln>
        </p:spPr>
        <p:txBody>
          <a:bodyPr wrap="none" anchor="ctr"/>
          <a:lstStyle/>
          <a:p>
            <a:pPr fontAlgn="auto">
              <a:spcBef>
                <a:spcPts val="0"/>
              </a:spcBef>
              <a:spcAft>
                <a:spcPts val="0"/>
              </a:spcAft>
              <a:defRPr/>
            </a:pPr>
            <a:endParaRPr lang="en-US">
              <a:latin typeface="Arial" pitchFamily="-108" charset="0"/>
              <a:ea typeface="ＭＳ Ｐゴシック" pitchFamily="-108" charset="-128"/>
              <a:cs typeface="ＭＳ Ｐゴシック" pitchFamily="-108" charset="-128"/>
            </a:endParaRPr>
          </a:p>
        </p:txBody>
      </p:sp>
      <p:sp>
        <p:nvSpPr>
          <p:cNvPr id="5" name="Rectangle 22"/>
          <p:cNvSpPr>
            <a:spLocks noChangeArrowheads="1"/>
          </p:cNvSpPr>
          <p:nvPr/>
        </p:nvSpPr>
        <p:spPr bwMode="auto">
          <a:xfrm>
            <a:off x="0" y="-7938"/>
            <a:ext cx="9144000" cy="1163638"/>
          </a:xfrm>
          <a:prstGeom prst="rect">
            <a:avLst/>
          </a:prstGeom>
          <a:solidFill>
            <a:schemeClr val="accent6"/>
          </a:solidFill>
          <a:ln w="9525">
            <a:noFill/>
            <a:miter lim="800000"/>
            <a:headEnd/>
            <a:tailEnd/>
          </a:ln>
          <a:effectLst/>
        </p:spPr>
        <p:txBody>
          <a:bodyPr wrap="none" anchor="ctr"/>
          <a:lstStyle/>
          <a:p>
            <a:pPr fontAlgn="auto">
              <a:spcBef>
                <a:spcPts val="0"/>
              </a:spcBef>
              <a:spcAft>
                <a:spcPts val="0"/>
              </a:spcAft>
              <a:defRPr/>
            </a:pPr>
            <a:endParaRPr lang="en-US">
              <a:latin typeface="+mn-lt"/>
              <a:ea typeface="MS PGothic" pitchFamily="34" charset="-128"/>
            </a:endParaRPr>
          </a:p>
        </p:txBody>
      </p:sp>
      <p:sp>
        <p:nvSpPr>
          <p:cNvPr id="6" name="Text Box 7"/>
          <p:cNvSpPr txBox="1">
            <a:spLocks noChangeArrowheads="1"/>
          </p:cNvSpPr>
          <p:nvPr/>
        </p:nvSpPr>
        <p:spPr bwMode="auto">
          <a:xfrm>
            <a:off x="7704138" y="6584950"/>
            <a:ext cx="129540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eaLnBrk="1" hangingPunct="1">
              <a:spcBef>
                <a:spcPct val="50000"/>
              </a:spcBef>
            </a:pPr>
            <a:r>
              <a:rPr lang="en-US" altLang="ko-KR" sz="800" b="1">
                <a:solidFill>
                  <a:schemeClr val="tx2"/>
                </a:solidFill>
                <a:latin typeface="Georgia" charset="0"/>
                <a:ea typeface="Gulim" charset="0"/>
              </a:rPr>
              <a:t>S L I D E  </a:t>
            </a:r>
            <a:fld id="{CF907DA1-E998-E941-A364-48BA05AD31BC}" type="slidenum">
              <a:rPr lang="en-US" altLang="ko-KR" sz="800" b="1">
                <a:solidFill>
                  <a:schemeClr val="tx2"/>
                </a:solidFill>
                <a:latin typeface="Georgia" charset="0"/>
                <a:ea typeface="Gulim" charset="0"/>
              </a:rPr>
              <a:pPr algn="r" eaLnBrk="1" hangingPunct="1">
                <a:spcBef>
                  <a:spcPct val="50000"/>
                </a:spcBef>
              </a:pPr>
              <a:t>‹#›</a:t>
            </a:fld>
            <a:endParaRPr lang="en-US" altLang="ko-KR" sz="800" b="1">
              <a:solidFill>
                <a:schemeClr val="tx2"/>
              </a:solidFill>
              <a:latin typeface="Georgia" charset="0"/>
              <a:ea typeface="Gulim" charset="0"/>
            </a:endParaRPr>
          </a:p>
        </p:txBody>
      </p:sp>
      <p:sp>
        <p:nvSpPr>
          <p:cNvPr id="7" name="Rectangle 22"/>
          <p:cNvSpPr>
            <a:spLocks noChangeArrowheads="1"/>
          </p:cNvSpPr>
          <p:nvPr/>
        </p:nvSpPr>
        <p:spPr bwMode="auto">
          <a:xfrm>
            <a:off x="0" y="6451600"/>
            <a:ext cx="9144000" cy="58738"/>
          </a:xfrm>
          <a:prstGeom prst="rect">
            <a:avLst/>
          </a:prstGeom>
          <a:solidFill>
            <a:schemeClr val="bg2">
              <a:lumMod val="60000"/>
              <a:lumOff val="40000"/>
            </a:schemeClr>
          </a:solidFill>
          <a:ln w="9525">
            <a:noFill/>
            <a:miter lim="800000"/>
            <a:headEnd/>
            <a:tailEnd/>
          </a:ln>
          <a:effectLst/>
        </p:spPr>
        <p:txBody>
          <a:bodyPr wrap="none" anchor="ctr"/>
          <a:lstStyle/>
          <a:p>
            <a:pPr fontAlgn="auto">
              <a:spcBef>
                <a:spcPts val="0"/>
              </a:spcBef>
              <a:spcAft>
                <a:spcPts val="0"/>
              </a:spcAft>
              <a:defRPr/>
            </a:pPr>
            <a:endParaRPr lang="en-US">
              <a:latin typeface="+mn-lt"/>
              <a:ea typeface="MS PGothic" pitchFamily="34" charset="-128"/>
            </a:endParaRPr>
          </a:p>
        </p:txBody>
      </p:sp>
      <p:pic>
        <p:nvPicPr>
          <p:cNvPr id="8" name="Picture 9" descr="YSM_Black_80%.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163" y="6591300"/>
            <a:ext cx="2154237" cy="16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p:nvSpPr>
        <p:spPr>
          <a:xfrm>
            <a:off x="0" y="-76200"/>
            <a:ext cx="9144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538163" y="152400"/>
            <a:ext cx="8123237" cy="595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238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9144000" cy="228600"/>
          </a:xfrm>
          <a:prstGeom prst="rect">
            <a:avLst/>
          </a:prstGeom>
          <a:solidFill>
            <a:schemeClr val="bg2">
              <a:lumMod val="60000"/>
              <a:lumOff val="40000"/>
            </a:schemeClr>
          </a:solidFill>
          <a:ln w="9525">
            <a:noFill/>
            <a:miter lim="800000"/>
            <a:headEnd/>
            <a:tailEnd/>
          </a:ln>
        </p:spPr>
        <p:txBody>
          <a:bodyPr wrap="none" anchor="ctr"/>
          <a:lstStyle/>
          <a:p>
            <a:pPr fontAlgn="auto">
              <a:spcBef>
                <a:spcPts val="0"/>
              </a:spcBef>
              <a:spcAft>
                <a:spcPts val="0"/>
              </a:spcAft>
              <a:defRPr/>
            </a:pPr>
            <a:endParaRPr lang="en-US">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9144000" cy="1163638"/>
          </a:xfrm>
          <a:prstGeom prst="rect">
            <a:avLst/>
          </a:prstGeom>
          <a:solidFill>
            <a:schemeClr val="accent6"/>
          </a:solidFill>
          <a:ln w="9525">
            <a:noFill/>
            <a:miter lim="800000"/>
            <a:headEnd/>
            <a:tailEnd/>
          </a:ln>
          <a:effectLst/>
        </p:spPr>
        <p:txBody>
          <a:bodyPr wrap="none" anchor="ctr"/>
          <a:lstStyle/>
          <a:p>
            <a:pPr fontAlgn="auto">
              <a:spcBef>
                <a:spcPts val="0"/>
              </a:spcBef>
              <a:spcAft>
                <a:spcPts val="0"/>
              </a:spcAft>
              <a:defRPr/>
            </a:pPr>
            <a:endParaRPr lang="en-US">
              <a:latin typeface="+mn-lt"/>
              <a:ea typeface="MS PGothic" pitchFamily="34" charset="-128"/>
            </a:endParaRPr>
          </a:p>
        </p:txBody>
      </p:sp>
      <p:sp>
        <p:nvSpPr>
          <p:cNvPr id="1028" name="Rectangle 4"/>
          <p:cNvSpPr>
            <a:spLocks noGrp="1" noChangeArrowheads="1"/>
          </p:cNvSpPr>
          <p:nvPr>
            <p:ph type="title"/>
          </p:nvPr>
        </p:nvSpPr>
        <p:spPr bwMode="auto">
          <a:xfrm>
            <a:off x="538163" y="152400"/>
            <a:ext cx="8135937"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ko-KR"/>
              <a:t>Slide title goes here even if it goes longer than a line</a:t>
            </a:r>
            <a:endParaRPr lang="ko-KR" altLang="en-US"/>
          </a:p>
        </p:txBody>
      </p:sp>
      <p:sp>
        <p:nvSpPr>
          <p:cNvPr id="1029" name="Rectangle 6"/>
          <p:cNvSpPr>
            <a:spLocks noGrp="1" noChangeArrowheads="1"/>
          </p:cNvSpPr>
          <p:nvPr>
            <p:ph type="body" idx="1"/>
          </p:nvPr>
        </p:nvSpPr>
        <p:spPr bwMode="auto">
          <a:xfrm>
            <a:off x="538163" y="1447800"/>
            <a:ext cx="8123237" cy="466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1030" name="Text Box 7"/>
          <p:cNvSpPr txBox="1">
            <a:spLocks noChangeArrowheads="1"/>
          </p:cNvSpPr>
          <p:nvPr/>
        </p:nvSpPr>
        <p:spPr bwMode="auto">
          <a:xfrm>
            <a:off x="7704138" y="6584950"/>
            <a:ext cx="129540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eaLnBrk="1" hangingPunct="1">
              <a:spcBef>
                <a:spcPct val="50000"/>
              </a:spcBef>
            </a:pPr>
            <a:r>
              <a:rPr lang="en-US" altLang="ko-KR" sz="800" b="1">
                <a:solidFill>
                  <a:schemeClr val="tx2"/>
                </a:solidFill>
                <a:latin typeface="Georgia" charset="0"/>
                <a:ea typeface="Gulim" charset="0"/>
              </a:rPr>
              <a:t>S L I D E  </a:t>
            </a:r>
            <a:fld id="{02721694-037D-3F42-9998-DDB432F222A5}" type="slidenum">
              <a:rPr lang="en-US" altLang="ko-KR" sz="800" b="1">
                <a:solidFill>
                  <a:schemeClr val="tx2"/>
                </a:solidFill>
                <a:latin typeface="Georgia" charset="0"/>
                <a:ea typeface="Gulim" charset="0"/>
              </a:rPr>
              <a:pPr algn="r" eaLnBrk="1" hangingPunct="1">
                <a:spcBef>
                  <a:spcPct val="50000"/>
                </a:spcBef>
              </a:pPr>
              <a:t>‹#›</a:t>
            </a:fld>
            <a:endParaRPr lang="en-US" altLang="ko-KR" sz="800" b="1">
              <a:solidFill>
                <a:schemeClr val="tx2"/>
              </a:solidFill>
              <a:latin typeface="Georgia" charset="0"/>
              <a:ea typeface="Gulim" charset="0"/>
            </a:endParaRPr>
          </a:p>
        </p:txBody>
      </p:sp>
      <p:sp>
        <p:nvSpPr>
          <p:cNvPr id="4118" name="Rectangle 22"/>
          <p:cNvSpPr>
            <a:spLocks noChangeArrowheads="1"/>
          </p:cNvSpPr>
          <p:nvPr/>
        </p:nvSpPr>
        <p:spPr bwMode="auto">
          <a:xfrm>
            <a:off x="0" y="6451600"/>
            <a:ext cx="9144000" cy="58738"/>
          </a:xfrm>
          <a:prstGeom prst="rect">
            <a:avLst/>
          </a:prstGeom>
          <a:solidFill>
            <a:schemeClr val="bg2">
              <a:lumMod val="60000"/>
              <a:lumOff val="40000"/>
            </a:schemeClr>
          </a:solidFill>
          <a:ln w="9525">
            <a:noFill/>
            <a:miter lim="800000"/>
            <a:headEnd/>
            <a:tailEnd/>
          </a:ln>
          <a:effectLst/>
        </p:spPr>
        <p:txBody>
          <a:bodyPr wrap="none" anchor="ctr"/>
          <a:lstStyle/>
          <a:p>
            <a:pPr fontAlgn="auto">
              <a:spcBef>
                <a:spcPts val="0"/>
              </a:spcBef>
              <a:spcAft>
                <a:spcPts val="0"/>
              </a:spcAft>
              <a:defRPr/>
            </a:pPr>
            <a:endParaRPr lang="en-US">
              <a:latin typeface="+mn-lt"/>
              <a:ea typeface="MS PGothic" pitchFamily="34" charset="-128"/>
            </a:endParaRPr>
          </a:p>
        </p:txBody>
      </p:sp>
      <p:pic>
        <p:nvPicPr>
          <p:cNvPr id="1032" name="Picture 9" descr="YSM_Black_80%.ep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163" y="6591300"/>
            <a:ext cx="2154237" cy="16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3" r:id="rId1"/>
    <p:sldLayoutId id="2147483892" r:id="rId2"/>
    <p:sldLayoutId id="2147483894" r:id="rId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0" fontAlgn="base" hangingPunct="0">
        <a:spcBef>
          <a:spcPct val="0"/>
        </a:spcBef>
        <a:spcAft>
          <a:spcPct val="0"/>
        </a:spcAft>
        <a:defRPr sz="40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4000">
          <a:solidFill>
            <a:schemeClr val="bg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4000">
          <a:solidFill>
            <a:schemeClr val="bg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4000">
          <a:solidFill>
            <a:schemeClr val="bg1"/>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0" fontAlgn="base" hangingPunct="0">
        <a:lnSpc>
          <a:spcPct val="90000"/>
        </a:lnSpc>
        <a:spcBef>
          <a:spcPct val="30000"/>
        </a:spcBef>
        <a:spcAft>
          <a:spcPct val="0"/>
        </a:spcAft>
        <a:buChar char="•"/>
        <a:defRPr sz="3200">
          <a:solidFill>
            <a:schemeClr val="tx2"/>
          </a:solidFill>
          <a:latin typeface="+mn-lt"/>
          <a:ea typeface="ＭＳ Ｐゴシック" charset="-128"/>
          <a:cs typeface="ＭＳ Ｐゴシック"/>
        </a:defRPr>
      </a:lvl1pPr>
      <a:lvl2pPr marL="742950" indent="-285750" algn="l" rtl="0" eaLnBrk="0" fontAlgn="base" hangingPunct="0">
        <a:lnSpc>
          <a:spcPct val="90000"/>
        </a:lnSpc>
        <a:spcBef>
          <a:spcPct val="30000"/>
        </a:spcBef>
        <a:spcAft>
          <a:spcPct val="0"/>
        </a:spcAft>
        <a:buChar char="–"/>
        <a:defRPr sz="2800">
          <a:solidFill>
            <a:schemeClr val="tx2"/>
          </a:solidFill>
          <a:latin typeface="+mn-lt"/>
          <a:ea typeface="ＭＳ Ｐゴシック" charset="-128"/>
          <a:cs typeface="ＭＳ Ｐゴシック"/>
        </a:defRPr>
      </a:lvl2pPr>
      <a:lvl3pPr marL="1143000" indent="-228600" algn="l" rtl="0" eaLnBrk="0" fontAlgn="base" hangingPunct="0">
        <a:lnSpc>
          <a:spcPct val="90000"/>
        </a:lnSpc>
        <a:spcBef>
          <a:spcPct val="20000"/>
        </a:spcBef>
        <a:spcAft>
          <a:spcPct val="0"/>
        </a:spcAft>
        <a:buChar char="•"/>
        <a:defRPr sz="2400">
          <a:solidFill>
            <a:schemeClr val="tx2"/>
          </a:solidFill>
          <a:latin typeface="+mn-lt"/>
          <a:ea typeface="ＭＳ Ｐゴシック" charset="-128"/>
          <a:cs typeface="ＭＳ Ｐゴシック"/>
        </a:defRPr>
      </a:lvl3pPr>
      <a:lvl4pPr marL="1600200" indent="-228600" algn="l" rtl="0" eaLnBrk="0" fontAlgn="base" hangingPunct="0">
        <a:lnSpc>
          <a:spcPct val="90000"/>
        </a:lnSpc>
        <a:spcBef>
          <a:spcPct val="20000"/>
        </a:spcBef>
        <a:spcAft>
          <a:spcPct val="0"/>
        </a:spcAft>
        <a:buChar char="–"/>
        <a:defRPr sz="2000">
          <a:solidFill>
            <a:schemeClr val="tx2"/>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har char="•"/>
        <a:defRPr sz="20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bioimagesuiteweb.github.io/webapp/index.html" TargetMode="External"/><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991600" cy="1905000"/>
          </a:xfrm>
        </p:spPr>
        <p:txBody>
          <a:bodyPr>
            <a:noAutofit/>
          </a:bodyPr>
          <a:lstStyle/>
          <a:p>
            <a:pPr algn="ctr"/>
            <a:r>
              <a:rPr lang="en-US" sz="3600" i="1" dirty="0">
                <a:latin typeface="Arial" panose="020B0604020202020204" pitchFamily="34" charset="0"/>
                <a:cs typeface="Arial" panose="020B0604020202020204" pitchFamily="34" charset="0"/>
              </a:rPr>
              <a:t>Ten simple rules for predictive modeling</a:t>
            </a:r>
          </a:p>
        </p:txBody>
      </p:sp>
      <p:sp>
        <p:nvSpPr>
          <p:cNvPr id="5" name="Text Placeholder 4"/>
          <p:cNvSpPr>
            <a:spLocks noGrp="1"/>
          </p:cNvSpPr>
          <p:nvPr>
            <p:ph type="body" sz="quarter" idx="11"/>
          </p:nvPr>
        </p:nvSpPr>
        <p:spPr>
          <a:xfrm>
            <a:off x="0" y="3048000"/>
            <a:ext cx="8839200" cy="2362200"/>
          </a:xfrm>
        </p:spPr>
        <p:txBody>
          <a:bodyPr/>
          <a:lstStyle/>
          <a:p>
            <a:pPr algn="ctr" eaLnBrk="1" hangingPunct="1">
              <a:lnSpc>
                <a:spcPct val="100000"/>
              </a:lnSpc>
              <a:spcBef>
                <a:spcPts val="600"/>
              </a:spcBef>
              <a:spcAft>
                <a:spcPts val="600"/>
              </a:spcAft>
              <a:defRPr/>
            </a:pPr>
            <a:r>
              <a:rPr lang="en-US" sz="2800" i="0" dirty="0">
                <a:latin typeface="Arial" panose="020B0604020202020204" pitchFamily="34" charset="0"/>
                <a:cs typeface="Arial" panose="020B0604020202020204" pitchFamily="34" charset="0"/>
              </a:rPr>
              <a:t>Dustin Scheinost, Ph.D.</a:t>
            </a:r>
          </a:p>
          <a:p>
            <a:pPr algn="ctr" eaLnBrk="1" hangingPunct="1">
              <a:lnSpc>
                <a:spcPct val="100000"/>
              </a:lnSpc>
              <a:spcBef>
                <a:spcPts val="600"/>
              </a:spcBef>
              <a:spcAft>
                <a:spcPts val="600"/>
              </a:spcAft>
              <a:defRPr/>
            </a:pPr>
            <a:r>
              <a:rPr lang="en-US" sz="2000" i="0" dirty="0">
                <a:latin typeface="Arial" panose="020B0604020202020204" pitchFamily="34" charset="0"/>
                <a:cs typeface="Arial" panose="020B0604020202020204" pitchFamily="34" charset="0"/>
              </a:rPr>
              <a:t>Assistant Professor of Radiology &amp; Biomedical Imaging, Biomedical Engineering, Statistics &amp; Data Science, and in the Child Study Center </a:t>
            </a:r>
          </a:p>
          <a:p>
            <a:pPr algn="ctr" eaLnBrk="1" hangingPunct="1">
              <a:lnSpc>
                <a:spcPct val="100000"/>
              </a:lnSpc>
              <a:spcBef>
                <a:spcPts val="600"/>
              </a:spcBef>
              <a:spcAft>
                <a:spcPts val="600"/>
              </a:spcAft>
              <a:defRPr/>
            </a:pPr>
            <a:r>
              <a:rPr lang="en-US" sz="2000" i="0" dirty="0">
                <a:latin typeface="Arial" panose="020B0604020202020204" pitchFamily="34" charset="0"/>
                <a:cs typeface="Arial" panose="020B0604020202020204" pitchFamily="34" charset="0"/>
              </a:rPr>
              <a:t>Yale School of Medicine, New Haven, CT</a:t>
            </a:r>
          </a:p>
          <a:p>
            <a:pPr algn="ctr" eaLnBrk="1" hangingPunct="1">
              <a:lnSpc>
                <a:spcPct val="100000"/>
              </a:lnSpc>
              <a:spcBef>
                <a:spcPts val="600"/>
              </a:spcBef>
              <a:spcAft>
                <a:spcPts val="600"/>
              </a:spcAft>
              <a:defRPr/>
            </a:pPr>
            <a:r>
              <a:rPr lang="en-US" sz="2400" i="0" baseline="30000" dirty="0">
                <a:latin typeface="Arial" panose="020B0604020202020204" pitchFamily="34" charset="0"/>
                <a:cs typeface="Arial" panose="020B0604020202020204" pitchFamily="34" charset="0"/>
              </a:rPr>
              <a:t>Twitter: @</a:t>
            </a:r>
            <a:r>
              <a:rPr lang="en-US" sz="2400" i="0" baseline="30000" dirty="0" err="1">
                <a:latin typeface="Arial" panose="020B0604020202020204" pitchFamily="34" charset="0"/>
                <a:cs typeface="Arial" panose="020B0604020202020204" pitchFamily="34" charset="0"/>
              </a:rPr>
              <a:t>Dscheinost</a:t>
            </a:r>
            <a:r>
              <a:rPr lang="en-US" sz="2400" i="0" baseline="30000" dirty="0">
                <a:latin typeface="Arial" panose="020B0604020202020204" pitchFamily="34" charset="0"/>
                <a:cs typeface="Arial" panose="020B0604020202020204" pitchFamily="34" charset="0"/>
              </a:rPr>
              <a:t>,</a:t>
            </a:r>
            <a:r>
              <a:rPr lang="en-US" sz="2400" i="0" dirty="0">
                <a:latin typeface="Arial" panose="020B0604020202020204" pitchFamily="34" charset="0"/>
                <a:cs typeface="Arial" panose="020B0604020202020204" pitchFamily="34" charset="0"/>
              </a:rPr>
              <a:t> </a:t>
            </a:r>
            <a:r>
              <a:rPr lang="en-US" sz="2400" i="0" baseline="30000" dirty="0">
                <a:latin typeface="Arial" panose="020B0604020202020204" pitchFamily="34" charset="0"/>
                <a:cs typeface="Arial" panose="020B0604020202020204" pitchFamily="34" charset="0"/>
              </a:rPr>
              <a:t>Email: dustin.scheinost@yale.edu</a:t>
            </a:r>
          </a:p>
          <a:p>
            <a:pPr algn="ctr" eaLnBrk="1" hangingPunct="1">
              <a:defRPr/>
            </a:pPr>
            <a:endParaRPr lang="en-US" sz="2400" i="0" dirty="0">
              <a:latin typeface="Arial" panose="020B0604020202020204" pitchFamily="34" charset="0"/>
              <a:cs typeface="Arial" panose="020B0604020202020204" pitchFamily="34" charset="0"/>
            </a:endParaRPr>
          </a:p>
          <a:p>
            <a:pPr algn="ctr" eaLnBrk="1" hangingPunct="1">
              <a:defRPr/>
            </a:pPr>
            <a:endParaRPr lang="en-US" sz="2400" i="0" dirty="0">
              <a:latin typeface="Arial" panose="020B0604020202020204" pitchFamily="34" charset="0"/>
              <a:cs typeface="Arial" panose="020B0604020202020204" pitchFamily="34" charset="0"/>
            </a:endParaRPr>
          </a:p>
          <a:p>
            <a:pPr algn="ctr" eaLnBrk="1" hangingPunct="1">
              <a:defRPr/>
            </a:pPr>
            <a:endParaRPr lang="en-US" sz="2400" i="0" dirty="0">
              <a:latin typeface="Arial" panose="020B0604020202020204" pitchFamily="34" charset="0"/>
              <a:cs typeface="Arial" panose="020B0604020202020204" pitchFamily="34" charset="0"/>
            </a:endParaRPr>
          </a:p>
          <a:p>
            <a:pPr algn="ctr" eaLnBrk="1" hangingPunct="1">
              <a:defRPr/>
            </a:pPr>
            <a:endParaRPr lang="en-US" sz="2400" i="0" dirty="0">
              <a:latin typeface="Arial" panose="020B0604020202020204" pitchFamily="34" charset="0"/>
              <a:cs typeface="Arial" panose="020B0604020202020204" pitchFamily="34" charset="0"/>
            </a:endParaRPr>
          </a:p>
          <a:p>
            <a:pPr algn="ctr" eaLnBrk="1" hangingPunct="1">
              <a:defRPr/>
            </a:pPr>
            <a:endParaRPr sz="240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23018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Rule #1: use out-of-sample prediction to generate more accurate and generalizable models</a:t>
            </a:r>
          </a:p>
        </p:txBody>
      </p:sp>
      <p:pic>
        <p:nvPicPr>
          <p:cNvPr id="8" name="Picture 7" descr="Chart, diagram, line chart&#10;&#10;Description automatically generated">
            <a:extLst>
              <a:ext uri="{FF2B5EF4-FFF2-40B4-BE49-F238E27FC236}">
                <a16:creationId xmlns:a16="http://schemas.microsoft.com/office/drawing/2014/main" id="{87F9481E-FA1A-8A46-B23C-12F72193D446}"/>
              </a:ext>
            </a:extLst>
          </p:cNvPr>
          <p:cNvPicPr>
            <a:picLocks noChangeAspect="1"/>
          </p:cNvPicPr>
          <p:nvPr/>
        </p:nvPicPr>
        <p:blipFill rotWithShape="1">
          <a:blip r:embed="rId3">
            <a:extLst>
              <a:ext uri="{28A0092B-C50C-407E-A947-70E740481C1C}">
                <a14:useLocalDpi xmlns:a14="http://schemas.microsoft.com/office/drawing/2010/main" val="0"/>
              </a:ext>
            </a:extLst>
          </a:blip>
          <a:srcRect l="2302" r="3509"/>
          <a:stretch/>
        </p:blipFill>
        <p:spPr>
          <a:xfrm>
            <a:off x="152400" y="1295400"/>
            <a:ext cx="8661400" cy="4724400"/>
          </a:xfrm>
          <a:prstGeom prst="rect">
            <a:avLst/>
          </a:prstGeom>
        </p:spPr>
      </p:pic>
    </p:spTree>
    <p:extLst>
      <p:ext uri="{BB962C8B-B14F-4D97-AF65-F5344CB8AC3E}">
        <p14:creationId xmlns:p14="http://schemas.microsoft.com/office/powerpoint/2010/main" val="4173304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Rule #1: use out-of-sample prediction to generate more accurate and generalizable models</a:t>
            </a:r>
          </a:p>
        </p:txBody>
      </p:sp>
      <p:sp>
        <p:nvSpPr>
          <p:cNvPr id="21" name="Content Placeholder 2"/>
          <p:cNvSpPr>
            <a:spLocks noGrp="1"/>
          </p:cNvSpPr>
          <p:nvPr>
            <p:ph idx="1"/>
          </p:nvPr>
        </p:nvSpPr>
        <p:spPr>
          <a:xfrm>
            <a:off x="300831" y="1371600"/>
            <a:ext cx="8610600" cy="5181600"/>
          </a:xfrm>
        </p:spPr>
        <p:txBody>
          <a:bodyPr/>
          <a:lstStyle/>
          <a:p>
            <a:pPr marL="342900" lvl="1" indent="-342900" eaLnBrk="1" hangingPunct="1"/>
            <a:r>
              <a:rPr lang="en-US" dirty="0"/>
              <a:t>Overfitting and small, homogeneous dataset yield large effects size</a:t>
            </a:r>
          </a:p>
          <a:p>
            <a:pPr marL="742950" lvl="2" indent="-342900" eaLnBrk="1" hangingPunct="1"/>
            <a:r>
              <a:rPr lang="en-US" dirty="0"/>
              <a:t>But in many cases fail to generalize</a:t>
            </a:r>
          </a:p>
          <a:p>
            <a:pPr marL="342900" lvl="1" indent="-342900" eaLnBrk="1" hangingPunct="1"/>
            <a:endParaRPr lang="en-US" dirty="0"/>
          </a:p>
          <a:p>
            <a:pPr marL="342900" lvl="1" indent="-342900" eaLnBrk="1" hangingPunct="1"/>
            <a:endParaRPr lang="en-US" dirty="0"/>
          </a:p>
        </p:txBody>
      </p:sp>
      <p:pic>
        <p:nvPicPr>
          <p:cNvPr id="3" name="Picture 2" descr="Graphical user interface, text&#10;&#10;Description automatically generated">
            <a:extLst>
              <a:ext uri="{FF2B5EF4-FFF2-40B4-BE49-F238E27FC236}">
                <a16:creationId xmlns:a16="http://schemas.microsoft.com/office/drawing/2014/main" id="{591C82AC-2379-BD44-A42C-CEBB30F56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1" y="2895600"/>
            <a:ext cx="9144000" cy="3321065"/>
          </a:xfrm>
          <a:prstGeom prst="rect">
            <a:avLst/>
          </a:prstGeom>
        </p:spPr>
      </p:pic>
    </p:spTree>
    <p:extLst>
      <p:ext uri="{BB962C8B-B14F-4D97-AF65-F5344CB8AC3E}">
        <p14:creationId xmlns:p14="http://schemas.microsoft.com/office/powerpoint/2010/main" val="459774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Rule #1: use out-of-sample prediction to generate more accurate and generalizable models</a:t>
            </a:r>
          </a:p>
        </p:txBody>
      </p:sp>
      <p:sp>
        <p:nvSpPr>
          <p:cNvPr id="21" name="Content Placeholder 2"/>
          <p:cNvSpPr>
            <a:spLocks noGrp="1"/>
          </p:cNvSpPr>
          <p:nvPr>
            <p:ph idx="1"/>
          </p:nvPr>
        </p:nvSpPr>
        <p:spPr>
          <a:xfrm>
            <a:off x="266700" y="838200"/>
            <a:ext cx="8610600" cy="5181600"/>
          </a:xfrm>
        </p:spPr>
        <p:txBody>
          <a:bodyPr/>
          <a:lstStyle/>
          <a:p>
            <a:pPr marL="0" lvl="1" indent="0" eaLnBrk="1" hangingPunct="1">
              <a:buNone/>
            </a:pPr>
            <a:endParaRPr lang="en-US" dirty="0"/>
          </a:p>
          <a:p>
            <a:pPr marL="342900" lvl="1" indent="-342900" eaLnBrk="1" hangingPunct="1"/>
            <a:r>
              <a:rPr lang="en-US" dirty="0"/>
              <a:t>Out-of-sample prediction improve generalization</a:t>
            </a:r>
          </a:p>
          <a:p>
            <a:pPr marL="742950" lvl="2" indent="-342900" eaLnBrk="1" hangingPunct="1"/>
            <a:r>
              <a:rPr lang="en-US" dirty="0"/>
              <a:t>But effects size are smaller</a:t>
            </a:r>
          </a:p>
        </p:txBody>
      </p:sp>
      <p:pic>
        <p:nvPicPr>
          <p:cNvPr id="5" name="Picture 4">
            <a:extLst>
              <a:ext uri="{FF2B5EF4-FFF2-40B4-BE49-F238E27FC236}">
                <a16:creationId xmlns:a16="http://schemas.microsoft.com/office/drawing/2014/main" id="{12FD6747-F604-B04C-8F8A-D6EE884072F9}"/>
              </a:ext>
            </a:extLst>
          </p:cNvPr>
          <p:cNvPicPr>
            <a:picLocks noChangeAspect="1"/>
          </p:cNvPicPr>
          <p:nvPr/>
        </p:nvPicPr>
        <p:blipFill>
          <a:blip r:embed="rId3"/>
          <a:stretch>
            <a:fillRect/>
          </a:stretch>
        </p:blipFill>
        <p:spPr>
          <a:xfrm>
            <a:off x="381000" y="2667000"/>
            <a:ext cx="8216900" cy="3086100"/>
          </a:xfrm>
          <a:prstGeom prst="rect">
            <a:avLst/>
          </a:prstGeom>
        </p:spPr>
      </p:pic>
      <p:pic>
        <p:nvPicPr>
          <p:cNvPr id="24" name="Picture 23">
            <a:extLst>
              <a:ext uri="{FF2B5EF4-FFF2-40B4-BE49-F238E27FC236}">
                <a16:creationId xmlns:a16="http://schemas.microsoft.com/office/drawing/2014/main" id="{AE29495E-8EBD-4447-8942-54F59C2A9C49}"/>
              </a:ext>
            </a:extLst>
          </p:cNvPr>
          <p:cNvPicPr>
            <a:picLocks noChangeAspect="1"/>
          </p:cNvPicPr>
          <p:nvPr/>
        </p:nvPicPr>
        <p:blipFill>
          <a:blip r:embed="rId4"/>
          <a:stretch>
            <a:fillRect/>
          </a:stretch>
        </p:blipFill>
        <p:spPr>
          <a:xfrm>
            <a:off x="2273300" y="2286000"/>
            <a:ext cx="4495800" cy="4152900"/>
          </a:xfrm>
          <a:prstGeom prst="rect">
            <a:avLst/>
          </a:prstGeom>
        </p:spPr>
      </p:pic>
    </p:spTree>
    <p:extLst>
      <p:ext uri="{BB962C8B-B14F-4D97-AF65-F5344CB8AC3E}">
        <p14:creationId xmlns:p14="http://schemas.microsoft.com/office/powerpoint/2010/main" val="597136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Rule #1: use out-of-sample prediction to generate more accurate and generalizable models</a:t>
            </a:r>
          </a:p>
        </p:txBody>
      </p:sp>
      <p:sp>
        <p:nvSpPr>
          <p:cNvPr id="21" name="Content Placeholder 2"/>
          <p:cNvSpPr>
            <a:spLocks noGrp="1"/>
          </p:cNvSpPr>
          <p:nvPr>
            <p:ph idx="1"/>
          </p:nvPr>
        </p:nvSpPr>
        <p:spPr>
          <a:xfrm>
            <a:off x="300831" y="1371600"/>
            <a:ext cx="8610600" cy="5181600"/>
          </a:xfrm>
        </p:spPr>
        <p:txBody>
          <a:bodyPr/>
          <a:lstStyle/>
          <a:p>
            <a:pPr marL="0" lvl="1" indent="0" eaLnBrk="1" hangingPunct="1">
              <a:buNone/>
            </a:pPr>
            <a:endParaRPr lang="en-US" dirty="0"/>
          </a:p>
          <a:p>
            <a:pPr marL="342900" lvl="1" indent="-342900" eaLnBrk="1" hangingPunct="1"/>
            <a:r>
              <a:rPr lang="en-US" dirty="0"/>
              <a:t>Prediction is hard </a:t>
            </a:r>
          </a:p>
          <a:p>
            <a:pPr marL="742950" lvl="2" indent="-342900" eaLnBrk="1" hangingPunct="1"/>
            <a:r>
              <a:rPr lang="en-US" dirty="0"/>
              <a:t>Need to recalibrate what a “good result” is</a:t>
            </a:r>
          </a:p>
          <a:p>
            <a:pPr marL="742950" lvl="2" indent="-342900" eaLnBrk="1" hangingPunct="1"/>
            <a:endParaRPr lang="en-US" dirty="0"/>
          </a:p>
          <a:p>
            <a:pPr marL="742950" lvl="2" indent="-342900" eaLnBrk="1" hangingPunct="1"/>
            <a:endParaRPr lang="en-US" dirty="0"/>
          </a:p>
          <a:p>
            <a:pPr marL="342900" lvl="1" indent="-342900" eaLnBrk="1" hangingPunct="1"/>
            <a:r>
              <a:rPr lang="en-US" dirty="0"/>
              <a:t>Similar measures of effect sizes</a:t>
            </a:r>
          </a:p>
          <a:p>
            <a:pPr marL="342900" lvl="1" indent="-342900" eaLnBrk="1" hangingPunct="1"/>
            <a:endParaRPr lang="en-US" dirty="0"/>
          </a:p>
          <a:p>
            <a:pPr marL="342900" lvl="1" indent="-342900" eaLnBrk="1" hangingPunct="1"/>
            <a:endParaRPr lang="en-US" dirty="0"/>
          </a:p>
          <a:p>
            <a:pPr marL="342900" lvl="1" indent="-342900" eaLnBrk="1" hangingPunct="1"/>
            <a:r>
              <a:rPr lang="en-US" dirty="0"/>
              <a:t>Be wary of too good results</a:t>
            </a:r>
          </a:p>
        </p:txBody>
      </p:sp>
    </p:spTree>
    <p:extLst>
      <p:ext uri="{BB962C8B-B14F-4D97-AF65-F5344CB8AC3E}">
        <p14:creationId xmlns:p14="http://schemas.microsoft.com/office/powerpoint/2010/main" val="3818301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Rule #2: keep training and testing data independent</a:t>
            </a:r>
          </a:p>
        </p:txBody>
      </p:sp>
      <p:sp>
        <p:nvSpPr>
          <p:cNvPr id="21" name="Content Placeholder 2"/>
          <p:cNvSpPr>
            <a:spLocks noGrp="1"/>
          </p:cNvSpPr>
          <p:nvPr>
            <p:ph idx="1"/>
          </p:nvPr>
        </p:nvSpPr>
        <p:spPr>
          <a:xfrm>
            <a:off x="300831" y="1371600"/>
            <a:ext cx="8610600" cy="5181600"/>
          </a:xfrm>
        </p:spPr>
        <p:txBody>
          <a:bodyPr/>
          <a:lstStyle/>
          <a:p>
            <a:pPr marL="342900" lvl="1" indent="-342900" eaLnBrk="1" hangingPunct="1"/>
            <a:r>
              <a:rPr lang="en-US" dirty="0"/>
              <a:t>Training data: data used to create a model</a:t>
            </a:r>
          </a:p>
          <a:p>
            <a:pPr marL="0" lvl="1" indent="0" eaLnBrk="1" hangingPunct="1">
              <a:buNone/>
            </a:pPr>
            <a:endParaRPr lang="en-US" dirty="0"/>
          </a:p>
          <a:p>
            <a:pPr marL="342900" lvl="1" indent="-342900" eaLnBrk="1" hangingPunct="1"/>
            <a:r>
              <a:rPr lang="en-US" dirty="0"/>
              <a:t>Testing data: data held aside for testing a model's generalizability</a:t>
            </a:r>
          </a:p>
          <a:p>
            <a:pPr marL="0" lvl="1" indent="0" eaLnBrk="1" hangingPunct="1">
              <a:buNone/>
            </a:pPr>
            <a:endParaRPr lang="en-US" dirty="0"/>
          </a:p>
          <a:p>
            <a:pPr marL="342900" lvl="1" indent="-342900" eaLnBrk="1" hangingPunct="1"/>
            <a:r>
              <a:rPr lang="en-US" dirty="0"/>
              <a:t>Can do anything with the training data, except</a:t>
            </a:r>
          </a:p>
          <a:p>
            <a:pPr marL="742950" lvl="2" indent="-342900" eaLnBrk="1" hangingPunct="1"/>
            <a:r>
              <a:rPr lang="en-US" dirty="0"/>
              <a:t>Mix with testing data (i.e. data contamination)</a:t>
            </a:r>
          </a:p>
          <a:p>
            <a:pPr marL="742950" lvl="2" indent="-342900" eaLnBrk="1" hangingPunct="1"/>
            <a:endParaRPr lang="en-US" dirty="0"/>
          </a:p>
          <a:p>
            <a:pPr marL="342900" lvl="1" indent="-342900" eaLnBrk="1" hangingPunct="1"/>
            <a:r>
              <a:rPr lang="en-US" dirty="0"/>
              <a:t>Had test data never been collected at all, would the model differ </a:t>
            </a:r>
            <a:r>
              <a:rPr lang="en-US" i="1" dirty="0"/>
              <a:t>in any way</a:t>
            </a:r>
            <a:r>
              <a:rPr lang="en-US" dirty="0"/>
              <a:t>? </a:t>
            </a:r>
          </a:p>
          <a:p>
            <a:pPr marL="742950" lvl="2" indent="-342900" eaLnBrk="1" hangingPunct="1"/>
            <a:endParaRPr lang="en-US" dirty="0"/>
          </a:p>
          <a:p>
            <a:pPr marL="342900" lvl="1" indent="-342900" eaLnBrk="1" hangingPunct="1"/>
            <a:endParaRPr lang="en-US" dirty="0"/>
          </a:p>
          <a:p>
            <a:pPr marL="342900" lvl="1" indent="-342900" eaLnBrk="1" hangingPunct="1"/>
            <a:endParaRPr lang="en-US" dirty="0"/>
          </a:p>
        </p:txBody>
      </p:sp>
    </p:spTree>
    <p:extLst>
      <p:ext uri="{BB962C8B-B14F-4D97-AF65-F5344CB8AC3E}">
        <p14:creationId xmlns:p14="http://schemas.microsoft.com/office/powerpoint/2010/main" val="1941370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Rule #2: keep training and testing data independent</a:t>
            </a:r>
          </a:p>
        </p:txBody>
      </p:sp>
      <p:sp>
        <p:nvSpPr>
          <p:cNvPr id="4" name="Rectangle 3">
            <a:extLst>
              <a:ext uri="{FF2B5EF4-FFF2-40B4-BE49-F238E27FC236}">
                <a16:creationId xmlns:a16="http://schemas.microsoft.com/office/drawing/2014/main" id="{E2069D87-E517-A943-805D-4CAF157A66F6}"/>
              </a:ext>
            </a:extLst>
          </p:cNvPr>
          <p:cNvSpPr/>
          <p:nvPr/>
        </p:nvSpPr>
        <p:spPr>
          <a:xfrm>
            <a:off x="381000" y="1600200"/>
            <a:ext cx="1290637" cy="1143000"/>
          </a:xfrm>
          <a:prstGeom prst="rect">
            <a:avLst/>
          </a:prstGeom>
          <a:solidFill>
            <a:schemeClr val="accent3">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Data</a:t>
            </a:r>
            <a:endParaRPr lang="en-US" dirty="0">
              <a:solidFill>
                <a:schemeClr val="tx1"/>
              </a:solidFill>
            </a:endParaRPr>
          </a:p>
        </p:txBody>
      </p:sp>
      <p:cxnSp>
        <p:nvCxnSpPr>
          <p:cNvPr id="6" name="Straight Arrow Connector 5">
            <a:extLst>
              <a:ext uri="{FF2B5EF4-FFF2-40B4-BE49-F238E27FC236}">
                <a16:creationId xmlns:a16="http://schemas.microsoft.com/office/drawing/2014/main" id="{B2640DEE-4BB9-4C4F-ACF5-5543AC3EAAB0}"/>
              </a:ext>
            </a:extLst>
          </p:cNvPr>
          <p:cNvCxnSpPr>
            <a:cxnSpLocks/>
            <a:stCxn id="4" idx="3"/>
          </p:cNvCxnSpPr>
          <p:nvPr/>
        </p:nvCxnSpPr>
        <p:spPr>
          <a:xfrm>
            <a:off x="1671637" y="2171700"/>
            <a:ext cx="919163"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434D4AEE-F068-0A47-9DED-67C98F2A2381}"/>
              </a:ext>
            </a:extLst>
          </p:cNvPr>
          <p:cNvSpPr/>
          <p:nvPr/>
        </p:nvSpPr>
        <p:spPr>
          <a:xfrm>
            <a:off x="2590800" y="1616765"/>
            <a:ext cx="1600200" cy="1143000"/>
          </a:xfrm>
          <a:prstGeom prst="rect">
            <a:avLst/>
          </a:prstGeom>
          <a:solidFill>
            <a:schemeClr val="accent3">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Z-score</a:t>
            </a:r>
            <a:endParaRPr lang="en-US" dirty="0">
              <a:solidFill>
                <a:schemeClr val="tx1"/>
              </a:solidFill>
            </a:endParaRPr>
          </a:p>
        </p:txBody>
      </p:sp>
      <p:cxnSp>
        <p:nvCxnSpPr>
          <p:cNvPr id="12" name="Straight Arrow Connector 11">
            <a:extLst>
              <a:ext uri="{FF2B5EF4-FFF2-40B4-BE49-F238E27FC236}">
                <a16:creationId xmlns:a16="http://schemas.microsoft.com/office/drawing/2014/main" id="{DD54702C-7BFE-724B-B7E7-0423AA05D492}"/>
              </a:ext>
            </a:extLst>
          </p:cNvPr>
          <p:cNvCxnSpPr>
            <a:cxnSpLocks/>
          </p:cNvCxnSpPr>
          <p:nvPr/>
        </p:nvCxnSpPr>
        <p:spPr>
          <a:xfrm>
            <a:off x="4191000" y="2171700"/>
            <a:ext cx="919163"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C84E5402-B5C8-D84E-8231-26495912536B}"/>
              </a:ext>
            </a:extLst>
          </p:cNvPr>
          <p:cNvSpPr/>
          <p:nvPr/>
        </p:nvSpPr>
        <p:spPr>
          <a:xfrm>
            <a:off x="5110163" y="1616765"/>
            <a:ext cx="1443037" cy="11430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Training</a:t>
            </a:r>
            <a:endParaRPr lang="en-US" dirty="0">
              <a:solidFill>
                <a:schemeClr val="tx1"/>
              </a:solidFill>
            </a:endParaRPr>
          </a:p>
        </p:txBody>
      </p:sp>
      <p:sp>
        <p:nvSpPr>
          <p:cNvPr id="14" name="Rectangle 13">
            <a:extLst>
              <a:ext uri="{FF2B5EF4-FFF2-40B4-BE49-F238E27FC236}">
                <a16:creationId xmlns:a16="http://schemas.microsoft.com/office/drawing/2014/main" id="{B607F6D5-4900-1B46-8D5B-CDAC0DB017CA}"/>
              </a:ext>
            </a:extLst>
          </p:cNvPr>
          <p:cNvSpPr/>
          <p:nvPr/>
        </p:nvSpPr>
        <p:spPr>
          <a:xfrm>
            <a:off x="6559413" y="1616765"/>
            <a:ext cx="1212987" cy="1143000"/>
          </a:xfrm>
          <a:prstGeom prst="rect">
            <a:avLst/>
          </a:prstGeom>
          <a:solidFill>
            <a:schemeClr val="accent3">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Testing</a:t>
            </a:r>
            <a:endParaRPr lang="en-US" dirty="0">
              <a:solidFill>
                <a:schemeClr val="tx1"/>
              </a:solidFill>
            </a:endParaRPr>
          </a:p>
        </p:txBody>
      </p:sp>
      <p:sp>
        <p:nvSpPr>
          <p:cNvPr id="15" name="Rectangle 14">
            <a:extLst>
              <a:ext uri="{FF2B5EF4-FFF2-40B4-BE49-F238E27FC236}">
                <a16:creationId xmlns:a16="http://schemas.microsoft.com/office/drawing/2014/main" id="{BAA20608-388D-D64B-95C5-1162B7AD8887}"/>
              </a:ext>
            </a:extLst>
          </p:cNvPr>
          <p:cNvSpPr/>
          <p:nvPr/>
        </p:nvSpPr>
        <p:spPr>
          <a:xfrm>
            <a:off x="381000" y="4137992"/>
            <a:ext cx="1290637" cy="1143000"/>
          </a:xfrm>
          <a:prstGeom prst="rect">
            <a:avLst/>
          </a:prstGeom>
          <a:solidFill>
            <a:schemeClr val="accent3">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Data</a:t>
            </a:r>
            <a:endParaRPr lang="en-US" dirty="0">
              <a:solidFill>
                <a:schemeClr val="tx1"/>
              </a:solidFill>
            </a:endParaRPr>
          </a:p>
        </p:txBody>
      </p:sp>
      <p:cxnSp>
        <p:nvCxnSpPr>
          <p:cNvPr id="16" name="Straight Arrow Connector 15">
            <a:extLst>
              <a:ext uri="{FF2B5EF4-FFF2-40B4-BE49-F238E27FC236}">
                <a16:creationId xmlns:a16="http://schemas.microsoft.com/office/drawing/2014/main" id="{200DEE11-55DF-8045-9472-A1D67F719B82}"/>
              </a:ext>
            </a:extLst>
          </p:cNvPr>
          <p:cNvCxnSpPr>
            <a:cxnSpLocks/>
            <a:stCxn id="15" idx="3"/>
          </p:cNvCxnSpPr>
          <p:nvPr/>
        </p:nvCxnSpPr>
        <p:spPr>
          <a:xfrm>
            <a:off x="1671637" y="4709492"/>
            <a:ext cx="919163"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8C2ECD93-C816-4C45-991D-3FACB521E9DA}"/>
              </a:ext>
            </a:extLst>
          </p:cNvPr>
          <p:cNvSpPr/>
          <p:nvPr/>
        </p:nvSpPr>
        <p:spPr>
          <a:xfrm>
            <a:off x="2584588" y="4137992"/>
            <a:ext cx="1443037" cy="11430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Training</a:t>
            </a:r>
            <a:endParaRPr lang="en-US" dirty="0">
              <a:solidFill>
                <a:schemeClr val="tx1"/>
              </a:solidFill>
            </a:endParaRPr>
          </a:p>
        </p:txBody>
      </p:sp>
      <p:sp>
        <p:nvSpPr>
          <p:cNvPr id="20" name="Rectangle 19">
            <a:extLst>
              <a:ext uri="{FF2B5EF4-FFF2-40B4-BE49-F238E27FC236}">
                <a16:creationId xmlns:a16="http://schemas.microsoft.com/office/drawing/2014/main" id="{A7BD0832-64E3-E84F-8E08-28EAFEEF26CE}"/>
              </a:ext>
            </a:extLst>
          </p:cNvPr>
          <p:cNvSpPr/>
          <p:nvPr/>
        </p:nvSpPr>
        <p:spPr>
          <a:xfrm>
            <a:off x="4027625" y="4137992"/>
            <a:ext cx="1212987" cy="1143000"/>
          </a:xfrm>
          <a:prstGeom prst="rect">
            <a:avLst/>
          </a:prstGeom>
          <a:solidFill>
            <a:schemeClr val="accent3">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Testing</a:t>
            </a:r>
            <a:endParaRPr lang="en-US" dirty="0">
              <a:solidFill>
                <a:schemeClr val="tx1"/>
              </a:solidFill>
            </a:endParaRPr>
          </a:p>
        </p:txBody>
      </p:sp>
      <p:sp>
        <p:nvSpPr>
          <p:cNvPr id="9" name="Cross 8">
            <a:extLst>
              <a:ext uri="{FF2B5EF4-FFF2-40B4-BE49-F238E27FC236}">
                <a16:creationId xmlns:a16="http://schemas.microsoft.com/office/drawing/2014/main" id="{05B4C405-4635-8A42-8FB2-E660E6FA830E}"/>
              </a:ext>
            </a:extLst>
          </p:cNvPr>
          <p:cNvSpPr/>
          <p:nvPr/>
        </p:nvSpPr>
        <p:spPr>
          <a:xfrm rot="18976301">
            <a:off x="3562446" y="1598916"/>
            <a:ext cx="1442282" cy="1405798"/>
          </a:xfrm>
          <a:prstGeom prst="plus">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AC41286-BDBA-BC42-BE1A-2ADA70E14144}"/>
              </a:ext>
            </a:extLst>
          </p:cNvPr>
          <p:cNvSpPr/>
          <p:nvPr/>
        </p:nvSpPr>
        <p:spPr>
          <a:xfrm>
            <a:off x="6096000" y="3390900"/>
            <a:ext cx="1600200" cy="1143000"/>
          </a:xfrm>
          <a:prstGeom prst="rect">
            <a:avLst/>
          </a:prstGeom>
          <a:solidFill>
            <a:schemeClr val="accent3">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Z-score</a:t>
            </a:r>
            <a:endParaRPr lang="en-US" dirty="0">
              <a:solidFill>
                <a:schemeClr val="tx1"/>
              </a:solidFill>
            </a:endParaRPr>
          </a:p>
        </p:txBody>
      </p:sp>
      <p:sp>
        <p:nvSpPr>
          <p:cNvPr id="23" name="Rectangle 22">
            <a:extLst>
              <a:ext uri="{FF2B5EF4-FFF2-40B4-BE49-F238E27FC236}">
                <a16:creationId xmlns:a16="http://schemas.microsoft.com/office/drawing/2014/main" id="{00A26D47-65F3-744F-9E73-981996A2E73C}"/>
              </a:ext>
            </a:extLst>
          </p:cNvPr>
          <p:cNvSpPr/>
          <p:nvPr/>
        </p:nvSpPr>
        <p:spPr>
          <a:xfrm>
            <a:off x="6104280" y="5105400"/>
            <a:ext cx="1600200" cy="1143000"/>
          </a:xfrm>
          <a:prstGeom prst="rect">
            <a:avLst/>
          </a:prstGeom>
          <a:solidFill>
            <a:schemeClr val="accent3">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Z-score</a:t>
            </a:r>
            <a:endParaRPr lang="en-US" dirty="0">
              <a:solidFill>
                <a:schemeClr val="tx1"/>
              </a:solidFill>
            </a:endParaRPr>
          </a:p>
        </p:txBody>
      </p:sp>
      <p:cxnSp>
        <p:nvCxnSpPr>
          <p:cNvPr id="28" name="Elbow Connector 27">
            <a:extLst>
              <a:ext uri="{FF2B5EF4-FFF2-40B4-BE49-F238E27FC236}">
                <a16:creationId xmlns:a16="http://schemas.microsoft.com/office/drawing/2014/main" id="{25763B46-AE96-BA4B-899A-FDCF5CC9B7AE}"/>
              </a:ext>
            </a:extLst>
          </p:cNvPr>
          <p:cNvCxnSpPr>
            <a:cxnSpLocks/>
            <a:stCxn id="19" idx="0"/>
            <a:endCxn id="22" idx="1"/>
          </p:cNvCxnSpPr>
          <p:nvPr/>
        </p:nvCxnSpPr>
        <p:spPr>
          <a:xfrm rot="5400000" flipH="1" flipV="1">
            <a:off x="4613257" y="2655250"/>
            <a:ext cx="175592" cy="2789893"/>
          </a:xfrm>
          <a:prstGeom prst="bentConnector2">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Elbow Connector 30">
            <a:extLst>
              <a:ext uri="{FF2B5EF4-FFF2-40B4-BE49-F238E27FC236}">
                <a16:creationId xmlns:a16="http://schemas.microsoft.com/office/drawing/2014/main" id="{6DB947E2-D6D5-B743-8C84-31D5B7D6F407}"/>
              </a:ext>
            </a:extLst>
          </p:cNvPr>
          <p:cNvCxnSpPr>
            <a:cxnSpLocks/>
            <a:stCxn id="20" idx="2"/>
            <a:endCxn id="23" idx="1"/>
          </p:cNvCxnSpPr>
          <p:nvPr/>
        </p:nvCxnSpPr>
        <p:spPr>
          <a:xfrm rot="16200000" flipH="1">
            <a:off x="5171245" y="4743865"/>
            <a:ext cx="395908" cy="1470161"/>
          </a:xfrm>
          <a:prstGeom prst="bentConnector2">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1015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3" grpId="0" animBg="1"/>
      <p:bldP spid="14" grpId="0" animBg="1"/>
      <p:bldP spid="15" grpId="0" animBg="1"/>
      <p:bldP spid="19" grpId="0" animBg="1"/>
      <p:bldP spid="20" grpId="0" animBg="1"/>
      <p:bldP spid="9"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Rule #3: use internal validation (i.e., cross-validation) as a practical solution for validating predictive models</a:t>
            </a:r>
          </a:p>
        </p:txBody>
      </p:sp>
      <p:sp>
        <p:nvSpPr>
          <p:cNvPr id="21" name="Content Placeholder 2"/>
          <p:cNvSpPr>
            <a:spLocks noGrp="1"/>
          </p:cNvSpPr>
          <p:nvPr>
            <p:ph idx="1"/>
          </p:nvPr>
        </p:nvSpPr>
        <p:spPr>
          <a:xfrm>
            <a:off x="63500" y="1828800"/>
            <a:ext cx="8610600" cy="5181600"/>
          </a:xfrm>
        </p:spPr>
        <p:txBody>
          <a:bodyPr/>
          <a:lstStyle/>
          <a:p>
            <a:pPr marL="342900" lvl="1" indent="-342900" eaLnBrk="1" hangingPunct="1"/>
            <a:endParaRPr lang="en-US" dirty="0"/>
          </a:p>
          <a:p>
            <a:pPr marL="342900" lvl="1" indent="-342900" eaLnBrk="1" hangingPunct="1"/>
            <a:endParaRPr lang="en-US" dirty="0"/>
          </a:p>
          <a:p>
            <a:pPr marL="342900" lvl="1" indent="-342900" eaLnBrk="1" hangingPunct="1"/>
            <a:endParaRPr lang="en-US" dirty="0"/>
          </a:p>
          <a:p>
            <a:pPr marL="342900" lvl="1" indent="-342900" eaLnBrk="1" hangingPunct="1"/>
            <a:r>
              <a:rPr lang="en-US" dirty="0"/>
              <a:t>Cross-validation: strategies that divide a single dataset into independent samples </a:t>
            </a:r>
          </a:p>
          <a:p>
            <a:pPr marL="742950" lvl="2" indent="-342900" eaLnBrk="1" hangingPunct="1"/>
            <a:r>
              <a:rPr lang="en-US" dirty="0"/>
              <a:t>training data </a:t>
            </a:r>
          </a:p>
          <a:p>
            <a:pPr marL="742950" lvl="2" indent="-342900" eaLnBrk="1" hangingPunct="1"/>
            <a:r>
              <a:rPr lang="en-US" dirty="0"/>
              <a:t>testing data</a:t>
            </a:r>
          </a:p>
        </p:txBody>
      </p:sp>
      <p:pic>
        <p:nvPicPr>
          <p:cNvPr id="4" name="Picture 3" descr="Chart, diagram, line chart&#10;&#10;Description automatically generated">
            <a:extLst>
              <a:ext uri="{FF2B5EF4-FFF2-40B4-BE49-F238E27FC236}">
                <a16:creationId xmlns:a16="http://schemas.microsoft.com/office/drawing/2014/main" id="{AA947A8E-89B7-D841-B108-BB82BE6E7445}"/>
              </a:ext>
            </a:extLst>
          </p:cNvPr>
          <p:cNvPicPr>
            <a:picLocks noChangeAspect="1"/>
          </p:cNvPicPr>
          <p:nvPr/>
        </p:nvPicPr>
        <p:blipFill rotWithShape="1">
          <a:blip r:embed="rId3">
            <a:extLst>
              <a:ext uri="{28A0092B-C50C-407E-A947-70E740481C1C}">
                <a14:useLocalDpi xmlns:a14="http://schemas.microsoft.com/office/drawing/2010/main" val="0"/>
              </a:ext>
            </a:extLst>
          </a:blip>
          <a:srcRect l="2302" r="3509"/>
          <a:stretch/>
        </p:blipFill>
        <p:spPr>
          <a:xfrm>
            <a:off x="2286000" y="1219200"/>
            <a:ext cx="3886200" cy="2119745"/>
          </a:xfrm>
          <a:prstGeom prst="rect">
            <a:avLst/>
          </a:prstGeom>
        </p:spPr>
      </p:pic>
      <p:sp>
        <p:nvSpPr>
          <p:cNvPr id="5" name="Rectangle 4">
            <a:extLst>
              <a:ext uri="{FF2B5EF4-FFF2-40B4-BE49-F238E27FC236}">
                <a16:creationId xmlns:a16="http://schemas.microsoft.com/office/drawing/2014/main" id="{EF30E6F7-6760-234D-837B-026500AF455C}"/>
              </a:ext>
            </a:extLst>
          </p:cNvPr>
          <p:cNvSpPr/>
          <p:nvPr/>
        </p:nvSpPr>
        <p:spPr>
          <a:xfrm>
            <a:off x="1640681" y="5181600"/>
            <a:ext cx="1290637" cy="1143000"/>
          </a:xfrm>
          <a:prstGeom prst="rect">
            <a:avLst/>
          </a:prstGeom>
          <a:solidFill>
            <a:schemeClr val="accent3">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Data</a:t>
            </a:r>
            <a:endParaRPr lang="en-US" dirty="0">
              <a:solidFill>
                <a:schemeClr val="tx1"/>
              </a:solidFill>
            </a:endParaRPr>
          </a:p>
        </p:txBody>
      </p:sp>
      <p:cxnSp>
        <p:nvCxnSpPr>
          <p:cNvPr id="6" name="Straight Arrow Connector 5">
            <a:extLst>
              <a:ext uri="{FF2B5EF4-FFF2-40B4-BE49-F238E27FC236}">
                <a16:creationId xmlns:a16="http://schemas.microsoft.com/office/drawing/2014/main" id="{EBE24D40-DF8E-5F48-9024-5BCC6A9B242C}"/>
              </a:ext>
            </a:extLst>
          </p:cNvPr>
          <p:cNvCxnSpPr>
            <a:cxnSpLocks/>
            <a:stCxn id="5" idx="3"/>
          </p:cNvCxnSpPr>
          <p:nvPr/>
        </p:nvCxnSpPr>
        <p:spPr>
          <a:xfrm>
            <a:off x="2931318" y="5753100"/>
            <a:ext cx="919163"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4E9D22C1-183A-E643-ABBC-721A54A21070}"/>
              </a:ext>
            </a:extLst>
          </p:cNvPr>
          <p:cNvSpPr/>
          <p:nvPr/>
        </p:nvSpPr>
        <p:spPr>
          <a:xfrm>
            <a:off x="3844269" y="5181600"/>
            <a:ext cx="1443037" cy="11430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Training</a:t>
            </a:r>
            <a:endParaRPr lang="en-US" dirty="0">
              <a:solidFill>
                <a:schemeClr val="tx1"/>
              </a:solidFill>
            </a:endParaRPr>
          </a:p>
        </p:txBody>
      </p:sp>
      <p:sp>
        <p:nvSpPr>
          <p:cNvPr id="8" name="Rectangle 7">
            <a:extLst>
              <a:ext uri="{FF2B5EF4-FFF2-40B4-BE49-F238E27FC236}">
                <a16:creationId xmlns:a16="http://schemas.microsoft.com/office/drawing/2014/main" id="{E1ACC5C3-D0C6-D54C-A9D8-5134379D4569}"/>
              </a:ext>
            </a:extLst>
          </p:cNvPr>
          <p:cNvSpPr/>
          <p:nvPr/>
        </p:nvSpPr>
        <p:spPr>
          <a:xfrm>
            <a:off x="5287306" y="5181600"/>
            <a:ext cx="1212987" cy="1143000"/>
          </a:xfrm>
          <a:prstGeom prst="rect">
            <a:avLst/>
          </a:prstGeom>
          <a:solidFill>
            <a:schemeClr val="accent3">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Testing</a:t>
            </a:r>
            <a:endParaRPr lang="en-US" dirty="0">
              <a:solidFill>
                <a:schemeClr val="tx1"/>
              </a:solidFill>
            </a:endParaRPr>
          </a:p>
        </p:txBody>
      </p:sp>
    </p:spTree>
    <p:extLst>
      <p:ext uri="{BB962C8B-B14F-4D97-AF65-F5344CB8AC3E}">
        <p14:creationId xmlns:p14="http://schemas.microsoft.com/office/powerpoint/2010/main" val="1806053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5"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Rule #3: use internal validation (i.e., cross-validation) as a practical solution for validating predictive models</a:t>
            </a:r>
          </a:p>
        </p:txBody>
      </p:sp>
      <p:sp>
        <p:nvSpPr>
          <p:cNvPr id="21" name="Content Placeholder 2"/>
          <p:cNvSpPr>
            <a:spLocks noGrp="1"/>
          </p:cNvSpPr>
          <p:nvPr>
            <p:ph idx="1"/>
          </p:nvPr>
        </p:nvSpPr>
        <p:spPr>
          <a:xfrm>
            <a:off x="152400" y="1046922"/>
            <a:ext cx="8610600" cy="5181600"/>
          </a:xfrm>
        </p:spPr>
        <p:txBody>
          <a:bodyPr/>
          <a:lstStyle/>
          <a:p>
            <a:pPr marL="0" lvl="1" indent="0" eaLnBrk="1" hangingPunct="1">
              <a:buNone/>
            </a:pPr>
            <a:endParaRPr lang="en-US" sz="1000" dirty="0"/>
          </a:p>
          <a:p>
            <a:pPr marL="342900" lvl="1" indent="-342900" eaLnBrk="1" hangingPunct="1"/>
            <a:r>
              <a:rPr lang="en-US" dirty="0"/>
              <a:t>Leave one out (LOOCV)</a:t>
            </a:r>
          </a:p>
          <a:p>
            <a:pPr marL="742950" lvl="2" indent="-342900" eaLnBrk="1" hangingPunct="1"/>
            <a:r>
              <a:rPr lang="en-US" dirty="0"/>
              <a:t>Exhaustive—every combination of training and testing split</a:t>
            </a:r>
          </a:p>
          <a:p>
            <a:pPr marL="342900" lvl="1" indent="-342900" eaLnBrk="1" hangingPunct="1"/>
            <a:endParaRPr lang="en-US" sz="1000" dirty="0"/>
          </a:p>
        </p:txBody>
      </p:sp>
      <p:pic>
        <p:nvPicPr>
          <p:cNvPr id="7170" name="Picture 2" descr="Day 59 of 100DaysofML. Leave One Out Cross validation. This is… | by Charan  Soneji | 100DaysofMLcode | Medium">
            <a:extLst>
              <a:ext uri="{FF2B5EF4-FFF2-40B4-BE49-F238E27FC236}">
                <a16:creationId xmlns:a16="http://schemas.microsoft.com/office/drawing/2014/main" id="{E017F19F-31DC-C142-845E-B9E00FECA0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99" b="18248"/>
          <a:stretch/>
        </p:blipFill>
        <p:spPr bwMode="auto">
          <a:xfrm>
            <a:off x="414130" y="2322444"/>
            <a:ext cx="77089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965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Rule #3: use internal validation (i.e., cross-validation) as a practical solution for validating predictive models</a:t>
            </a:r>
          </a:p>
        </p:txBody>
      </p:sp>
      <p:sp>
        <p:nvSpPr>
          <p:cNvPr id="21" name="Content Placeholder 2"/>
          <p:cNvSpPr>
            <a:spLocks noGrp="1"/>
          </p:cNvSpPr>
          <p:nvPr>
            <p:ph idx="1"/>
          </p:nvPr>
        </p:nvSpPr>
        <p:spPr>
          <a:xfrm>
            <a:off x="152400" y="1046922"/>
            <a:ext cx="8610600" cy="5181600"/>
          </a:xfrm>
        </p:spPr>
        <p:txBody>
          <a:bodyPr/>
          <a:lstStyle/>
          <a:p>
            <a:pPr marL="0" lvl="1" indent="0" eaLnBrk="1" hangingPunct="1">
              <a:buNone/>
            </a:pPr>
            <a:endParaRPr lang="en-US" sz="1000" dirty="0"/>
          </a:p>
          <a:p>
            <a:pPr marL="0" lvl="1" indent="0" eaLnBrk="1" hangingPunct="1">
              <a:buNone/>
            </a:pPr>
            <a:endParaRPr lang="en-US" sz="1000" dirty="0"/>
          </a:p>
          <a:p>
            <a:pPr marL="342900" lvl="1" indent="-342900" eaLnBrk="1" hangingPunct="1"/>
            <a:r>
              <a:rPr lang="en-US" dirty="0"/>
              <a:t>K-fold</a:t>
            </a:r>
          </a:p>
          <a:p>
            <a:pPr marL="742950" lvl="2" indent="-342900" eaLnBrk="1" hangingPunct="1"/>
            <a:r>
              <a:rPr lang="en-US" dirty="0"/>
              <a:t>10-fold</a:t>
            </a:r>
          </a:p>
          <a:p>
            <a:pPr marL="742950" lvl="2" indent="-342900" eaLnBrk="1" hangingPunct="1"/>
            <a:r>
              <a:rPr lang="en-US" dirty="0"/>
              <a:t>Split-half (2-fold)</a:t>
            </a:r>
          </a:p>
          <a:p>
            <a:pPr marL="742950" lvl="2" indent="-342900" eaLnBrk="1" hangingPunct="1"/>
            <a:r>
              <a:rPr lang="en-US" dirty="0"/>
              <a:t>LOOCV (n-fold)</a:t>
            </a:r>
          </a:p>
          <a:p>
            <a:pPr marL="742950" lvl="2" indent="-342900" eaLnBrk="1" hangingPunct="1"/>
            <a:r>
              <a:rPr lang="en-US" dirty="0"/>
              <a:t>Generally, not exhaustive</a:t>
            </a:r>
            <a:endParaRPr lang="en-US" sz="2800" dirty="0"/>
          </a:p>
          <a:p>
            <a:pPr marL="342900" lvl="1" indent="-342900" eaLnBrk="1" hangingPunct="1"/>
            <a:endParaRPr lang="en-US" sz="1000" dirty="0"/>
          </a:p>
          <a:p>
            <a:pPr marL="342900" lvl="1" indent="-342900" eaLnBrk="1" hangingPunct="1"/>
            <a:r>
              <a:rPr lang="en-US" dirty="0"/>
              <a:t>Choice based on sample size</a:t>
            </a:r>
          </a:p>
          <a:p>
            <a:pPr marL="742950" lvl="2" indent="-342900" eaLnBrk="1" hangingPunct="1"/>
            <a:r>
              <a:rPr lang="en-US" dirty="0"/>
              <a:t>Smaller size: leave one out</a:t>
            </a:r>
          </a:p>
          <a:p>
            <a:pPr marL="742950" lvl="2" indent="-342900" eaLnBrk="1" hangingPunct="1"/>
            <a:r>
              <a:rPr lang="en-US" dirty="0"/>
              <a:t>Larger size: K-fold</a:t>
            </a:r>
          </a:p>
          <a:p>
            <a:pPr marL="742950" lvl="2" indent="-342900" eaLnBrk="1" hangingPunct="1"/>
            <a:r>
              <a:rPr lang="en-US" dirty="0"/>
              <a:t>10-fold: current recommendation</a:t>
            </a:r>
          </a:p>
        </p:txBody>
      </p:sp>
    </p:spTree>
    <p:extLst>
      <p:ext uri="{BB962C8B-B14F-4D97-AF65-F5344CB8AC3E}">
        <p14:creationId xmlns:p14="http://schemas.microsoft.com/office/powerpoint/2010/main" val="1928695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Rule #3: use internal validation (i.e., cross-validation) as a practical solution for validating predictive models</a:t>
            </a:r>
          </a:p>
        </p:txBody>
      </p:sp>
      <p:sp>
        <p:nvSpPr>
          <p:cNvPr id="21" name="Content Placeholder 2"/>
          <p:cNvSpPr>
            <a:spLocks noGrp="1"/>
          </p:cNvSpPr>
          <p:nvPr>
            <p:ph idx="1"/>
          </p:nvPr>
        </p:nvSpPr>
        <p:spPr>
          <a:xfrm>
            <a:off x="177800" y="838200"/>
            <a:ext cx="8610600" cy="5181600"/>
          </a:xfrm>
        </p:spPr>
        <p:txBody>
          <a:bodyPr/>
          <a:lstStyle/>
          <a:p>
            <a:pPr marL="0" lvl="1" indent="0" eaLnBrk="1" hangingPunct="1">
              <a:buNone/>
            </a:pPr>
            <a:endParaRPr lang="en-US" dirty="0"/>
          </a:p>
          <a:p>
            <a:pPr marL="342900" lvl="1" indent="-342900" eaLnBrk="1" hangingPunct="1"/>
            <a:r>
              <a:rPr lang="en-US" dirty="0"/>
              <a:t>Repeat splitting several times (100-1000X)</a:t>
            </a:r>
          </a:p>
          <a:p>
            <a:pPr marL="342900" lvl="1" indent="-342900" eaLnBrk="1" hangingPunct="1"/>
            <a:endParaRPr lang="en-US" dirty="0"/>
          </a:p>
          <a:p>
            <a:pPr marL="342900" lvl="1" indent="-342900" eaLnBrk="1" hangingPunct="1"/>
            <a:endParaRPr lang="en-US" dirty="0"/>
          </a:p>
          <a:p>
            <a:pPr marL="342900" lvl="1" indent="-342900" eaLnBrk="1" hangingPunct="1"/>
            <a:endParaRPr lang="en-US" dirty="0"/>
          </a:p>
          <a:p>
            <a:pPr marL="342900" lvl="1" indent="-342900" eaLnBrk="1" hangingPunct="1"/>
            <a:endParaRPr lang="en-US" dirty="0"/>
          </a:p>
        </p:txBody>
      </p:sp>
      <p:pic>
        <p:nvPicPr>
          <p:cNvPr id="15" name="Picture 14">
            <a:extLst>
              <a:ext uri="{FF2B5EF4-FFF2-40B4-BE49-F238E27FC236}">
                <a16:creationId xmlns:a16="http://schemas.microsoft.com/office/drawing/2014/main" id="{B85C0EA1-B43D-D842-916D-00BB6134A818}"/>
              </a:ext>
            </a:extLst>
          </p:cNvPr>
          <p:cNvPicPr>
            <a:picLocks noChangeAspect="1"/>
          </p:cNvPicPr>
          <p:nvPr/>
        </p:nvPicPr>
        <p:blipFill>
          <a:blip r:embed="rId3"/>
          <a:stretch>
            <a:fillRect/>
          </a:stretch>
        </p:blipFill>
        <p:spPr>
          <a:xfrm>
            <a:off x="538163" y="1981200"/>
            <a:ext cx="5003800" cy="1193800"/>
          </a:xfrm>
          <a:prstGeom prst="rect">
            <a:avLst/>
          </a:prstGeom>
        </p:spPr>
      </p:pic>
      <p:pic>
        <p:nvPicPr>
          <p:cNvPr id="16" name="Picture 15">
            <a:extLst>
              <a:ext uri="{FF2B5EF4-FFF2-40B4-BE49-F238E27FC236}">
                <a16:creationId xmlns:a16="http://schemas.microsoft.com/office/drawing/2014/main" id="{472B35C3-7247-0F42-8F83-3D27C32E2F5B}"/>
              </a:ext>
            </a:extLst>
          </p:cNvPr>
          <p:cNvPicPr>
            <a:picLocks noChangeAspect="1"/>
          </p:cNvPicPr>
          <p:nvPr/>
        </p:nvPicPr>
        <p:blipFill>
          <a:blip r:embed="rId4"/>
          <a:stretch>
            <a:fillRect/>
          </a:stretch>
        </p:blipFill>
        <p:spPr>
          <a:xfrm>
            <a:off x="893763" y="2578100"/>
            <a:ext cx="5003800" cy="1193800"/>
          </a:xfrm>
          <a:prstGeom prst="rect">
            <a:avLst/>
          </a:prstGeom>
        </p:spPr>
      </p:pic>
      <p:pic>
        <p:nvPicPr>
          <p:cNvPr id="17" name="Picture 16">
            <a:extLst>
              <a:ext uri="{FF2B5EF4-FFF2-40B4-BE49-F238E27FC236}">
                <a16:creationId xmlns:a16="http://schemas.microsoft.com/office/drawing/2014/main" id="{1BF3389E-E906-3F4B-9147-1ADBA61E4475}"/>
              </a:ext>
            </a:extLst>
          </p:cNvPr>
          <p:cNvPicPr>
            <a:picLocks noChangeAspect="1"/>
          </p:cNvPicPr>
          <p:nvPr/>
        </p:nvPicPr>
        <p:blipFill>
          <a:blip r:embed="rId5"/>
          <a:stretch>
            <a:fillRect/>
          </a:stretch>
        </p:blipFill>
        <p:spPr>
          <a:xfrm>
            <a:off x="1281389" y="3060700"/>
            <a:ext cx="5003800" cy="1193800"/>
          </a:xfrm>
          <a:prstGeom prst="rect">
            <a:avLst/>
          </a:prstGeom>
        </p:spPr>
      </p:pic>
      <p:pic>
        <p:nvPicPr>
          <p:cNvPr id="18" name="Picture 17">
            <a:extLst>
              <a:ext uri="{FF2B5EF4-FFF2-40B4-BE49-F238E27FC236}">
                <a16:creationId xmlns:a16="http://schemas.microsoft.com/office/drawing/2014/main" id="{CBF1FDC4-D15D-3147-BED3-0BE7E8C085CF}"/>
              </a:ext>
            </a:extLst>
          </p:cNvPr>
          <p:cNvPicPr>
            <a:picLocks noChangeAspect="1"/>
          </p:cNvPicPr>
          <p:nvPr/>
        </p:nvPicPr>
        <p:blipFill>
          <a:blip r:embed="rId6"/>
          <a:stretch>
            <a:fillRect/>
          </a:stretch>
        </p:blipFill>
        <p:spPr>
          <a:xfrm>
            <a:off x="1604963" y="3468757"/>
            <a:ext cx="5003800" cy="1193800"/>
          </a:xfrm>
          <a:prstGeom prst="rect">
            <a:avLst/>
          </a:prstGeom>
        </p:spPr>
      </p:pic>
      <p:pic>
        <p:nvPicPr>
          <p:cNvPr id="19" name="Picture 18">
            <a:extLst>
              <a:ext uri="{FF2B5EF4-FFF2-40B4-BE49-F238E27FC236}">
                <a16:creationId xmlns:a16="http://schemas.microsoft.com/office/drawing/2014/main" id="{C2EC225A-2616-E44C-B447-6ACA56816507}"/>
              </a:ext>
            </a:extLst>
          </p:cNvPr>
          <p:cNvPicPr>
            <a:picLocks noChangeAspect="1"/>
          </p:cNvPicPr>
          <p:nvPr/>
        </p:nvPicPr>
        <p:blipFill>
          <a:blip r:embed="rId7"/>
          <a:stretch>
            <a:fillRect/>
          </a:stretch>
        </p:blipFill>
        <p:spPr>
          <a:xfrm>
            <a:off x="1960563" y="4065657"/>
            <a:ext cx="5003800" cy="1193800"/>
          </a:xfrm>
          <a:prstGeom prst="rect">
            <a:avLst/>
          </a:prstGeom>
        </p:spPr>
      </p:pic>
      <p:pic>
        <p:nvPicPr>
          <p:cNvPr id="20" name="Picture 19">
            <a:extLst>
              <a:ext uri="{FF2B5EF4-FFF2-40B4-BE49-F238E27FC236}">
                <a16:creationId xmlns:a16="http://schemas.microsoft.com/office/drawing/2014/main" id="{CA2A72E5-CD91-E940-A23D-809E3982834B}"/>
              </a:ext>
            </a:extLst>
          </p:cNvPr>
          <p:cNvPicPr>
            <a:picLocks noChangeAspect="1"/>
          </p:cNvPicPr>
          <p:nvPr/>
        </p:nvPicPr>
        <p:blipFill>
          <a:blip r:embed="rId8"/>
          <a:stretch>
            <a:fillRect/>
          </a:stretch>
        </p:blipFill>
        <p:spPr>
          <a:xfrm>
            <a:off x="2348189" y="4548257"/>
            <a:ext cx="5003800" cy="1193800"/>
          </a:xfrm>
          <a:prstGeom prst="rect">
            <a:avLst/>
          </a:prstGeom>
        </p:spPr>
      </p:pic>
      <p:pic>
        <p:nvPicPr>
          <p:cNvPr id="8194" name="Picture 2" descr="Connectome-based predictive model performance for transdiagnostic 10-fold cross-validation. The left column (A) shows a histogram of the model performance across 1000 iterations of the actual (red) and randomly permuted (blue) data. The middle column (B) shows how actual and predicted values compare for the median-performing model (green, SCZ; blue, BPAD; red, ADHD). The right columns (C) show surface plots of each node’s degree, which is defined as the number of edges per node that were weighted in 95% of iterations (the short-term memory model includes 289 consistently weighted edges; long-term, 276 edges; working, 174; all, 362). Leave-one-group-out analyses are presented in the Supplementary Materials.">
            <a:extLst>
              <a:ext uri="{FF2B5EF4-FFF2-40B4-BE49-F238E27FC236}">
                <a16:creationId xmlns:a16="http://schemas.microsoft.com/office/drawing/2014/main" id="{85947A7E-82D5-504D-A0EE-6B810C6487C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500" t="74953" r="71667"/>
          <a:stretch/>
        </p:blipFill>
        <p:spPr bwMode="auto">
          <a:xfrm>
            <a:off x="3886200" y="3403056"/>
            <a:ext cx="4860926" cy="2858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725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10 simple rules for predictive modeling</a:t>
            </a:r>
          </a:p>
        </p:txBody>
      </p:sp>
      <p:pic>
        <p:nvPicPr>
          <p:cNvPr id="5" name="Picture 4" descr="A picture containing diagram&#10;&#10;Description automatically generated">
            <a:extLst>
              <a:ext uri="{FF2B5EF4-FFF2-40B4-BE49-F238E27FC236}">
                <a16:creationId xmlns:a16="http://schemas.microsoft.com/office/drawing/2014/main" id="{02D4A075-0146-5945-92CB-46D6E955F5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3928376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Rule #4: share data, code, and models to facilitate external validation and open science</a:t>
            </a:r>
          </a:p>
        </p:txBody>
      </p:sp>
      <p:sp>
        <p:nvSpPr>
          <p:cNvPr id="4" name="Content Placeholder 2"/>
          <p:cNvSpPr>
            <a:spLocks noGrp="1"/>
          </p:cNvSpPr>
          <p:nvPr>
            <p:ph idx="1"/>
          </p:nvPr>
        </p:nvSpPr>
        <p:spPr>
          <a:xfrm>
            <a:off x="152400" y="1143000"/>
            <a:ext cx="8991600" cy="914395"/>
          </a:xfrm>
        </p:spPr>
        <p:txBody>
          <a:bodyPr/>
          <a:lstStyle/>
          <a:p>
            <a:pPr marL="342900" lvl="1" indent="-342900" eaLnBrk="1" hangingPunct="1"/>
            <a:r>
              <a:rPr lang="en-US" dirty="0"/>
              <a:t>External validation: testing model generalizability on a independently collected dataset</a:t>
            </a:r>
          </a:p>
        </p:txBody>
      </p:sp>
      <p:sp>
        <p:nvSpPr>
          <p:cNvPr id="5" name="Rectangle 4">
            <a:extLst>
              <a:ext uri="{FF2B5EF4-FFF2-40B4-BE49-F238E27FC236}">
                <a16:creationId xmlns:a16="http://schemas.microsoft.com/office/drawing/2014/main" id="{A198120A-D67B-DA45-AAC3-D785D82EFFF5}"/>
              </a:ext>
            </a:extLst>
          </p:cNvPr>
          <p:cNvSpPr/>
          <p:nvPr/>
        </p:nvSpPr>
        <p:spPr>
          <a:xfrm>
            <a:off x="1676400" y="2133600"/>
            <a:ext cx="1290637" cy="1143000"/>
          </a:xfrm>
          <a:prstGeom prst="rect">
            <a:avLst/>
          </a:prstGeom>
          <a:solidFill>
            <a:schemeClr val="accent3">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Data</a:t>
            </a:r>
            <a:endParaRPr lang="en-US" dirty="0">
              <a:solidFill>
                <a:schemeClr val="tx1"/>
              </a:solidFill>
            </a:endParaRPr>
          </a:p>
        </p:txBody>
      </p:sp>
      <p:cxnSp>
        <p:nvCxnSpPr>
          <p:cNvPr id="6" name="Straight Arrow Connector 5">
            <a:extLst>
              <a:ext uri="{FF2B5EF4-FFF2-40B4-BE49-F238E27FC236}">
                <a16:creationId xmlns:a16="http://schemas.microsoft.com/office/drawing/2014/main" id="{3D90DFB8-04D7-564B-BDB7-01F7A3D5063C}"/>
              </a:ext>
            </a:extLst>
          </p:cNvPr>
          <p:cNvCxnSpPr>
            <a:cxnSpLocks/>
            <a:stCxn id="5" idx="3"/>
          </p:cNvCxnSpPr>
          <p:nvPr/>
        </p:nvCxnSpPr>
        <p:spPr>
          <a:xfrm>
            <a:off x="2967037" y="2705100"/>
            <a:ext cx="919163"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F17865A1-006A-FF48-BEF1-CA436DD46CBF}"/>
              </a:ext>
            </a:extLst>
          </p:cNvPr>
          <p:cNvSpPr/>
          <p:nvPr/>
        </p:nvSpPr>
        <p:spPr>
          <a:xfrm>
            <a:off x="3879988" y="2133600"/>
            <a:ext cx="1443037" cy="11430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Training</a:t>
            </a:r>
            <a:endParaRPr lang="en-US" dirty="0">
              <a:solidFill>
                <a:schemeClr val="tx1"/>
              </a:solidFill>
            </a:endParaRPr>
          </a:p>
        </p:txBody>
      </p:sp>
      <p:sp>
        <p:nvSpPr>
          <p:cNvPr id="8" name="Rectangle 7">
            <a:extLst>
              <a:ext uri="{FF2B5EF4-FFF2-40B4-BE49-F238E27FC236}">
                <a16:creationId xmlns:a16="http://schemas.microsoft.com/office/drawing/2014/main" id="{6C237D59-46C5-AC4A-B22C-B48B71B874BA}"/>
              </a:ext>
            </a:extLst>
          </p:cNvPr>
          <p:cNvSpPr/>
          <p:nvPr/>
        </p:nvSpPr>
        <p:spPr>
          <a:xfrm>
            <a:off x="5323025" y="2133600"/>
            <a:ext cx="1212987" cy="1143000"/>
          </a:xfrm>
          <a:prstGeom prst="rect">
            <a:avLst/>
          </a:prstGeom>
          <a:solidFill>
            <a:schemeClr val="accent3">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Testing</a:t>
            </a:r>
            <a:endParaRPr lang="en-US" dirty="0">
              <a:solidFill>
                <a:schemeClr val="tx1"/>
              </a:solidFill>
            </a:endParaRPr>
          </a:p>
        </p:txBody>
      </p:sp>
      <p:sp>
        <p:nvSpPr>
          <p:cNvPr id="13" name="Rectangle 12">
            <a:extLst>
              <a:ext uri="{FF2B5EF4-FFF2-40B4-BE49-F238E27FC236}">
                <a16:creationId xmlns:a16="http://schemas.microsoft.com/office/drawing/2014/main" id="{F7D10C12-5D96-0242-869F-925B2756BDDB}"/>
              </a:ext>
            </a:extLst>
          </p:cNvPr>
          <p:cNvSpPr/>
          <p:nvPr/>
        </p:nvSpPr>
        <p:spPr>
          <a:xfrm>
            <a:off x="2279788" y="3604592"/>
            <a:ext cx="1290637" cy="1143000"/>
          </a:xfrm>
          <a:prstGeom prst="rect">
            <a:avLst/>
          </a:prstGeom>
          <a:solidFill>
            <a:schemeClr val="accent3">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Data</a:t>
            </a:r>
            <a:endParaRPr lang="en-US" dirty="0">
              <a:solidFill>
                <a:schemeClr val="tx1"/>
              </a:solidFill>
            </a:endParaRPr>
          </a:p>
        </p:txBody>
      </p:sp>
      <p:sp>
        <p:nvSpPr>
          <p:cNvPr id="21" name="Rectangle 20">
            <a:extLst>
              <a:ext uri="{FF2B5EF4-FFF2-40B4-BE49-F238E27FC236}">
                <a16:creationId xmlns:a16="http://schemas.microsoft.com/office/drawing/2014/main" id="{F7736B4A-56CF-1145-9F10-3CA7B48D7687}"/>
              </a:ext>
            </a:extLst>
          </p:cNvPr>
          <p:cNvSpPr/>
          <p:nvPr/>
        </p:nvSpPr>
        <p:spPr>
          <a:xfrm>
            <a:off x="4419600" y="3604592"/>
            <a:ext cx="1290637" cy="1143000"/>
          </a:xfrm>
          <a:prstGeom prst="rect">
            <a:avLst/>
          </a:prstGeom>
          <a:solidFill>
            <a:schemeClr val="accent3">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Data</a:t>
            </a:r>
            <a:endParaRPr lang="en-US" dirty="0">
              <a:solidFill>
                <a:schemeClr val="tx1"/>
              </a:solidFill>
            </a:endParaRPr>
          </a:p>
        </p:txBody>
      </p:sp>
      <p:sp>
        <p:nvSpPr>
          <p:cNvPr id="25" name="Content Placeholder 2">
            <a:extLst>
              <a:ext uri="{FF2B5EF4-FFF2-40B4-BE49-F238E27FC236}">
                <a16:creationId xmlns:a16="http://schemas.microsoft.com/office/drawing/2014/main" id="{569B24C1-7E3C-CA42-AA8B-3FA877E8FB8E}"/>
              </a:ext>
            </a:extLst>
          </p:cNvPr>
          <p:cNvSpPr txBox="1">
            <a:spLocks/>
          </p:cNvSpPr>
          <p:nvPr/>
        </p:nvSpPr>
        <p:spPr bwMode="auto">
          <a:xfrm>
            <a:off x="152400" y="4953000"/>
            <a:ext cx="8991600" cy="914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30000"/>
              </a:spcBef>
              <a:spcAft>
                <a:spcPct val="0"/>
              </a:spcAft>
              <a:buChar char="•"/>
              <a:defRPr sz="3200">
                <a:solidFill>
                  <a:schemeClr val="tx2"/>
                </a:solidFill>
                <a:latin typeface="+mn-lt"/>
                <a:ea typeface="ＭＳ Ｐゴシック" charset="-128"/>
                <a:cs typeface="ＭＳ Ｐゴシック"/>
              </a:defRPr>
            </a:lvl1pPr>
            <a:lvl2pPr marL="742950" indent="-285750" algn="l" rtl="0" eaLnBrk="0" fontAlgn="base" hangingPunct="0">
              <a:lnSpc>
                <a:spcPct val="90000"/>
              </a:lnSpc>
              <a:spcBef>
                <a:spcPct val="30000"/>
              </a:spcBef>
              <a:spcAft>
                <a:spcPct val="0"/>
              </a:spcAft>
              <a:buChar char="–"/>
              <a:defRPr sz="2800">
                <a:solidFill>
                  <a:schemeClr val="tx2"/>
                </a:solidFill>
                <a:latin typeface="+mn-lt"/>
                <a:ea typeface="ＭＳ Ｐゴシック" charset="-128"/>
                <a:cs typeface="ＭＳ Ｐゴシック"/>
              </a:defRPr>
            </a:lvl2pPr>
            <a:lvl3pPr marL="1143000" indent="-228600" algn="l" rtl="0" eaLnBrk="0" fontAlgn="base" hangingPunct="0">
              <a:lnSpc>
                <a:spcPct val="90000"/>
              </a:lnSpc>
              <a:spcBef>
                <a:spcPct val="20000"/>
              </a:spcBef>
              <a:spcAft>
                <a:spcPct val="0"/>
              </a:spcAft>
              <a:buChar char="•"/>
              <a:defRPr sz="2400">
                <a:solidFill>
                  <a:schemeClr val="tx2"/>
                </a:solidFill>
                <a:latin typeface="+mn-lt"/>
                <a:ea typeface="ＭＳ Ｐゴシック" charset="-128"/>
                <a:cs typeface="ＭＳ Ｐゴシック"/>
              </a:defRPr>
            </a:lvl3pPr>
            <a:lvl4pPr marL="1600200" indent="-228600" algn="l" rtl="0" eaLnBrk="0" fontAlgn="base" hangingPunct="0">
              <a:lnSpc>
                <a:spcPct val="90000"/>
              </a:lnSpc>
              <a:spcBef>
                <a:spcPct val="20000"/>
              </a:spcBef>
              <a:spcAft>
                <a:spcPct val="0"/>
              </a:spcAft>
              <a:buChar char="–"/>
              <a:defRPr sz="2000">
                <a:solidFill>
                  <a:schemeClr val="tx2"/>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har char="•"/>
              <a:defRPr sz="20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a:lstStyle>
          <a:p>
            <a:pPr marL="342900" lvl="1" indent="-342900" eaLnBrk="1" hangingPunct="1"/>
            <a:r>
              <a:rPr lang="en-US" kern="0" dirty="0"/>
              <a:t>External dataset are typically shared or opensource</a:t>
            </a:r>
          </a:p>
        </p:txBody>
      </p:sp>
      <p:sp>
        <p:nvSpPr>
          <p:cNvPr id="26" name="Content Placeholder 2">
            <a:extLst>
              <a:ext uri="{FF2B5EF4-FFF2-40B4-BE49-F238E27FC236}">
                <a16:creationId xmlns:a16="http://schemas.microsoft.com/office/drawing/2014/main" id="{B9D59534-37A8-CD40-B7EB-433B458A3B35}"/>
              </a:ext>
            </a:extLst>
          </p:cNvPr>
          <p:cNvSpPr txBox="1">
            <a:spLocks/>
          </p:cNvSpPr>
          <p:nvPr/>
        </p:nvSpPr>
        <p:spPr bwMode="auto">
          <a:xfrm>
            <a:off x="105706" y="5600706"/>
            <a:ext cx="8991600" cy="914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30000"/>
              </a:spcBef>
              <a:spcAft>
                <a:spcPct val="0"/>
              </a:spcAft>
              <a:buChar char="•"/>
              <a:defRPr sz="3200">
                <a:solidFill>
                  <a:schemeClr val="tx2"/>
                </a:solidFill>
                <a:latin typeface="+mn-lt"/>
                <a:ea typeface="ＭＳ Ｐゴシック" charset="-128"/>
                <a:cs typeface="ＭＳ Ｐゴシック"/>
              </a:defRPr>
            </a:lvl1pPr>
            <a:lvl2pPr marL="742950" indent="-285750" algn="l" rtl="0" eaLnBrk="0" fontAlgn="base" hangingPunct="0">
              <a:lnSpc>
                <a:spcPct val="90000"/>
              </a:lnSpc>
              <a:spcBef>
                <a:spcPct val="30000"/>
              </a:spcBef>
              <a:spcAft>
                <a:spcPct val="0"/>
              </a:spcAft>
              <a:buChar char="–"/>
              <a:defRPr sz="2800">
                <a:solidFill>
                  <a:schemeClr val="tx2"/>
                </a:solidFill>
                <a:latin typeface="+mn-lt"/>
                <a:ea typeface="ＭＳ Ｐゴシック" charset="-128"/>
                <a:cs typeface="ＭＳ Ｐゴシック"/>
              </a:defRPr>
            </a:lvl2pPr>
            <a:lvl3pPr marL="1143000" indent="-228600" algn="l" rtl="0" eaLnBrk="0" fontAlgn="base" hangingPunct="0">
              <a:lnSpc>
                <a:spcPct val="90000"/>
              </a:lnSpc>
              <a:spcBef>
                <a:spcPct val="20000"/>
              </a:spcBef>
              <a:spcAft>
                <a:spcPct val="0"/>
              </a:spcAft>
              <a:buChar char="•"/>
              <a:defRPr sz="2400">
                <a:solidFill>
                  <a:schemeClr val="tx2"/>
                </a:solidFill>
                <a:latin typeface="+mn-lt"/>
                <a:ea typeface="ＭＳ Ｐゴシック" charset="-128"/>
                <a:cs typeface="ＭＳ Ｐゴシック"/>
              </a:defRPr>
            </a:lvl3pPr>
            <a:lvl4pPr marL="1600200" indent="-228600" algn="l" rtl="0" eaLnBrk="0" fontAlgn="base" hangingPunct="0">
              <a:lnSpc>
                <a:spcPct val="90000"/>
              </a:lnSpc>
              <a:spcBef>
                <a:spcPct val="20000"/>
              </a:spcBef>
              <a:spcAft>
                <a:spcPct val="0"/>
              </a:spcAft>
              <a:buChar char="–"/>
              <a:defRPr sz="2000">
                <a:solidFill>
                  <a:schemeClr val="tx2"/>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har char="•"/>
              <a:defRPr sz="20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a:lstStyle>
          <a:p>
            <a:pPr marL="342900" lvl="1" indent="-342900" eaLnBrk="1" hangingPunct="1"/>
            <a:r>
              <a:rPr lang="en-US" kern="0" dirty="0"/>
              <a:t>Share data, code, and models!</a:t>
            </a:r>
          </a:p>
        </p:txBody>
      </p:sp>
      <p:sp>
        <p:nvSpPr>
          <p:cNvPr id="2" name="Oval 1">
            <a:extLst>
              <a:ext uri="{FF2B5EF4-FFF2-40B4-BE49-F238E27FC236}">
                <a16:creationId xmlns:a16="http://schemas.microsoft.com/office/drawing/2014/main" id="{5E2E3A31-F8A5-D64A-8825-2E599E9F3ECC}"/>
              </a:ext>
            </a:extLst>
          </p:cNvPr>
          <p:cNvSpPr/>
          <p:nvPr/>
        </p:nvSpPr>
        <p:spPr>
          <a:xfrm>
            <a:off x="3657600" y="5410197"/>
            <a:ext cx="1407318" cy="762003"/>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030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3" grpId="0" animBg="1"/>
      <p:bldP spid="21"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Measuring model performance</a:t>
            </a:r>
          </a:p>
        </p:txBody>
      </p:sp>
      <p:sp>
        <p:nvSpPr>
          <p:cNvPr id="21" name="Content Placeholder 2"/>
          <p:cNvSpPr>
            <a:spLocks noGrp="1"/>
          </p:cNvSpPr>
          <p:nvPr>
            <p:ph idx="1"/>
          </p:nvPr>
        </p:nvSpPr>
        <p:spPr>
          <a:xfrm>
            <a:off x="228600" y="1219200"/>
            <a:ext cx="8610600" cy="5181600"/>
          </a:xfrm>
        </p:spPr>
        <p:txBody>
          <a:bodyPr/>
          <a:lstStyle/>
          <a:p>
            <a:r>
              <a:rPr lang="en-US" sz="2800" dirty="0"/>
              <a:t>Rule #5: consider the question of interest when choosing a performance metric and properly assess statistical significance</a:t>
            </a:r>
          </a:p>
          <a:p>
            <a:pPr marL="742950" lvl="2" indent="-342900" eaLnBrk="1" hangingPunct="1"/>
            <a:r>
              <a:rPr lang="en-US" dirty="0"/>
              <a:t>Rule #5A: evaluating continuous predictions</a:t>
            </a:r>
          </a:p>
          <a:p>
            <a:pPr marL="742950" lvl="2" indent="-342900" eaLnBrk="1" hangingPunct="1"/>
            <a:r>
              <a:rPr lang="en-US" dirty="0"/>
              <a:t>Rule #5B: evaluating categorical predictions</a:t>
            </a:r>
          </a:p>
          <a:p>
            <a:pPr marL="742950" lvl="2" indent="-342900" eaLnBrk="1" hangingPunct="1"/>
            <a:r>
              <a:rPr lang="en-US" dirty="0"/>
              <a:t>Rule #5C: assessing significance</a:t>
            </a:r>
          </a:p>
          <a:p>
            <a:pPr marL="342900" lvl="1" indent="-342900" eaLnBrk="1" hangingPunct="1">
              <a:buFontTx/>
              <a:buChar char="•"/>
            </a:pPr>
            <a:endParaRPr lang="en-US" dirty="0"/>
          </a:p>
          <a:p>
            <a:pPr marL="342900" lvl="1" indent="-342900" eaLnBrk="1" hangingPunct="1">
              <a:buFontTx/>
              <a:buChar char="•"/>
            </a:pPr>
            <a:r>
              <a:rPr lang="en-US" dirty="0"/>
              <a:t>Rule #6: be mindful of sample characteristics</a:t>
            </a:r>
          </a:p>
          <a:p>
            <a:pPr marL="342900" lvl="1" indent="-342900" eaLnBrk="1" hangingPunct="1">
              <a:buFontTx/>
              <a:buChar char="•"/>
            </a:pPr>
            <a:endParaRPr lang="en-US" dirty="0"/>
          </a:p>
          <a:p>
            <a:pPr marL="342900" lvl="1" indent="-342900" eaLnBrk="1" hangingPunct="1">
              <a:buFontTx/>
              <a:buChar char="•"/>
            </a:pPr>
            <a:r>
              <a:rPr lang="en-US" dirty="0"/>
              <a:t>Rule #7: apply nested cross-validation or multiple comparisons correction when testing multiple models and parameters</a:t>
            </a:r>
          </a:p>
          <a:p>
            <a:pPr marL="342900" lvl="1" indent="-342900" eaLnBrk="1" hangingPunct="1">
              <a:buFontTx/>
              <a:buChar char="•"/>
            </a:pPr>
            <a:endParaRPr lang="en-US" dirty="0"/>
          </a:p>
        </p:txBody>
      </p:sp>
    </p:spTree>
    <p:extLst>
      <p:ext uri="{BB962C8B-B14F-4D97-AF65-F5344CB8AC3E}">
        <p14:creationId xmlns:p14="http://schemas.microsoft.com/office/powerpoint/2010/main" val="2595822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0" y="228600"/>
            <a:ext cx="9372600" cy="914400"/>
          </a:xfrm>
        </p:spPr>
        <p:txBody>
          <a:bodyPr/>
          <a:lstStyle/>
          <a:p>
            <a:r>
              <a:rPr lang="en-US" sz="2800" dirty="0"/>
              <a:t>Rule #5: consider the question of interest when choosing a performance metric and properly assess statistical significance</a:t>
            </a:r>
          </a:p>
        </p:txBody>
      </p:sp>
      <p:sp>
        <p:nvSpPr>
          <p:cNvPr id="4" name="Content Placeholder 2"/>
          <p:cNvSpPr>
            <a:spLocks noGrp="1"/>
          </p:cNvSpPr>
          <p:nvPr>
            <p:ph idx="1"/>
          </p:nvPr>
        </p:nvSpPr>
        <p:spPr>
          <a:xfrm>
            <a:off x="152400" y="1828800"/>
            <a:ext cx="8991600" cy="5181600"/>
          </a:xfrm>
        </p:spPr>
        <p:txBody>
          <a:bodyPr/>
          <a:lstStyle/>
          <a:p>
            <a:pPr marL="342900" lvl="1" indent="-342900" eaLnBrk="1" hangingPunct="1"/>
            <a:r>
              <a:rPr lang="en-US" dirty="0"/>
              <a:t>Quantifying differences in observed and predicted values</a:t>
            </a:r>
          </a:p>
          <a:p>
            <a:pPr marL="0" lvl="1" indent="0" eaLnBrk="1" hangingPunct="1">
              <a:buNone/>
            </a:pPr>
            <a:endParaRPr lang="en-US" dirty="0"/>
          </a:p>
          <a:p>
            <a:pPr marL="342900" lvl="1" indent="-342900" eaLnBrk="1" hangingPunct="1"/>
            <a:r>
              <a:rPr lang="en-US" dirty="0"/>
              <a:t>Unstandardized or standardized measures</a:t>
            </a:r>
          </a:p>
          <a:p>
            <a:pPr marL="742950" lvl="2" indent="-342900" eaLnBrk="1" hangingPunct="1"/>
            <a:r>
              <a:rPr lang="en-US" dirty="0"/>
              <a:t>Unstandardized: direct comparison and has units</a:t>
            </a:r>
          </a:p>
          <a:p>
            <a:pPr marL="742950" lvl="2" indent="-342900" eaLnBrk="1" hangingPunct="1"/>
            <a:r>
              <a:rPr lang="en-US" dirty="0"/>
              <a:t>Standardized: remove units to improve interpretability</a:t>
            </a:r>
          </a:p>
          <a:p>
            <a:pPr marL="742950" lvl="2" indent="-342900" eaLnBrk="1" hangingPunct="1"/>
            <a:endParaRPr lang="en-US" dirty="0"/>
          </a:p>
          <a:p>
            <a:pPr marL="342900" lvl="1" indent="-342900" eaLnBrk="1" hangingPunct="1"/>
            <a:r>
              <a:rPr lang="en-US" dirty="0"/>
              <a:t>Depends on the task at hand</a:t>
            </a:r>
          </a:p>
          <a:p>
            <a:pPr marL="742950" lvl="2" indent="-342900" eaLnBrk="1" hangingPunct="1"/>
            <a:r>
              <a:rPr lang="en-US" dirty="0"/>
              <a:t>Prediction of continuous and categorical variables have different measures and considerations</a:t>
            </a:r>
          </a:p>
          <a:p>
            <a:pPr marL="342900" lvl="1" indent="-342900" eaLnBrk="1" hangingPunct="1"/>
            <a:endParaRPr lang="en-US" dirty="0"/>
          </a:p>
        </p:txBody>
      </p:sp>
    </p:spTree>
    <p:extLst>
      <p:ext uri="{BB962C8B-B14F-4D97-AF65-F5344CB8AC3E}">
        <p14:creationId xmlns:p14="http://schemas.microsoft.com/office/powerpoint/2010/main" val="3782073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Rule #5A: evaluating continuous predictions</a:t>
            </a:r>
          </a:p>
        </p:txBody>
      </p:sp>
      <p:sp>
        <p:nvSpPr>
          <p:cNvPr id="4" name="Content Placeholder 2"/>
          <p:cNvSpPr>
            <a:spLocks noGrp="1"/>
          </p:cNvSpPr>
          <p:nvPr>
            <p:ph idx="1"/>
          </p:nvPr>
        </p:nvSpPr>
        <p:spPr>
          <a:xfrm>
            <a:off x="152400" y="1341120"/>
            <a:ext cx="8991600" cy="5181600"/>
          </a:xfrm>
        </p:spPr>
        <p:txBody>
          <a:bodyPr/>
          <a:lstStyle/>
          <a:p>
            <a:pPr marL="342900" lvl="1" indent="-342900" eaLnBrk="1" hangingPunct="1"/>
            <a:r>
              <a:rPr lang="en-US" dirty="0"/>
              <a:t>Mean square error</a:t>
            </a:r>
          </a:p>
          <a:p>
            <a:pPr marL="342900" lvl="1" indent="-342900" eaLnBrk="1" hangingPunct="1"/>
            <a:endParaRPr lang="en-US" dirty="0"/>
          </a:p>
          <a:p>
            <a:pPr marL="342900" lvl="1" indent="-342900" eaLnBrk="1" hangingPunct="1"/>
            <a:endParaRPr lang="en-US" dirty="0"/>
          </a:p>
          <a:p>
            <a:pPr marL="342900" lvl="1" indent="-342900" eaLnBrk="1" hangingPunct="1"/>
            <a:r>
              <a:rPr lang="en-US" dirty="0"/>
              <a:t>normalized MSE</a:t>
            </a:r>
          </a:p>
          <a:p>
            <a:pPr marL="400050" lvl="2" indent="0" eaLnBrk="1" hangingPunct="1">
              <a:buNone/>
            </a:pPr>
            <a:endParaRPr lang="en-US" dirty="0"/>
          </a:p>
          <a:p>
            <a:pPr marL="342900" lvl="1" indent="-342900" eaLnBrk="1" hangingPunct="1"/>
            <a:endParaRPr lang="en-US" dirty="0"/>
          </a:p>
          <a:p>
            <a:pPr marL="342900" lvl="1" indent="-342900" eaLnBrk="1" hangingPunct="1"/>
            <a:r>
              <a:rPr lang="en-US" dirty="0"/>
              <a:t>Cross-validation R^2 (Q^2)</a:t>
            </a:r>
          </a:p>
          <a:p>
            <a:pPr marL="342900" lvl="1" indent="-342900" eaLnBrk="1" hangingPunct="1"/>
            <a:endParaRPr lang="en-US" dirty="0"/>
          </a:p>
          <a:p>
            <a:pPr marL="0" lvl="1" indent="0" eaLnBrk="1" hangingPunct="1">
              <a:buNone/>
            </a:pPr>
            <a:endParaRPr lang="en-US" dirty="0"/>
          </a:p>
          <a:p>
            <a:pPr marL="342900" lvl="1" indent="-342900" eaLnBrk="1" hangingPunct="1"/>
            <a:r>
              <a:rPr lang="en-US" dirty="0"/>
              <a:t>Correlation between observed and predicted</a:t>
            </a:r>
          </a:p>
          <a:p>
            <a:pPr marL="342900" lvl="1" indent="-342900" eaLnBrk="1" hangingPunct="1"/>
            <a:endParaRPr lang="en-US" dirty="0"/>
          </a:p>
          <a:p>
            <a:pPr marL="0" lvl="1" indent="0" eaLnBrk="1" hangingPunct="1">
              <a:buNone/>
            </a:pPr>
            <a:endParaRPr lang="en-US" dirty="0"/>
          </a:p>
          <a:p>
            <a:pPr marL="342900" lvl="1" indent="-342900" eaLnBrk="1" hangingPunct="1"/>
            <a:endParaRPr lang="en-US" dirty="0"/>
          </a:p>
        </p:txBody>
      </p:sp>
      <p:pic>
        <p:nvPicPr>
          <p:cNvPr id="2" name="Picture 1"/>
          <p:cNvPicPr>
            <a:picLocks noChangeAspect="1"/>
          </p:cNvPicPr>
          <p:nvPr/>
        </p:nvPicPr>
        <p:blipFill rotWithShape="1">
          <a:blip r:embed="rId3"/>
          <a:srcRect l="5833"/>
          <a:stretch/>
        </p:blipFill>
        <p:spPr>
          <a:xfrm>
            <a:off x="533400" y="1852977"/>
            <a:ext cx="8610600" cy="671563"/>
          </a:xfrm>
          <a:prstGeom prst="rect">
            <a:avLst/>
          </a:prstGeom>
        </p:spPr>
      </p:pic>
      <p:pic>
        <p:nvPicPr>
          <p:cNvPr id="3" name="Picture 2"/>
          <p:cNvPicPr>
            <a:picLocks noChangeAspect="1"/>
          </p:cNvPicPr>
          <p:nvPr/>
        </p:nvPicPr>
        <p:blipFill rotWithShape="1">
          <a:blip r:embed="rId4"/>
          <a:srcRect l="5833"/>
          <a:stretch/>
        </p:blipFill>
        <p:spPr>
          <a:xfrm>
            <a:off x="457200" y="3412435"/>
            <a:ext cx="7835651" cy="73152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5EACE02E-03FF-C14D-9CE5-069C9209BE82}"/>
              </a:ext>
            </a:extLst>
          </p:cNvPr>
          <p:cNvPicPr>
            <a:picLocks noChangeAspect="1"/>
          </p:cNvPicPr>
          <p:nvPr/>
        </p:nvPicPr>
        <p:blipFill rotWithShape="1">
          <a:blip r:embed="rId5">
            <a:extLst>
              <a:ext uri="{28A0092B-C50C-407E-A947-70E740481C1C}">
                <a14:useLocalDpi xmlns:a14="http://schemas.microsoft.com/office/drawing/2010/main" val="0"/>
              </a:ext>
            </a:extLst>
          </a:blip>
          <a:srcRect t="9355" b="17097"/>
          <a:stretch/>
        </p:blipFill>
        <p:spPr>
          <a:xfrm>
            <a:off x="685800" y="4907943"/>
            <a:ext cx="6172200" cy="579120"/>
          </a:xfrm>
          <a:prstGeom prst="rect">
            <a:avLst/>
          </a:prstGeom>
        </p:spPr>
      </p:pic>
    </p:spTree>
    <p:extLst>
      <p:ext uri="{BB962C8B-B14F-4D97-AF65-F5344CB8AC3E}">
        <p14:creationId xmlns:p14="http://schemas.microsoft.com/office/powerpoint/2010/main" val="607944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Rule #5A: evaluating continuous predictions</a:t>
            </a:r>
          </a:p>
        </p:txBody>
      </p:sp>
      <p:graphicFrame>
        <p:nvGraphicFramePr>
          <p:cNvPr id="9" name="Chart 8"/>
          <p:cNvGraphicFramePr>
            <a:graphicFrameLocks/>
          </p:cNvGraphicFramePr>
          <p:nvPr>
            <p:extLst>
              <p:ext uri="{D42A27DB-BD31-4B8C-83A1-F6EECF244321}">
                <p14:modId xmlns:p14="http://schemas.microsoft.com/office/powerpoint/2010/main" val="861282499"/>
              </p:ext>
            </p:extLst>
          </p:nvPr>
        </p:nvGraphicFramePr>
        <p:xfrm>
          <a:off x="919163" y="1295400"/>
          <a:ext cx="4572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rot="16200000">
            <a:off x="-112585" y="3467100"/>
            <a:ext cx="1676400" cy="381000"/>
          </a:xfrm>
          <a:prstGeom prst="rect">
            <a:avLst/>
          </a:prstGeom>
          <a:noFill/>
        </p:spPr>
        <p:txBody>
          <a:bodyPr wrap="square" rtlCol="0">
            <a:spAutoFit/>
          </a:bodyPr>
          <a:lstStyle/>
          <a:p>
            <a:pPr algn="ctr"/>
            <a:r>
              <a:rPr lang="en-US" dirty="0"/>
              <a:t>Predicted</a:t>
            </a:r>
          </a:p>
        </p:txBody>
      </p:sp>
      <p:sp>
        <p:nvSpPr>
          <p:cNvPr id="11" name="TextBox 10"/>
          <p:cNvSpPr txBox="1"/>
          <p:nvPr/>
        </p:nvSpPr>
        <p:spPr>
          <a:xfrm>
            <a:off x="2477294" y="5981700"/>
            <a:ext cx="1676400" cy="381000"/>
          </a:xfrm>
          <a:prstGeom prst="rect">
            <a:avLst/>
          </a:prstGeom>
          <a:noFill/>
        </p:spPr>
        <p:txBody>
          <a:bodyPr wrap="square" rtlCol="0">
            <a:spAutoFit/>
          </a:bodyPr>
          <a:lstStyle/>
          <a:p>
            <a:pPr algn="ctr"/>
            <a:r>
              <a:rPr lang="en-US" dirty="0"/>
              <a:t>Observed</a:t>
            </a:r>
          </a:p>
        </p:txBody>
      </p:sp>
      <p:sp>
        <p:nvSpPr>
          <p:cNvPr id="8" name="TextBox 7"/>
          <p:cNvSpPr txBox="1"/>
          <p:nvPr/>
        </p:nvSpPr>
        <p:spPr>
          <a:xfrm>
            <a:off x="5943600" y="2895600"/>
            <a:ext cx="2514600" cy="646331"/>
          </a:xfrm>
          <a:prstGeom prst="rect">
            <a:avLst/>
          </a:prstGeom>
          <a:noFill/>
        </p:spPr>
        <p:txBody>
          <a:bodyPr wrap="square" rtlCol="0">
            <a:spAutoFit/>
          </a:bodyPr>
          <a:lstStyle/>
          <a:p>
            <a:r>
              <a:rPr lang="en-US" dirty="0"/>
              <a:t>Good correlation: r=0.51</a:t>
            </a:r>
          </a:p>
          <a:p>
            <a:r>
              <a:rPr lang="en-US" dirty="0"/>
              <a:t>Poorer MSE: ~20</a:t>
            </a:r>
          </a:p>
        </p:txBody>
      </p:sp>
      <p:cxnSp>
        <p:nvCxnSpPr>
          <p:cNvPr id="13" name="Straight Connector 12"/>
          <p:cNvCxnSpPr/>
          <p:nvPr/>
        </p:nvCxnSpPr>
        <p:spPr>
          <a:xfrm flipV="1">
            <a:off x="1371600" y="1600200"/>
            <a:ext cx="3886200" cy="4038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0304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Rule #5B: evaluating categorical predictions</a:t>
            </a:r>
          </a:p>
        </p:txBody>
      </p:sp>
      <p:sp>
        <p:nvSpPr>
          <p:cNvPr id="4" name="Content Placeholder 2"/>
          <p:cNvSpPr>
            <a:spLocks noGrp="1"/>
          </p:cNvSpPr>
          <p:nvPr>
            <p:ph idx="1"/>
          </p:nvPr>
        </p:nvSpPr>
        <p:spPr>
          <a:xfrm>
            <a:off x="152400" y="1219200"/>
            <a:ext cx="8610600" cy="5181600"/>
          </a:xfrm>
        </p:spPr>
        <p:txBody>
          <a:bodyPr/>
          <a:lstStyle/>
          <a:p>
            <a:pPr marL="342900" lvl="1" indent="-342900" eaLnBrk="1" hangingPunct="1"/>
            <a:r>
              <a:rPr lang="en-US" dirty="0"/>
              <a:t>Overall accuracy: the proportion of correct classifications across observations </a:t>
            </a:r>
          </a:p>
          <a:p>
            <a:pPr marL="342900" lvl="1" indent="-342900" eaLnBrk="1" hangingPunct="1"/>
            <a:endParaRPr lang="en-US" dirty="0"/>
          </a:p>
          <a:p>
            <a:pPr marL="342900" lvl="1" indent="-342900" eaLnBrk="1" hangingPunct="1"/>
            <a:endParaRPr lang="en-US" dirty="0"/>
          </a:p>
          <a:p>
            <a:pPr marL="342900" lvl="1" indent="-342900" eaLnBrk="1" hangingPunct="1"/>
            <a:endParaRPr lang="en-US" dirty="0"/>
          </a:p>
          <a:p>
            <a:pPr marL="342900" lvl="1" indent="-342900" eaLnBrk="1" hangingPunct="1"/>
            <a:endParaRPr lang="en-US" dirty="0"/>
          </a:p>
          <a:p>
            <a:pPr marL="342900" lvl="1" indent="-342900" eaLnBrk="1" hangingPunct="1"/>
            <a:endParaRPr lang="en-US" dirty="0"/>
          </a:p>
          <a:p>
            <a:pPr marL="342900" lvl="1" indent="-342900" eaLnBrk="1" hangingPunct="1"/>
            <a:r>
              <a:rPr lang="en-US" dirty="0"/>
              <a:t>Sensitivity: When it's actually yes, how often does it predict yes?</a:t>
            </a:r>
          </a:p>
          <a:p>
            <a:pPr marL="342900" lvl="1" indent="-342900" eaLnBrk="1" hangingPunct="1"/>
            <a:r>
              <a:rPr lang="en-US" dirty="0"/>
              <a:t>Specificity: When it's actually no, how often does it predict no?</a:t>
            </a:r>
          </a:p>
          <a:p>
            <a:pPr marL="342900" lvl="1" indent="-342900" eaLnBrk="1" hangingPunct="1"/>
            <a:endParaRPr lang="en-US" dirty="0"/>
          </a:p>
        </p:txBody>
      </p:sp>
      <p:pic>
        <p:nvPicPr>
          <p:cNvPr id="3" name="Picture 2"/>
          <p:cNvPicPr>
            <a:picLocks noChangeAspect="1"/>
          </p:cNvPicPr>
          <p:nvPr/>
        </p:nvPicPr>
        <p:blipFill rotWithShape="1">
          <a:blip r:embed="rId3">
            <a:clrChange>
              <a:clrFrom>
                <a:srgbClr val="FFFFFF"/>
              </a:clrFrom>
              <a:clrTo>
                <a:srgbClr val="FFFFFF">
                  <a:alpha val="0"/>
                </a:srgbClr>
              </a:clrTo>
            </a:clrChange>
          </a:blip>
          <a:srcRect l="25833" t="35937" r="36667" b="23438"/>
          <a:stretch/>
        </p:blipFill>
        <p:spPr>
          <a:xfrm>
            <a:off x="762000" y="1981200"/>
            <a:ext cx="4872037" cy="2814955"/>
          </a:xfrm>
          <a:prstGeom prst="rect">
            <a:avLst/>
          </a:prstGeom>
        </p:spPr>
      </p:pic>
    </p:spTree>
    <p:extLst>
      <p:ext uri="{BB962C8B-B14F-4D97-AF65-F5344CB8AC3E}">
        <p14:creationId xmlns:p14="http://schemas.microsoft.com/office/powerpoint/2010/main" val="2516220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Rule #5C: assessing significance</a:t>
            </a:r>
          </a:p>
        </p:txBody>
      </p:sp>
      <p:sp>
        <p:nvSpPr>
          <p:cNvPr id="5" name="Content Placeholder 2"/>
          <p:cNvSpPr>
            <a:spLocks noGrp="1"/>
          </p:cNvSpPr>
          <p:nvPr>
            <p:ph idx="1"/>
          </p:nvPr>
        </p:nvSpPr>
        <p:spPr>
          <a:xfrm>
            <a:off x="990600" y="1905000"/>
            <a:ext cx="6982952" cy="3904974"/>
          </a:xfrm>
        </p:spPr>
        <p:txBody>
          <a:bodyPr/>
          <a:lstStyle/>
          <a:p>
            <a:pPr marL="342900" lvl="1" indent="-342900" eaLnBrk="1" hangingPunct="1"/>
            <a:r>
              <a:rPr lang="en-US" dirty="0"/>
              <a:t>When using external validation, parametric statistics are ok</a:t>
            </a:r>
          </a:p>
          <a:p>
            <a:pPr marL="342900" lvl="1" indent="-342900" eaLnBrk="1" hangingPunct="1"/>
            <a:endParaRPr lang="en-US" dirty="0"/>
          </a:p>
          <a:p>
            <a:pPr marL="342900" lvl="1" indent="-342900" eaLnBrk="1" hangingPunct="1"/>
            <a:endParaRPr lang="en-US" dirty="0"/>
          </a:p>
          <a:p>
            <a:pPr marL="342900" lvl="1" indent="-342900" eaLnBrk="1" hangingPunct="1"/>
            <a:r>
              <a:rPr lang="en-US" dirty="0"/>
              <a:t>When using cross-validation, permutation testing is needed.</a:t>
            </a:r>
          </a:p>
          <a:p>
            <a:pPr marL="342900" lvl="1" indent="-342900" eaLnBrk="1" hangingPunct="1"/>
            <a:endParaRPr lang="en-US" dirty="0"/>
          </a:p>
          <a:p>
            <a:pPr marL="342900" lvl="1" indent="-342900" eaLnBrk="1" hangingPunct="1"/>
            <a:endParaRPr lang="en-US" dirty="0"/>
          </a:p>
          <a:p>
            <a:pPr marL="342900" lvl="1" indent="-342900" eaLnBrk="1" hangingPunct="1"/>
            <a:endParaRPr lang="en-US" dirty="0"/>
          </a:p>
          <a:p>
            <a:pPr marL="342900" lvl="1" indent="-342900" eaLnBrk="1" hangingPunct="1"/>
            <a:endParaRPr lang="en-US" dirty="0"/>
          </a:p>
          <a:p>
            <a:pPr marL="342900" lvl="1" indent="-342900" eaLnBrk="1" hangingPunct="1"/>
            <a:endParaRPr lang="en-US" dirty="0"/>
          </a:p>
          <a:p>
            <a:pPr marL="742950" lvl="2" indent="-342900" eaLnBrk="1" hangingPunct="1"/>
            <a:endParaRPr lang="en-US" dirty="0"/>
          </a:p>
        </p:txBody>
      </p:sp>
    </p:spTree>
    <p:extLst>
      <p:ext uri="{BB962C8B-B14F-4D97-AF65-F5344CB8AC3E}">
        <p14:creationId xmlns:p14="http://schemas.microsoft.com/office/powerpoint/2010/main" val="795944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Rule #5C: assessing significance</a:t>
            </a:r>
          </a:p>
        </p:txBody>
      </p:sp>
      <p:pic>
        <p:nvPicPr>
          <p:cNvPr id="9218" name="Picture 2" descr="PDF] Learning Disease vs Participant Signatures: a permutation test  approach to detect identity confounding in machine learning diagnostic  applications | Semantic Scholar">
            <a:extLst>
              <a:ext uri="{FF2B5EF4-FFF2-40B4-BE49-F238E27FC236}">
                <a16:creationId xmlns:a16="http://schemas.microsoft.com/office/drawing/2014/main" id="{9884484C-299F-DF44-8D10-1CE7CF2A6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 y="1219200"/>
            <a:ext cx="6899275" cy="52381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nnectome-based predictive model performance for transdiagnostic 10-fold cross-validation. The left column (A) shows a histogram of the model performance across 1000 iterations of the actual (red) and randomly permuted (blue) data. The middle column (B) shows how actual and predicted values compare for the median-performing model (green, SCZ; blue, BPAD; red, ADHD). The right columns (C) show surface plots of each node’s degree, which is defined as the number of edges per node that were weighted in 95% of iterations (the short-term memory model includes 289 consistently weighted edges; long-term, 276 edges; working, 174; all, 362). Leave-one-group-out analyses are presented in the Supplementary Materials.">
            <a:extLst>
              <a:ext uri="{FF2B5EF4-FFF2-40B4-BE49-F238E27FC236}">
                <a16:creationId xmlns:a16="http://schemas.microsoft.com/office/drawing/2014/main" id="{DBA5F3A2-4E59-8C44-BC7D-972C901DEA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00" t="74953" r="71667"/>
          <a:stretch/>
        </p:blipFill>
        <p:spPr bwMode="auto">
          <a:xfrm>
            <a:off x="1752600" y="1447800"/>
            <a:ext cx="4860926" cy="285804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123984F-0C29-6047-B575-50E134F4AD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4800600"/>
            <a:ext cx="6248400" cy="457200"/>
          </a:xfrm>
          <a:prstGeom prst="rect">
            <a:avLst/>
          </a:prstGeom>
          <a:ln w="38100">
            <a:solidFill>
              <a:schemeClr val="tx1"/>
            </a:solidFill>
          </a:ln>
        </p:spPr>
      </p:pic>
    </p:spTree>
    <p:extLst>
      <p:ext uri="{BB962C8B-B14F-4D97-AF65-F5344CB8AC3E}">
        <p14:creationId xmlns:p14="http://schemas.microsoft.com/office/powerpoint/2010/main" val="3810750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Rule #6: Be mindful of sample characteristics</a:t>
            </a:r>
          </a:p>
        </p:txBody>
      </p:sp>
      <p:sp>
        <p:nvSpPr>
          <p:cNvPr id="4" name="Content Placeholder 2"/>
          <p:cNvSpPr>
            <a:spLocks noGrp="1"/>
          </p:cNvSpPr>
          <p:nvPr>
            <p:ph idx="1"/>
          </p:nvPr>
        </p:nvSpPr>
        <p:spPr>
          <a:xfrm>
            <a:off x="381000" y="1295400"/>
            <a:ext cx="6571121" cy="781050"/>
          </a:xfrm>
        </p:spPr>
        <p:txBody>
          <a:bodyPr/>
          <a:lstStyle/>
          <a:p>
            <a:pPr marL="342900" lvl="1" indent="-342900" eaLnBrk="1" hangingPunct="1"/>
            <a:r>
              <a:rPr lang="en-US" dirty="0"/>
              <a:t>Distribution of the phenotypic measures</a:t>
            </a:r>
          </a:p>
          <a:p>
            <a:pPr marL="742950" lvl="2" indent="-342900" eaLnBrk="1" hangingPunct="1"/>
            <a:r>
              <a:rPr lang="en-US" dirty="0"/>
              <a:t>Match methods to distributions</a:t>
            </a:r>
          </a:p>
          <a:p>
            <a:pPr marL="742950" lvl="2" indent="-342900" eaLnBrk="1" hangingPunct="1"/>
            <a:r>
              <a:rPr lang="en-US" dirty="0"/>
              <a:t>Be careful of ceiling or floor effects</a:t>
            </a:r>
          </a:p>
          <a:p>
            <a:pPr marL="342900" lvl="1" indent="-342900" eaLnBrk="1" hangingPunct="1"/>
            <a:endParaRPr lang="en-US" dirty="0"/>
          </a:p>
          <a:p>
            <a:pPr marL="0" lvl="1" indent="0" eaLnBrk="1" hangingPunct="1">
              <a:buNone/>
            </a:pPr>
            <a:endParaRPr lang="en-US" dirty="0"/>
          </a:p>
          <a:p>
            <a:pPr marL="342900" lvl="1" indent="-342900" eaLnBrk="1" hangingPunct="1"/>
            <a:endParaRPr lang="en-US" dirty="0"/>
          </a:p>
          <a:p>
            <a:pPr marL="342900" lvl="1" indent="-342900" eaLnBrk="1" hangingPunct="1"/>
            <a:endParaRPr lang="en-US" dirty="0"/>
          </a:p>
          <a:p>
            <a:pPr marL="342900" lvl="1" indent="-342900" eaLnBrk="1" hangingPunct="1"/>
            <a:endParaRPr lang="en-US" dirty="0"/>
          </a:p>
          <a:p>
            <a:pPr marL="742950" lvl="2" indent="-342900" eaLnBrk="1" hangingPunct="1"/>
            <a:endParaRPr lang="en-US" dirty="0"/>
          </a:p>
        </p:txBody>
      </p:sp>
      <p:pic>
        <p:nvPicPr>
          <p:cNvPr id="11266" name="Picture 2" descr="Feature Request] Zero-Inflated Poisson and Negative Binomial distributions  · Issue #1134 · tensorflow/probability · GitHub">
            <a:extLst>
              <a:ext uri="{FF2B5EF4-FFF2-40B4-BE49-F238E27FC236}">
                <a16:creationId xmlns:a16="http://schemas.microsoft.com/office/drawing/2014/main" id="{52DB4FEF-9194-2046-A049-F1D5D238CF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3" b="4990"/>
          <a:stretch/>
        </p:blipFill>
        <p:spPr bwMode="auto">
          <a:xfrm>
            <a:off x="1651000" y="2590800"/>
            <a:ext cx="5842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627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Rule #6: Be mindful of sample characteristics</a:t>
            </a:r>
          </a:p>
        </p:txBody>
      </p:sp>
      <p:sp>
        <p:nvSpPr>
          <p:cNvPr id="4" name="Content Placeholder 2"/>
          <p:cNvSpPr>
            <a:spLocks noGrp="1"/>
          </p:cNvSpPr>
          <p:nvPr>
            <p:ph idx="1"/>
          </p:nvPr>
        </p:nvSpPr>
        <p:spPr>
          <a:xfrm>
            <a:off x="34916" y="838200"/>
            <a:ext cx="9142429" cy="5181600"/>
          </a:xfrm>
        </p:spPr>
        <p:txBody>
          <a:bodyPr/>
          <a:lstStyle/>
          <a:p>
            <a:pPr marL="0" lvl="1" indent="0" eaLnBrk="1" hangingPunct="1">
              <a:buNone/>
            </a:pPr>
            <a:endParaRPr lang="en-US" dirty="0"/>
          </a:p>
          <a:p>
            <a:pPr marL="342900" lvl="1" indent="-342900" eaLnBrk="1" hangingPunct="1"/>
            <a:r>
              <a:rPr lang="en-US" dirty="0"/>
              <a:t>Sample size: More is better</a:t>
            </a:r>
          </a:p>
          <a:p>
            <a:pPr marL="342900" lvl="1" indent="-342900" eaLnBrk="1" hangingPunct="1"/>
            <a:endParaRPr lang="en-US" dirty="0"/>
          </a:p>
          <a:p>
            <a:pPr marL="342900" lvl="1" indent="-342900" eaLnBrk="1" hangingPunct="1"/>
            <a:endParaRPr lang="en-US" dirty="0"/>
          </a:p>
          <a:p>
            <a:pPr marL="342900" lvl="1" indent="-342900" eaLnBrk="1" hangingPunct="1"/>
            <a:endParaRPr lang="en-US" dirty="0"/>
          </a:p>
          <a:p>
            <a:pPr marL="742950" lvl="2" indent="-342900" eaLnBrk="1" hangingPunct="1"/>
            <a:endParaRPr lang="en-US" dirty="0"/>
          </a:p>
        </p:txBody>
      </p:sp>
      <p:pic>
        <p:nvPicPr>
          <p:cNvPr id="5" name="Picture 4"/>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000"/>
          <a:stretch/>
        </p:blipFill>
        <p:spPr bwMode="auto">
          <a:xfrm>
            <a:off x="538163" y="1981200"/>
            <a:ext cx="7645835" cy="4367122"/>
          </a:xfrm>
          <a:prstGeom prst="rect">
            <a:avLst/>
          </a:prstGeom>
          <a:noFill/>
          <a:ln>
            <a:noFill/>
          </a:ln>
        </p:spPr>
      </p:pic>
    </p:spTree>
    <p:extLst>
      <p:ext uri="{BB962C8B-B14F-4D97-AF65-F5344CB8AC3E}">
        <p14:creationId xmlns:p14="http://schemas.microsoft.com/office/powerpoint/2010/main" val="167596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6000" dirty="0"/>
              <a:t>Complex math?</a:t>
            </a:r>
          </a:p>
        </p:txBody>
      </p:sp>
      <p:pic>
        <p:nvPicPr>
          <p:cNvPr id="1026" name="Picture 2" descr="The Mathematics of Machine Learning - Dataconomy">
            <a:extLst>
              <a:ext uri="{FF2B5EF4-FFF2-40B4-BE49-F238E27FC236}">
                <a16:creationId xmlns:a16="http://schemas.microsoft.com/office/drawing/2014/main" id="{36D6A3A7-89F8-0644-BD1F-A8C72835D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8917524"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194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Rule #6: Be mindful of sample characteristics</a:t>
            </a:r>
          </a:p>
        </p:txBody>
      </p:sp>
      <p:sp>
        <p:nvSpPr>
          <p:cNvPr id="4" name="Content Placeholder 2"/>
          <p:cNvSpPr>
            <a:spLocks noGrp="1"/>
          </p:cNvSpPr>
          <p:nvPr>
            <p:ph idx="1"/>
          </p:nvPr>
        </p:nvSpPr>
        <p:spPr>
          <a:xfrm>
            <a:off x="0" y="838200"/>
            <a:ext cx="9142429" cy="5181600"/>
          </a:xfrm>
        </p:spPr>
        <p:txBody>
          <a:bodyPr/>
          <a:lstStyle/>
          <a:p>
            <a:pPr marL="0" lvl="1" indent="0" eaLnBrk="1" hangingPunct="1">
              <a:buNone/>
            </a:pPr>
            <a:endParaRPr lang="en-US" dirty="0"/>
          </a:p>
          <a:p>
            <a:pPr marL="342900" lvl="1" indent="-342900" eaLnBrk="1" hangingPunct="1"/>
            <a:r>
              <a:rPr lang="en-US" dirty="0"/>
              <a:t>Unequal group sizes</a:t>
            </a:r>
          </a:p>
          <a:p>
            <a:pPr marL="742950" lvl="2" indent="-342900" eaLnBrk="1" hangingPunct="1"/>
            <a:r>
              <a:rPr lang="en-US" dirty="0"/>
              <a:t>Chance may not be 50%</a:t>
            </a:r>
          </a:p>
          <a:p>
            <a:pPr marL="742950" lvl="2" indent="-342900" eaLnBrk="1" hangingPunct="1"/>
            <a:endParaRPr lang="en-US" dirty="0"/>
          </a:p>
          <a:p>
            <a:pPr marL="742950" lvl="2" indent="-342900" eaLnBrk="1" hangingPunct="1"/>
            <a:r>
              <a:rPr lang="en-US" dirty="0"/>
              <a:t>60/40 or more</a:t>
            </a:r>
          </a:p>
          <a:p>
            <a:pPr marL="400050" lvl="2" indent="0" eaLnBrk="1" hangingPunct="1">
              <a:buNone/>
            </a:pPr>
            <a:endParaRPr lang="en-US" dirty="0"/>
          </a:p>
          <a:p>
            <a:pPr marL="742950" lvl="2" indent="-342900" eaLnBrk="1" hangingPunct="1"/>
            <a:r>
              <a:rPr lang="en-US" dirty="0"/>
              <a:t>Sub-sample to balance </a:t>
            </a:r>
          </a:p>
          <a:p>
            <a:pPr marL="0" lvl="1" indent="0" eaLnBrk="1" hangingPunct="1">
              <a:buNone/>
            </a:pPr>
            <a:endParaRPr lang="en-US" dirty="0"/>
          </a:p>
          <a:p>
            <a:pPr marL="342900" lvl="1" indent="-342900" eaLnBrk="1" hangingPunct="1"/>
            <a:endParaRPr lang="en-US" dirty="0"/>
          </a:p>
          <a:p>
            <a:pPr marL="342900" lvl="1" indent="-342900" eaLnBrk="1" hangingPunct="1"/>
            <a:endParaRPr lang="en-US" dirty="0"/>
          </a:p>
          <a:p>
            <a:pPr marL="342900" lvl="1" indent="-342900" eaLnBrk="1" hangingPunct="1"/>
            <a:endParaRPr lang="en-US" dirty="0"/>
          </a:p>
          <a:p>
            <a:pPr marL="742950" lvl="2" indent="-342900" eaLnBrk="1" hangingPunct="1"/>
            <a:endParaRPr lang="en-US" dirty="0"/>
          </a:p>
        </p:txBody>
      </p:sp>
      <p:pic>
        <p:nvPicPr>
          <p:cNvPr id="12290" name="Picture 2" descr="Binary Classification on Imbalanced Dataset, by Xingyu Wang&amp;amp;Zhenyu Chen -  YouTube">
            <a:extLst>
              <a:ext uri="{FF2B5EF4-FFF2-40B4-BE49-F238E27FC236}">
                <a16:creationId xmlns:a16="http://schemas.microsoft.com/office/drawing/2014/main" id="{30DD0FAC-8DE9-A742-BB54-47D005032B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17" t="27644" r="75816" b="15974"/>
          <a:stretch/>
        </p:blipFill>
        <p:spPr bwMode="auto">
          <a:xfrm>
            <a:off x="4953000" y="1350065"/>
            <a:ext cx="2667000" cy="4412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882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152400"/>
            <a:ext cx="9294829" cy="914400"/>
          </a:xfrm>
        </p:spPr>
        <p:txBody>
          <a:bodyPr/>
          <a:lstStyle/>
          <a:p>
            <a:r>
              <a:rPr lang="en-US" sz="2800" dirty="0"/>
              <a:t>Rule #7: Apply nested cross-validation or multiple comparisons correction when testing multiple models and parameters</a:t>
            </a:r>
          </a:p>
        </p:txBody>
      </p:sp>
      <p:sp>
        <p:nvSpPr>
          <p:cNvPr id="4" name="Content Placeholder 2"/>
          <p:cNvSpPr>
            <a:spLocks noGrp="1"/>
          </p:cNvSpPr>
          <p:nvPr>
            <p:ph idx="1"/>
          </p:nvPr>
        </p:nvSpPr>
        <p:spPr>
          <a:xfrm>
            <a:off x="1570" y="1143000"/>
            <a:ext cx="9142429" cy="5181600"/>
          </a:xfrm>
        </p:spPr>
        <p:txBody>
          <a:bodyPr/>
          <a:lstStyle/>
          <a:p>
            <a:pPr marL="342900" lvl="1" indent="-342900" eaLnBrk="1" hangingPunct="1"/>
            <a:endParaRPr lang="en-US" dirty="0"/>
          </a:p>
          <a:p>
            <a:pPr marL="342900" lvl="1" indent="-342900" eaLnBrk="1" hangingPunct="1"/>
            <a:endParaRPr lang="en-US" dirty="0"/>
          </a:p>
          <a:p>
            <a:pPr marL="342900" lvl="1" indent="-342900" eaLnBrk="1" hangingPunct="1"/>
            <a:endParaRPr lang="en-US" dirty="0"/>
          </a:p>
          <a:p>
            <a:pPr marL="342900" lvl="1" indent="-342900" eaLnBrk="1" hangingPunct="1"/>
            <a:r>
              <a:rPr lang="en-US" dirty="0"/>
              <a:t>P-hacking: cannot simply run a bunch of algorithms and choose the best </a:t>
            </a:r>
          </a:p>
          <a:p>
            <a:pPr marL="742950" lvl="2" indent="-342900" eaLnBrk="1" hangingPunct="1"/>
            <a:endParaRPr lang="en-US" dirty="0"/>
          </a:p>
          <a:p>
            <a:pPr marL="742950" lvl="2" indent="-342900" eaLnBrk="1" hangingPunct="1"/>
            <a:endParaRPr lang="en-US" dirty="0"/>
          </a:p>
          <a:p>
            <a:pPr marL="342900" lvl="1" indent="-342900" eaLnBrk="1" hangingPunct="1"/>
            <a:r>
              <a:rPr lang="en-US" dirty="0"/>
              <a:t>Multiple comparisons correction</a:t>
            </a:r>
          </a:p>
          <a:p>
            <a:pPr marL="742950" lvl="2" indent="-342900" eaLnBrk="1" hangingPunct="1"/>
            <a:r>
              <a:rPr lang="en-US" dirty="0"/>
              <a:t>Standard methods: Bonferroni and False Discovery Rate </a:t>
            </a:r>
          </a:p>
          <a:p>
            <a:pPr marL="742950" lvl="2" indent="-342900" eaLnBrk="1" hangingPunct="1"/>
            <a:endParaRPr lang="en-US" dirty="0"/>
          </a:p>
          <a:p>
            <a:pPr marL="342900" lvl="1" indent="-342900" eaLnBrk="1" hangingPunct="1"/>
            <a:endParaRPr lang="en-US" dirty="0"/>
          </a:p>
          <a:p>
            <a:pPr marL="342900" lvl="1" indent="-342900" eaLnBrk="1" hangingPunct="1"/>
            <a:endParaRPr lang="en-US" dirty="0"/>
          </a:p>
          <a:p>
            <a:pPr marL="742950" lvl="2" indent="-342900" eaLnBrk="1" hangingPunct="1"/>
            <a:endParaRPr lang="en-US" dirty="0"/>
          </a:p>
        </p:txBody>
      </p:sp>
    </p:spTree>
    <p:extLst>
      <p:ext uri="{BB962C8B-B14F-4D97-AF65-F5344CB8AC3E}">
        <p14:creationId xmlns:p14="http://schemas.microsoft.com/office/powerpoint/2010/main" val="3568216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152400"/>
            <a:ext cx="9294829" cy="914400"/>
          </a:xfrm>
        </p:spPr>
        <p:txBody>
          <a:bodyPr/>
          <a:lstStyle/>
          <a:p>
            <a:r>
              <a:rPr lang="en-US" sz="2800" dirty="0"/>
              <a:t>Rule #7: Apply nested cross-validation or multiple comparisons correction when testing multiple models and parameters</a:t>
            </a:r>
          </a:p>
        </p:txBody>
      </p:sp>
      <p:sp>
        <p:nvSpPr>
          <p:cNvPr id="4" name="Content Placeholder 2"/>
          <p:cNvSpPr>
            <a:spLocks noGrp="1"/>
          </p:cNvSpPr>
          <p:nvPr>
            <p:ph idx="1"/>
          </p:nvPr>
        </p:nvSpPr>
        <p:spPr>
          <a:xfrm>
            <a:off x="-74629" y="954087"/>
            <a:ext cx="9142429" cy="5181600"/>
          </a:xfrm>
        </p:spPr>
        <p:txBody>
          <a:bodyPr/>
          <a:lstStyle/>
          <a:p>
            <a:pPr marL="342900" lvl="1" indent="-342900" eaLnBrk="1" hangingPunct="1"/>
            <a:endParaRPr lang="en-US" dirty="0"/>
          </a:p>
          <a:p>
            <a:pPr marL="342900" lvl="1" indent="-342900" eaLnBrk="1" hangingPunct="1"/>
            <a:r>
              <a:rPr lang="en-US" dirty="0"/>
              <a:t>nested cross-validation: data is divided into three subsets: training, validation, and testing data</a:t>
            </a:r>
          </a:p>
          <a:p>
            <a:pPr marL="742950" lvl="2" indent="-342900" eaLnBrk="1" hangingPunct="1"/>
            <a:endParaRPr lang="en-US" dirty="0"/>
          </a:p>
          <a:p>
            <a:pPr marL="742950" lvl="2" indent="-342900" eaLnBrk="1" hangingPunct="1"/>
            <a:r>
              <a:rPr lang="en-US" dirty="0"/>
              <a:t>Many algorithm have free parameters</a:t>
            </a:r>
          </a:p>
          <a:p>
            <a:pPr marL="742950" lvl="2" indent="-342900" eaLnBrk="1" hangingPunct="1"/>
            <a:r>
              <a:rPr lang="en-US" dirty="0"/>
              <a:t>Training and validation data are used to train model and select free parameters</a:t>
            </a:r>
          </a:p>
          <a:p>
            <a:pPr marL="1200150" lvl="3" indent="-342900" eaLnBrk="1" hangingPunct="1"/>
            <a:r>
              <a:rPr lang="en-US" dirty="0"/>
              <a:t>An extra cross-validation step</a:t>
            </a:r>
          </a:p>
          <a:p>
            <a:pPr marL="742950" lvl="2" indent="-342900" eaLnBrk="1" hangingPunct="1"/>
            <a:r>
              <a:rPr lang="en-US" dirty="0"/>
              <a:t>Testing data is the same as normal cross-validation</a:t>
            </a:r>
          </a:p>
          <a:p>
            <a:pPr marL="400050" lvl="2" indent="0" eaLnBrk="1" hangingPunct="1">
              <a:buNone/>
            </a:pPr>
            <a:endParaRPr lang="en-US" dirty="0"/>
          </a:p>
          <a:p>
            <a:pPr marL="342900" lvl="1" indent="-342900" eaLnBrk="1" hangingPunct="1"/>
            <a:endParaRPr lang="en-US" dirty="0"/>
          </a:p>
          <a:p>
            <a:pPr marL="342900" lvl="1" indent="-342900" eaLnBrk="1" hangingPunct="1"/>
            <a:endParaRPr lang="en-US" dirty="0"/>
          </a:p>
          <a:p>
            <a:pPr marL="742950" lvl="2" indent="-342900" eaLnBrk="1" hangingPunct="1"/>
            <a:endParaRPr lang="en-US" dirty="0"/>
          </a:p>
        </p:txBody>
      </p:sp>
    </p:spTree>
    <p:extLst>
      <p:ext uri="{BB962C8B-B14F-4D97-AF65-F5344CB8AC3E}">
        <p14:creationId xmlns:p14="http://schemas.microsoft.com/office/powerpoint/2010/main" val="340531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152400"/>
            <a:ext cx="9294829" cy="914400"/>
          </a:xfrm>
        </p:spPr>
        <p:txBody>
          <a:bodyPr/>
          <a:lstStyle/>
          <a:p>
            <a:r>
              <a:rPr lang="en-US" sz="2800" dirty="0"/>
              <a:t>Rule #7: Apply nested cross-validation or multiple comparisons correction when testing multiple models and parameters</a:t>
            </a:r>
          </a:p>
        </p:txBody>
      </p:sp>
      <p:pic>
        <p:nvPicPr>
          <p:cNvPr id="13314" name="Picture 2" descr="Python - Nested Cross Validation for Algorithm Selection - Data Analytics">
            <a:extLst>
              <a:ext uri="{FF2B5EF4-FFF2-40B4-BE49-F238E27FC236}">
                <a16:creationId xmlns:a16="http://schemas.microsoft.com/office/drawing/2014/main" id="{3EB1EB6F-CA66-F548-9451-B2DB43A77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7812056" cy="514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327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Accounting for confounds and interpreting results</a:t>
            </a:r>
          </a:p>
        </p:txBody>
      </p:sp>
      <p:sp>
        <p:nvSpPr>
          <p:cNvPr id="21" name="Content Placeholder 2"/>
          <p:cNvSpPr>
            <a:spLocks noGrp="1"/>
          </p:cNvSpPr>
          <p:nvPr>
            <p:ph idx="1"/>
          </p:nvPr>
        </p:nvSpPr>
        <p:spPr>
          <a:xfrm>
            <a:off x="300831" y="1371600"/>
            <a:ext cx="8610600" cy="5181600"/>
          </a:xfrm>
        </p:spPr>
        <p:txBody>
          <a:bodyPr/>
          <a:lstStyle/>
          <a:p>
            <a:r>
              <a:rPr lang="en-US" sz="2800" dirty="0"/>
              <a:t>Rule #8: check to see if you are predicting what you think you are predicting</a:t>
            </a:r>
          </a:p>
          <a:p>
            <a:pPr marL="342900" lvl="1" indent="-342900" eaLnBrk="1" hangingPunct="1">
              <a:buFontTx/>
              <a:buChar char="•"/>
            </a:pPr>
            <a:endParaRPr lang="en-US" dirty="0"/>
          </a:p>
          <a:p>
            <a:pPr marL="342900" lvl="1" indent="-342900" eaLnBrk="1" hangingPunct="1">
              <a:buFontTx/>
              <a:buChar char="•"/>
            </a:pPr>
            <a:r>
              <a:rPr lang="en-US" dirty="0"/>
              <a:t>Rule #9: do not expect one model to fit all traits, states, or populations</a:t>
            </a:r>
          </a:p>
          <a:p>
            <a:pPr marL="342900" lvl="1" indent="-342900" eaLnBrk="1" hangingPunct="1">
              <a:buFontTx/>
              <a:buChar char="•"/>
            </a:pPr>
            <a:endParaRPr lang="en-US" dirty="0"/>
          </a:p>
          <a:p>
            <a:pPr marL="342900" lvl="1" indent="-342900" eaLnBrk="1" hangingPunct="1">
              <a:buFontTx/>
              <a:buChar char="•"/>
            </a:pPr>
            <a:r>
              <a:rPr lang="en-US" dirty="0"/>
              <a:t>Rule #10: remember: interpretability matters</a:t>
            </a:r>
          </a:p>
          <a:p>
            <a:pPr marL="342900" lvl="1" indent="-342900" eaLnBrk="1" hangingPunct="1">
              <a:buFontTx/>
              <a:buChar char="•"/>
            </a:pPr>
            <a:endParaRPr lang="en-US" dirty="0"/>
          </a:p>
        </p:txBody>
      </p:sp>
    </p:spTree>
    <p:extLst>
      <p:ext uri="{BB962C8B-B14F-4D97-AF65-F5344CB8AC3E}">
        <p14:creationId xmlns:p14="http://schemas.microsoft.com/office/powerpoint/2010/main" val="3139591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Rule #8: check to see if you are predicting what you think you are predicting</a:t>
            </a:r>
          </a:p>
        </p:txBody>
      </p:sp>
      <p:sp>
        <p:nvSpPr>
          <p:cNvPr id="4" name="Content Placeholder 2"/>
          <p:cNvSpPr>
            <a:spLocks noGrp="1"/>
          </p:cNvSpPr>
          <p:nvPr>
            <p:ph idx="1"/>
          </p:nvPr>
        </p:nvSpPr>
        <p:spPr>
          <a:xfrm>
            <a:off x="1570" y="1676400"/>
            <a:ext cx="9142429" cy="5181600"/>
          </a:xfrm>
        </p:spPr>
        <p:txBody>
          <a:bodyPr/>
          <a:lstStyle/>
          <a:p>
            <a:pPr marL="342900" lvl="1" indent="-342900" eaLnBrk="1" hangingPunct="1"/>
            <a:r>
              <a:rPr lang="en-US" dirty="0"/>
              <a:t>Confound: an extraneous variable that affects the neuroimaging and/or phenotypic data and systemically differs across individuals in the sample or overall population</a:t>
            </a:r>
          </a:p>
          <a:p>
            <a:pPr marL="742950" lvl="2" indent="-342900" eaLnBrk="1" hangingPunct="1"/>
            <a:r>
              <a:rPr lang="en-US" dirty="0"/>
              <a:t>Bias your results</a:t>
            </a:r>
          </a:p>
          <a:p>
            <a:pPr marL="342900" lvl="1" indent="-342900" eaLnBrk="1" hangingPunct="1"/>
            <a:r>
              <a:rPr lang="en-US" dirty="0"/>
              <a:t>Nuisance variables: extraneous variable that have an association with the neuroimaging and/or phenotypic data, but have no pertinent neurobiological meaning to the study question</a:t>
            </a:r>
          </a:p>
          <a:p>
            <a:pPr marL="742950" lvl="2" indent="-342900" eaLnBrk="1" hangingPunct="1"/>
            <a:r>
              <a:rPr lang="en-US" dirty="0"/>
              <a:t>Increase the variability of results</a:t>
            </a:r>
          </a:p>
          <a:p>
            <a:pPr marL="342900" lvl="1" indent="-342900" eaLnBrk="1" hangingPunct="1"/>
            <a:endParaRPr lang="en-US" dirty="0"/>
          </a:p>
          <a:p>
            <a:pPr marL="342900" lvl="1" indent="-342900" eaLnBrk="1" hangingPunct="1"/>
            <a:endParaRPr lang="en-US" dirty="0"/>
          </a:p>
          <a:p>
            <a:pPr marL="342900" lvl="1" indent="-342900" eaLnBrk="1" hangingPunct="1"/>
            <a:endParaRPr lang="en-US" dirty="0"/>
          </a:p>
          <a:p>
            <a:pPr marL="742950" lvl="2" indent="-342900" eaLnBrk="1" hangingPunct="1"/>
            <a:endParaRPr lang="en-US" dirty="0"/>
          </a:p>
        </p:txBody>
      </p:sp>
    </p:spTree>
    <p:extLst>
      <p:ext uri="{BB962C8B-B14F-4D97-AF65-F5344CB8AC3E}">
        <p14:creationId xmlns:p14="http://schemas.microsoft.com/office/powerpoint/2010/main" val="234226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Rule #8: check to see if you are predicting what you think you are predicting</a:t>
            </a:r>
          </a:p>
        </p:txBody>
      </p:sp>
      <p:sp>
        <p:nvSpPr>
          <p:cNvPr id="4" name="Content Placeholder 2"/>
          <p:cNvSpPr>
            <a:spLocks noGrp="1"/>
          </p:cNvSpPr>
          <p:nvPr>
            <p:ph idx="1"/>
          </p:nvPr>
        </p:nvSpPr>
        <p:spPr>
          <a:xfrm>
            <a:off x="1570" y="1676400"/>
            <a:ext cx="9142429" cy="5181600"/>
          </a:xfrm>
        </p:spPr>
        <p:txBody>
          <a:bodyPr/>
          <a:lstStyle/>
          <a:p>
            <a:pPr marL="342900" lvl="1" indent="-342900" eaLnBrk="1" hangingPunct="1"/>
            <a:r>
              <a:rPr lang="en-US" dirty="0"/>
              <a:t>How to minimize confounds/nuisance variables? </a:t>
            </a:r>
          </a:p>
          <a:p>
            <a:pPr marL="342900" lvl="1" indent="-342900" eaLnBrk="1" hangingPunct="1"/>
            <a:r>
              <a:rPr lang="en-US" dirty="0"/>
              <a:t>Data collection and cleaning</a:t>
            </a:r>
          </a:p>
          <a:p>
            <a:pPr marL="342900" lvl="1" indent="-342900" eaLnBrk="1" hangingPunct="1"/>
            <a:r>
              <a:rPr lang="en-US" dirty="0"/>
              <a:t>Exclude individuals with outlying values </a:t>
            </a:r>
          </a:p>
          <a:p>
            <a:pPr marL="342900" lvl="1" indent="-342900" eaLnBrk="1" hangingPunct="1"/>
            <a:r>
              <a:rPr lang="en-US" dirty="0"/>
              <a:t>Regress out confounds and nuisance variables</a:t>
            </a:r>
          </a:p>
          <a:p>
            <a:pPr marL="342900" lvl="1" indent="-342900" eaLnBrk="1" hangingPunct="1"/>
            <a:r>
              <a:rPr lang="en-US" dirty="0"/>
              <a:t>Explicitly predict the confounds and nuisance variables</a:t>
            </a:r>
          </a:p>
          <a:p>
            <a:pPr marL="342900" lvl="1" indent="-342900" eaLnBrk="1" hangingPunct="1"/>
            <a:r>
              <a:rPr lang="en-US" dirty="0"/>
              <a:t>Special challenges for multisite data</a:t>
            </a:r>
          </a:p>
          <a:p>
            <a:pPr marL="742950" lvl="2" indent="-342900" eaLnBrk="1" hangingPunct="1"/>
            <a:r>
              <a:rPr lang="en-US" dirty="0"/>
              <a:t>Non-harmonized measures</a:t>
            </a:r>
          </a:p>
          <a:p>
            <a:pPr marL="742950" lvl="2" indent="-342900" eaLnBrk="1" hangingPunct="1"/>
            <a:r>
              <a:rPr lang="en-US" dirty="0"/>
              <a:t>Site specific missing data</a:t>
            </a:r>
          </a:p>
          <a:p>
            <a:pPr marL="742950" lvl="2" indent="-342900" eaLnBrk="1" hangingPunct="1"/>
            <a:r>
              <a:rPr lang="en-US" dirty="0"/>
              <a:t>Leave one site out cross-validation</a:t>
            </a:r>
          </a:p>
          <a:p>
            <a:pPr marL="342900" lvl="1" indent="-342900" eaLnBrk="1" hangingPunct="1"/>
            <a:endParaRPr lang="en-US" dirty="0"/>
          </a:p>
          <a:p>
            <a:pPr marL="342900" lvl="1" indent="-342900" eaLnBrk="1" hangingPunct="1"/>
            <a:endParaRPr lang="en-US" dirty="0"/>
          </a:p>
          <a:p>
            <a:pPr marL="342900" lvl="1" indent="-342900" eaLnBrk="1" hangingPunct="1"/>
            <a:endParaRPr lang="en-US" dirty="0"/>
          </a:p>
          <a:p>
            <a:pPr marL="742950" lvl="2" indent="-342900" eaLnBrk="1" hangingPunct="1"/>
            <a:endParaRPr lang="en-US" dirty="0"/>
          </a:p>
        </p:txBody>
      </p:sp>
    </p:spTree>
    <p:extLst>
      <p:ext uri="{BB962C8B-B14F-4D97-AF65-F5344CB8AC3E}">
        <p14:creationId xmlns:p14="http://schemas.microsoft.com/office/powerpoint/2010/main" val="2867954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Rule #9: do not expect one model to fit all traits, states, or populations</a:t>
            </a:r>
          </a:p>
        </p:txBody>
      </p:sp>
      <p:sp>
        <p:nvSpPr>
          <p:cNvPr id="4" name="Content Placeholder 2"/>
          <p:cNvSpPr>
            <a:spLocks noGrp="1"/>
          </p:cNvSpPr>
          <p:nvPr>
            <p:ph idx="1"/>
          </p:nvPr>
        </p:nvSpPr>
        <p:spPr>
          <a:xfrm>
            <a:off x="0" y="1447800"/>
            <a:ext cx="9142429" cy="5181600"/>
          </a:xfrm>
        </p:spPr>
        <p:txBody>
          <a:bodyPr/>
          <a:lstStyle/>
          <a:p>
            <a:pPr marL="342900" lvl="1" indent="-342900" eaLnBrk="1" hangingPunct="1"/>
            <a:r>
              <a:rPr lang="en-US" dirty="0"/>
              <a:t>Different populations may need different models</a:t>
            </a:r>
          </a:p>
          <a:p>
            <a:pPr marL="742950" lvl="2" indent="-342900" eaLnBrk="1" hangingPunct="1"/>
            <a:r>
              <a:rPr lang="en-US" dirty="0"/>
              <a:t>Sex</a:t>
            </a:r>
          </a:p>
          <a:p>
            <a:pPr marL="742950" lvl="2" indent="-342900" eaLnBrk="1" hangingPunct="1"/>
            <a:r>
              <a:rPr lang="en-US" dirty="0"/>
              <a:t>Age</a:t>
            </a:r>
          </a:p>
          <a:p>
            <a:pPr marL="742950" lvl="2" indent="-342900" eaLnBrk="1" hangingPunct="1"/>
            <a:r>
              <a:rPr lang="en-US" dirty="0"/>
              <a:t>Different clinical groups</a:t>
            </a:r>
          </a:p>
          <a:p>
            <a:pPr marL="742950" lvl="2" indent="-342900" eaLnBrk="1" hangingPunct="1"/>
            <a:endParaRPr lang="en-US" dirty="0"/>
          </a:p>
          <a:p>
            <a:pPr marL="342900" lvl="1" indent="-342900" eaLnBrk="1" hangingPunct="1"/>
            <a:r>
              <a:rPr lang="en-US" dirty="0"/>
              <a:t>Psychological or cognitive state</a:t>
            </a:r>
          </a:p>
          <a:p>
            <a:pPr marL="742950" lvl="2" indent="-342900" eaLnBrk="1" hangingPunct="1"/>
            <a:r>
              <a:rPr lang="en-US" dirty="0"/>
              <a:t>For fMRI, task or resting state</a:t>
            </a:r>
          </a:p>
          <a:p>
            <a:pPr marL="742950" lvl="2" indent="-342900" eaLnBrk="1" hangingPunct="1"/>
            <a:r>
              <a:rPr lang="en-US" dirty="0"/>
              <a:t>Mood disorders</a:t>
            </a:r>
          </a:p>
          <a:p>
            <a:pPr marL="742950" lvl="2" indent="-342900" eaLnBrk="1" hangingPunct="1"/>
            <a:endParaRPr lang="en-US" dirty="0"/>
          </a:p>
          <a:p>
            <a:pPr marL="342900" lvl="1" indent="-342900" eaLnBrk="1" hangingPunct="1"/>
            <a:r>
              <a:rPr lang="en-US" dirty="0"/>
              <a:t>A nuisance variables for one study may be of interest in another</a:t>
            </a:r>
          </a:p>
          <a:p>
            <a:pPr marL="742950" lvl="2" indent="-342900" eaLnBrk="1" hangingPunct="1"/>
            <a:endParaRPr lang="en-US" dirty="0"/>
          </a:p>
          <a:p>
            <a:pPr marL="342900" lvl="1" indent="-342900" eaLnBrk="1" hangingPunct="1"/>
            <a:endParaRPr lang="en-US" dirty="0"/>
          </a:p>
          <a:p>
            <a:pPr marL="342900" lvl="1" indent="-342900" eaLnBrk="1" hangingPunct="1"/>
            <a:endParaRPr lang="en-US" dirty="0"/>
          </a:p>
          <a:p>
            <a:pPr marL="342900" lvl="1" indent="-342900" eaLnBrk="1" hangingPunct="1"/>
            <a:endParaRPr lang="en-US" dirty="0"/>
          </a:p>
          <a:p>
            <a:pPr marL="742950" lvl="2" indent="-342900" eaLnBrk="1" hangingPunct="1"/>
            <a:endParaRPr lang="en-US" dirty="0"/>
          </a:p>
        </p:txBody>
      </p:sp>
    </p:spTree>
    <p:extLst>
      <p:ext uri="{BB962C8B-B14F-4D97-AF65-F5344CB8AC3E}">
        <p14:creationId xmlns:p14="http://schemas.microsoft.com/office/powerpoint/2010/main" val="3946665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Rule #10: remember, interpretability matters</a:t>
            </a:r>
          </a:p>
        </p:txBody>
      </p:sp>
      <p:sp>
        <p:nvSpPr>
          <p:cNvPr id="4" name="Content Placeholder 2"/>
          <p:cNvSpPr>
            <a:spLocks noGrp="1"/>
          </p:cNvSpPr>
          <p:nvPr>
            <p:ph idx="1"/>
          </p:nvPr>
        </p:nvSpPr>
        <p:spPr>
          <a:xfrm>
            <a:off x="0" y="1447800"/>
            <a:ext cx="9142429" cy="5181600"/>
          </a:xfrm>
        </p:spPr>
        <p:txBody>
          <a:bodyPr/>
          <a:lstStyle/>
          <a:p>
            <a:pPr marL="342900" lvl="1" indent="-342900" eaLnBrk="1" hangingPunct="1"/>
            <a:r>
              <a:rPr lang="en-US" dirty="0"/>
              <a:t>Models with larger and more complex features may yield better performance</a:t>
            </a:r>
          </a:p>
          <a:p>
            <a:pPr marL="742950" lvl="2" indent="-342900" eaLnBrk="1" hangingPunct="1"/>
            <a:r>
              <a:rPr lang="en-US" dirty="0"/>
              <a:t>but may be harder to interpret and use</a:t>
            </a:r>
          </a:p>
          <a:p>
            <a:pPr marL="742950" lvl="2" indent="-342900" eaLnBrk="1" hangingPunct="1"/>
            <a:endParaRPr lang="en-US" dirty="0"/>
          </a:p>
          <a:p>
            <a:pPr marL="342900" lvl="1" indent="-342900" eaLnBrk="1" hangingPunct="1"/>
            <a:r>
              <a:rPr lang="en-US" dirty="0"/>
              <a:t>Simpler models may be easier to interpret and use</a:t>
            </a:r>
          </a:p>
          <a:p>
            <a:pPr marL="742950" lvl="2" indent="-342900" eaLnBrk="1" hangingPunct="1"/>
            <a:r>
              <a:rPr lang="en-US" dirty="0"/>
              <a:t>but not predict as well</a:t>
            </a:r>
          </a:p>
          <a:p>
            <a:pPr marL="742950" lvl="2" indent="-342900" eaLnBrk="1" hangingPunct="1"/>
            <a:endParaRPr lang="en-US" dirty="0"/>
          </a:p>
          <a:p>
            <a:pPr marL="342900" lvl="1" indent="-342900" eaLnBrk="1" hangingPunct="1"/>
            <a:r>
              <a:rPr lang="en-US" dirty="0"/>
              <a:t>Preference depends on task at hand</a:t>
            </a:r>
          </a:p>
          <a:p>
            <a:pPr marL="342900" lvl="1" indent="-342900" eaLnBrk="1" hangingPunct="1"/>
            <a:endParaRPr lang="en-US" dirty="0"/>
          </a:p>
          <a:p>
            <a:pPr marL="342900" lvl="1" indent="-342900" eaLnBrk="1" hangingPunct="1"/>
            <a:r>
              <a:rPr lang="en-US" dirty="0"/>
              <a:t>Care when interpreting features</a:t>
            </a:r>
          </a:p>
          <a:p>
            <a:pPr marL="342900" lvl="1" indent="-342900" eaLnBrk="1" hangingPunct="1"/>
            <a:endParaRPr lang="en-US" dirty="0"/>
          </a:p>
          <a:p>
            <a:pPr marL="342900" lvl="1" indent="-342900" eaLnBrk="1" hangingPunct="1"/>
            <a:endParaRPr lang="en-US" dirty="0"/>
          </a:p>
          <a:p>
            <a:pPr marL="742950" lvl="2" indent="-342900" eaLnBrk="1" hangingPunct="1"/>
            <a:endParaRPr lang="en-US" dirty="0"/>
          </a:p>
          <a:p>
            <a:pPr marL="342900" lvl="1" indent="-342900" eaLnBrk="1" hangingPunct="1"/>
            <a:endParaRPr lang="en-US" dirty="0"/>
          </a:p>
          <a:p>
            <a:pPr marL="342900" lvl="1" indent="-342900" eaLnBrk="1" hangingPunct="1"/>
            <a:endParaRPr lang="en-US" dirty="0"/>
          </a:p>
          <a:p>
            <a:pPr marL="342900" lvl="1" indent="-342900" eaLnBrk="1" hangingPunct="1"/>
            <a:endParaRPr lang="en-US" dirty="0"/>
          </a:p>
          <a:p>
            <a:pPr marL="742950" lvl="2" indent="-342900" eaLnBrk="1" hangingPunct="1"/>
            <a:endParaRPr lang="en-US" dirty="0"/>
          </a:p>
        </p:txBody>
      </p:sp>
    </p:spTree>
    <p:extLst>
      <p:ext uri="{BB962C8B-B14F-4D97-AF65-F5344CB8AC3E}">
        <p14:creationId xmlns:p14="http://schemas.microsoft.com/office/powerpoint/2010/main" val="1590766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Limitations</a:t>
            </a:r>
          </a:p>
        </p:txBody>
      </p:sp>
      <p:sp>
        <p:nvSpPr>
          <p:cNvPr id="4" name="Content Placeholder 2"/>
          <p:cNvSpPr>
            <a:spLocks noGrp="1"/>
          </p:cNvSpPr>
          <p:nvPr>
            <p:ph idx="1"/>
          </p:nvPr>
        </p:nvSpPr>
        <p:spPr>
          <a:xfrm>
            <a:off x="0" y="1447800"/>
            <a:ext cx="9142429" cy="5181600"/>
          </a:xfrm>
        </p:spPr>
        <p:txBody>
          <a:bodyPr/>
          <a:lstStyle/>
          <a:p>
            <a:pPr marL="342900" lvl="1" indent="-342900" eaLnBrk="1" hangingPunct="1"/>
            <a:r>
              <a:rPr lang="en-US" dirty="0"/>
              <a:t>Predictive models are not a cure all</a:t>
            </a:r>
          </a:p>
          <a:p>
            <a:pPr marL="742950" lvl="2" indent="-342900" eaLnBrk="1" hangingPunct="1"/>
            <a:r>
              <a:rPr lang="en-US" dirty="0"/>
              <a:t>Traditional analyses are very powerful</a:t>
            </a:r>
          </a:p>
          <a:p>
            <a:pPr marL="0" lvl="1" indent="0" eaLnBrk="1" hangingPunct="1">
              <a:buNone/>
            </a:pPr>
            <a:endParaRPr lang="en-US" dirty="0"/>
          </a:p>
          <a:p>
            <a:pPr marL="342900" lvl="1" indent="-342900" eaLnBrk="1" hangingPunct="1"/>
            <a:r>
              <a:rPr lang="en-US" dirty="0"/>
              <a:t>Phenotypic measures are not always the ground truth but themselves suffer from confounds and noise</a:t>
            </a:r>
          </a:p>
          <a:p>
            <a:pPr marL="742950" lvl="2" indent="-342900" eaLnBrk="1" hangingPunct="1"/>
            <a:r>
              <a:rPr lang="en-US" dirty="0"/>
              <a:t>Garbage in; garbage out</a:t>
            </a:r>
          </a:p>
          <a:p>
            <a:pPr marL="742950" lvl="2" indent="-342900" eaLnBrk="1" hangingPunct="1"/>
            <a:endParaRPr lang="en-US" dirty="0"/>
          </a:p>
          <a:p>
            <a:pPr marL="342900" lvl="1" indent="-342900" eaLnBrk="1" hangingPunct="1"/>
            <a:r>
              <a:rPr lang="en-US" dirty="0"/>
              <a:t>Avoid the hype</a:t>
            </a:r>
          </a:p>
          <a:p>
            <a:pPr marL="742950" lvl="2" indent="-342900" eaLnBrk="1" hangingPunct="1"/>
            <a:r>
              <a:rPr lang="en-US" dirty="0"/>
              <a:t>Lots of bad studies with machine learning</a:t>
            </a:r>
          </a:p>
          <a:p>
            <a:pPr marL="742950" lvl="2" indent="-342900" eaLnBrk="1" hangingPunct="1"/>
            <a:r>
              <a:rPr lang="en-US" dirty="0"/>
              <a:t>Leads to skepticism</a:t>
            </a:r>
          </a:p>
          <a:p>
            <a:pPr marL="342900" lvl="1" indent="-342900" eaLnBrk="1" hangingPunct="1"/>
            <a:endParaRPr lang="en-US" dirty="0"/>
          </a:p>
          <a:p>
            <a:pPr marL="342900" lvl="1" indent="-342900" eaLnBrk="1" hangingPunct="1"/>
            <a:endParaRPr lang="en-US" dirty="0"/>
          </a:p>
          <a:p>
            <a:pPr marL="342900" lvl="1" indent="-342900" eaLnBrk="1" hangingPunct="1"/>
            <a:endParaRPr lang="en-US" dirty="0"/>
          </a:p>
          <a:p>
            <a:pPr marL="742950" lvl="2" indent="-342900" eaLnBrk="1" hangingPunct="1"/>
            <a:endParaRPr lang="en-US" dirty="0"/>
          </a:p>
        </p:txBody>
      </p:sp>
    </p:spTree>
    <p:extLst>
      <p:ext uri="{BB962C8B-B14F-4D97-AF65-F5344CB8AC3E}">
        <p14:creationId xmlns:p14="http://schemas.microsoft.com/office/powerpoint/2010/main" val="1007897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6000" dirty="0"/>
              <a:t>Complex math?</a:t>
            </a:r>
          </a:p>
        </p:txBody>
      </p:sp>
      <p:pic>
        <p:nvPicPr>
          <p:cNvPr id="2050" name="Picture 2" descr="Be Like, Programmer Humor, and Regression: Pranay Pathole&#10; @PPathole&#10; when you are fundraising: Al&#10; when you are hiring: ML&#10; when implementing: linear&#10; regression&#10;It'd be like that sometimes">
            <a:extLst>
              <a:ext uri="{FF2B5EF4-FFF2-40B4-BE49-F238E27FC236}">
                <a16:creationId xmlns:a16="http://schemas.microsoft.com/office/drawing/2014/main" id="{153F87B5-6D05-8B49-83D2-D3E0B97377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037"/>
          <a:stretch/>
        </p:blipFill>
        <p:spPr bwMode="auto">
          <a:xfrm>
            <a:off x="1600200" y="1752600"/>
            <a:ext cx="63500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264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Summary</a:t>
            </a:r>
          </a:p>
        </p:txBody>
      </p:sp>
      <p:sp>
        <p:nvSpPr>
          <p:cNvPr id="5" name="Content Placeholder 2"/>
          <p:cNvSpPr>
            <a:spLocks noGrp="1"/>
          </p:cNvSpPr>
          <p:nvPr>
            <p:ph idx="1"/>
          </p:nvPr>
        </p:nvSpPr>
        <p:spPr>
          <a:xfrm>
            <a:off x="42164" y="1703832"/>
            <a:ext cx="8610600" cy="5181600"/>
          </a:xfrm>
        </p:spPr>
        <p:txBody>
          <a:bodyPr/>
          <a:lstStyle/>
          <a:p>
            <a:pPr marL="342900" lvl="1" indent="-342900" eaLnBrk="1" hangingPunct="1">
              <a:buFontTx/>
              <a:buChar char="•"/>
            </a:pPr>
            <a:r>
              <a:rPr lang="en-US" dirty="0"/>
              <a:t>Validating predictive models with independent data: why and how?</a:t>
            </a:r>
          </a:p>
          <a:p>
            <a:pPr marL="342900" lvl="1" indent="-342900" eaLnBrk="1" hangingPunct="1">
              <a:buFontTx/>
              <a:buChar char="•"/>
            </a:pPr>
            <a:endParaRPr lang="en-US" dirty="0"/>
          </a:p>
          <a:p>
            <a:pPr marL="342900" lvl="1" indent="-342900" eaLnBrk="1" hangingPunct="1">
              <a:buFontTx/>
              <a:buChar char="•"/>
            </a:pPr>
            <a:r>
              <a:rPr lang="en-US" dirty="0"/>
              <a:t>Measuring model performance</a:t>
            </a:r>
          </a:p>
          <a:p>
            <a:pPr marL="342900" lvl="1" indent="-342900" eaLnBrk="1" hangingPunct="1">
              <a:buFontTx/>
              <a:buChar char="•"/>
            </a:pPr>
            <a:endParaRPr lang="en-US" dirty="0"/>
          </a:p>
          <a:p>
            <a:pPr marL="342900" lvl="1" indent="-342900" eaLnBrk="1" hangingPunct="1">
              <a:buFontTx/>
              <a:buChar char="•"/>
            </a:pPr>
            <a:r>
              <a:rPr lang="en-US" dirty="0"/>
              <a:t>Accounting for confounds and interpreting results</a:t>
            </a:r>
          </a:p>
          <a:p>
            <a:pPr marL="342900" lvl="1" indent="-342900" eaLnBrk="1" hangingPunct="1">
              <a:buFontTx/>
              <a:buChar char="•"/>
            </a:pPr>
            <a:endParaRPr lang="en-US" sz="1600" dirty="0"/>
          </a:p>
          <a:p>
            <a:pPr marL="342900" lvl="1" indent="-342900" eaLnBrk="1" hangingPunct="1">
              <a:buFontTx/>
              <a:buChar char="•"/>
            </a:pPr>
            <a:endParaRPr lang="en-US" sz="1600" dirty="0"/>
          </a:p>
          <a:p>
            <a:pPr marL="342900" lvl="1" indent="-342900" eaLnBrk="1" hangingPunct="1">
              <a:buFontTx/>
              <a:buChar char="•"/>
            </a:pPr>
            <a:endParaRPr lang="en-US" sz="1600" dirty="0"/>
          </a:p>
        </p:txBody>
      </p:sp>
    </p:spTree>
    <p:extLst>
      <p:ext uri="{BB962C8B-B14F-4D97-AF65-F5344CB8AC3E}">
        <p14:creationId xmlns:p14="http://schemas.microsoft.com/office/powerpoint/2010/main" val="1360346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CFCFE-328C-B34D-8113-FB98073F7AFA}"/>
              </a:ext>
            </a:extLst>
          </p:cNvPr>
          <p:cNvSpPr>
            <a:spLocks noGrp="1"/>
          </p:cNvSpPr>
          <p:nvPr>
            <p:ph type="title"/>
          </p:nvPr>
        </p:nvSpPr>
        <p:spPr/>
        <p:txBody>
          <a:bodyPr/>
          <a:lstStyle/>
          <a:p>
            <a:r>
              <a:rPr lang="en-US" dirty="0"/>
              <a:t>Acknowledgments</a:t>
            </a:r>
          </a:p>
        </p:txBody>
      </p:sp>
      <p:sp>
        <p:nvSpPr>
          <p:cNvPr id="13" name="Rectangle 10">
            <a:extLst>
              <a:ext uri="{FF2B5EF4-FFF2-40B4-BE49-F238E27FC236}">
                <a16:creationId xmlns:a16="http://schemas.microsoft.com/office/drawing/2014/main" id="{2CCE1D33-6835-9940-85D8-5A2D0B87ED53}"/>
              </a:ext>
            </a:extLst>
          </p:cNvPr>
          <p:cNvSpPr>
            <a:spLocks noChangeArrowheads="1"/>
          </p:cNvSpPr>
          <p:nvPr/>
        </p:nvSpPr>
        <p:spPr bwMode="auto">
          <a:xfrm>
            <a:off x="538163" y="3436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5" name="Picture 14" descr="A screenshot of a cell phone&#10;&#10;Description automatically generated">
            <a:extLst>
              <a:ext uri="{FF2B5EF4-FFF2-40B4-BE49-F238E27FC236}">
                <a16:creationId xmlns:a16="http://schemas.microsoft.com/office/drawing/2014/main" id="{7D7B0FA8-81C2-A148-A0A1-51192F1B39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5009279"/>
            <a:ext cx="7543800" cy="1231376"/>
          </a:xfrm>
          <a:prstGeom prst="rect">
            <a:avLst/>
          </a:prstGeom>
        </p:spPr>
      </p:pic>
      <p:sp>
        <p:nvSpPr>
          <p:cNvPr id="3" name="Rectangle 2">
            <a:extLst>
              <a:ext uri="{FF2B5EF4-FFF2-40B4-BE49-F238E27FC236}">
                <a16:creationId xmlns:a16="http://schemas.microsoft.com/office/drawing/2014/main" id="{1851AF96-568D-8342-95BB-7D33D4CE3260}"/>
              </a:ext>
            </a:extLst>
          </p:cNvPr>
          <p:cNvSpPr/>
          <p:nvPr/>
        </p:nvSpPr>
        <p:spPr>
          <a:xfrm>
            <a:off x="1219200" y="6183868"/>
            <a:ext cx="5950225" cy="369332"/>
          </a:xfrm>
          <a:prstGeom prst="rect">
            <a:avLst/>
          </a:prstGeom>
        </p:spPr>
        <p:txBody>
          <a:bodyPr wrap="square">
            <a:spAutoFit/>
          </a:bodyPr>
          <a:lstStyle/>
          <a:p>
            <a:r>
              <a:rPr lang="en-US" dirty="0">
                <a:hlinkClick r:id="rId3"/>
              </a:rPr>
              <a:t>https://bioimagesuiteweb.github.io/webapp/index.html</a:t>
            </a:r>
            <a:endParaRPr lang="en-US" dirty="0"/>
          </a:p>
        </p:txBody>
      </p:sp>
      <p:pic>
        <p:nvPicPr>
          <p:cNvPr id="12" name="Picture 11" descr="Diagram&#10;&#10;Description automatically generated">
            <a:extLst>
              <a:ext uri="{FF2B5EF4-FFF2-40B4-BE49-F238E27FC236}">
                <a16:creationId xmlns:a16="http://schemas.microsoft.com/office/drawing/2014/main" id="{0EEF9C5E-7E52-DC4C-899F-3926C7E19DB1}"/>
              </a:ext>
            </a:extLst>
          </p:cNvPr>
          <p:cNvPicPr>
            <a:picLocks noChangeAspect="1"/>
          </p:cNvPicPr>
          <p:nvPr/>
        </p:nvPicPr>
        <p:blipFill rotWithShape="1">
          <a:blip r:embed="rId4">
            <a:extLst>
              <a:ext uri="{28A0092B-C50C-407E-A947-70E740481C1C}">
                <a14:useLocalDpi xmlns:a14="http://schemas.microsoft.com/office/drawing/2010/main" val="0"/>
              </a:ext>
            </a:extLst>
          </a:blip>
          <a:srcRect l="13380" t="18593" r="9778" b="27730"/>
          <a:stretch/>
        </p:blipFill>
        <p:spPr>
          <a:xfrm>
            <a:off x="0" y="1185401"/>
            <a:ext cx="3628958" cy="3549063"/>
          </a:xfrm>
          <a:prstGeom prst="rect">
            <a:avLst/>
          </a:prstGeom>
        </p:spPr>
      </p:pic>
      <p:sp>
        <p:nvSpPr>
          <p:cNvPr id="5" name="Rectangle 4">
            <a:extLst>
              <a:ext uri="{FF2B5EF4-FFF2-40B4-BE49-F238E27FC236}">
                <a16:creationId xmlns:a16="http://schemas.microsoft.com/office/drawing/2014/main" id="{4D79E1DF-2E2D-6C49-B26E-914E64779AA6}"/>
              </a:ext>
            </a:extLst>
          </p:cNvPr>
          <p:cNvSpPr/>
          <p:nvPr/>
        </p:nvSpPr>
        <p:spPr>
          <a:xfrm>
            <a:off x="3276600" y="1219200"/>
            <a:ext cx="7010400" cy="2708434"/>
          </a:xfrm>
          <a:prstGeom prst="rect">
            <a:avLst/>
          </a:prstGeom>
        </p:spPr>
        <p:txBody>
          <a:bodyPr wrap="square">
            <a:spAutoFit/>
          </a:bodyPr>
          <a:lstStyle/>
          <a:p>
            <a:pPr>
              <a:spcBef>
                <a:spcPts val="600"/>
              </a:spcBef>
              <a:defRPr sz="2800"/>
            </a:pPr>
            <a:r>
              <a:rPr lang="en-US" sz="2000" dirty="0"/>
              <a:t>Stephanie Noble</a:t>
            </a:r>
          </a:p>
          <a:p>
            <a:pPr>
              <a:spcBef>
                <a:spcPts val="600"/>
              </a:spcBef>
              <a:defRPr sz="2800"/>
            </a:pPr>
            <a:r>
              <a:rPr lang="en-US" sz="2000" dirty="0"/>
              <a:t>Alex </a:t>
            </a:r>
            <a:r>
              <a:rPr lang="en-US" sz="2000" dirty="0" err="1"/>
              <a:t>Dufford</a:t>
            </a:r>
            <a:endParaRPr lang="en-US" sz="2000" dirty="0"/>
          </a:p>
          <a:p>
            <a:pPr>
              <a:spcBef>
                <a:spcPts val="600"/>
              </a:spcBef>
              <a:defRPr sz="2800"/>
            </a:pPr>
            <a:r>
              <a:rPr lang="en-US" sz="2000" dirty="0"/>
              <a:t>Mike </a:t>
            </a:r>
            <a:r>
              <a:rPr lang="en-US" sz="2000" dirty="0" err="1"/>
              <a:t>Farruggia</a:t>
            </a:r>
            <a:endParaRPr lang="en-US" sz="2000" dirty="0"/>
          </a:p>
          <a:p>
            <a:pPr>
              <a:spcBef>
                <a:spcPts val="600"/>
              </a:spcBef>
              <a:defRPr sz="2800"/>
            </a:pPr>
            <a:r>
              <a:rPr lang="en-US" sz="2000" dirty="0" err="1"/>
              <a:t>Qinghao</a:t>
            </a:r>
            <a:r>
              <a:rPr lang="en-US" sz="2000" dirty="0"/>
              <a:t> Liang</a:t>
            </a:r>
          </a:p>
          <a:p>
            <a:pPr>
              <a:spcBef>
                <a:spcPts val="600"/>
              </a:spcBef>
              <a:defRPr sz="2800"/>
            </a:pPr>
            <a:r>
              <a:rPr lang="en-US" sz="2000" dirty="0"/>
              <a:t>Link </a:t>
            </a:r>
            <a:r>
              <a:rPr lang="en-US" sz="2000" dirty="0" err="1"/>
              <a:t>Tejavibulya</a:t>
            </a:r>
            <a:endParaRPr lang="en-US" sz="2000" dirty="0"/>
          </a:p>
          <a:p>
            <a:pPr>
              <a:spcBef>
                <a:spcPts val="600"/>
              </a:spcBef>
              <a:defRPr sz="2800"/>
            </a:pPr>
            <a:r>
              <a:rPr lang="en-US" sz="2000" dirty="0" err="1"/>
              <a:t>Rongtao</a:t>
            </a:r>
            <a:r>
              <a:rPr lang="en-US" sz="2000" dirty="0"/>
              <a:t> Jiang </a:t>
            </a:r>
          </a:p>
          <a:p>
            <a:pPr>
              <a:spcBef>
                <a:spcPts val="600"/>
              </a:spcBef>
              <a:defRPr sz="2800"/>
            </a:pPr>
            <a:r>
              <a:rPr lang="en-US" sz="2000" dirty="0"/>
              <a:t> 		 </a:t>
            </a:r>
          </a:p>
        </p:txBody>
      </p:sp>
      <p:sp>
        <p:nvSpPr>
          <p:cNvPr id="16" name="Rectangle 15">
            <a:extLst>
              <a:ext uri="{FF2B5EF4-FFF2-40B4-BE49-F238E27FC236}">
                <a16:creationId xmlns:a16="http://schemas.microsoft.com/office/drawing/2014/main" id="{23792F30-0ACE-BD49-8FF8-C3A0C2289236}"/>
              </a:ext>
            </a:extLst>
          </p:cNvPr>
          <p:cNvSpPr/>
          <p:nvPr/>
        </p:nvSpPr>
        <p:spPr>
          <a:xfrm>
            <a:off x="7315200" y="1219200"/>
            <a:ext cx="4572000" cy="1938992"/>
          </a:xfrm>
          <a:prstGeom prst="rect">
            <a:avLst/>
          </a:prstGeom>
        </p:spPr>
        <p:txBody>
          <a:bodyPr>
            <a:spAutoFit/>
          </a:bodyPr>
          <a:lstStyle/>
          <a:p>
            <a:pPr>
              <a:spcBef>
                <a:spcPts val="600"/>
              </a:spcBef>
              <a:defRPr sz="2800"/>
            </a:pPr>
            <a:r>
              <a:rPr lang="en-US" sz="2000" dirty="0" err="1"/>
              <a:t>Siyuan</a:t>
            </a:r>
            <a:r>
              <a:rPr lang="en-US" sz="2000" dirty="0"/>
              <a:t> Gao</a:t>
            </a:r>
          </a:p>
          <a:p>
            <a:pPr>
              <a:spcBef>
                <a:spcPts val="600"/>
              </a:spcBef>
              <a:defRPr sz="2800"/>
            </a:pPr>
            <a:r>
              <a:rPr lang="en-US" sz="2000" dirty="0"/>
              <a:t>Alice Hahn</a:t>
            </a:r>
          </a:p>
          <a:p>
            <a:pPr>
              <a:spcBef>
                <a:spcPts val="600"/>
              </a:spcBef>
              <a:defRPr sz="2800"/>
            </a:pPr>
            <a:r>
              <a:rPr lang="en-US" sz="2000" dirty="0"/>
              <a:t>Max </a:t>
            </a:r>
            <a:r>
              <a:rPr lang="en-US" sz="2000" dirty="0" err="1"/>
              <a:t>Rolison</a:t>
            </a:r>
            <a:endParaRPr lang="en-US" sz="2000" dirty="0"/>
          </a:p>
          <a:p>
            <a:pPr>
              <a:spcBef>
                <a:spcPts val="600"/>
              </a:spcBef>
              <a:defRPr sz="2800"/>
            </a:pPr>
            <a:r>
              <a:rPr lang="en-US" sz="2000" dirty="0"/>
              <a:t>Wei Dai</a:t>
            </a:r>
          </a:p>
          <a:p>
            <a:pPr>
              <a:spcBef>
                <a:spcPts val="600"/>
              </a:spcBef>
              <a:defRPr sz="2800"/>
            </a:pPr>
            <a:r>
              <a:rPr lang="en-US" sz="2000" dirty="0"/>
              <a:t>Jean Ye</a:t>
            </a:r>
          </a:p>
        </p:txBody>
      </p:sp>
      <p:sp>
        <p:nvSpPr>
          <p:cNvPr id="8" name="Rectangle 7">
            <a:extLst>
              <a:ext uri="{FF2B5EF4-FFF2-40B4-BE49-F238E27FC236}">
                <a16:creationId xmlns:a16="http://schemas.microsoft.com/office/drawing/2014/main" id="{47534E93-35BB-FA46-AA70-8379D393B738}"/>
              </a:ext>
            </a:extLst>
          </p:cNvPr>
          <p:cNvSpPr/>
          <p:nvPr/>
        </p:nvSpPr>
        <p:spPr>
          <a:xfrm>
            <a:off x="5110163" y="1219200"/>
            <a:ext cx="4572000" cy="2323713"/>
          </a:xfrm>
          <a:prstGeom prst="rect">
            <a:avLst/>
          </a:prstGeom>
        </p:spPr>
        <p:txBody>
          <a:bodyPr>
            <a:spAutoFit/>
          </a:bodyPr>
          <a:lstStyle/>
          <a:p>
            <a:pPr>
              <a:spcBef>
                <a:spcPts val="600"/>
              </a:spcBef>
              <a:defRPr sz="2800"/>
            </a:pPr>
            <a:r>
              <a:rPr lang="en-US" sz="2000" dirty="0"/>
              <a:t>Matt Rosenblatt</a:t>
            </a:r>
          </a:p>
          <a:p>
            <a:pPr>
              <a:spcBef>
                <a:spcPts val="600"/>
              </a:spcBef>
              <a:defRPr sz="2800"/>
            </a:pPr>
            <a:r>
              <a:rPr lang="en-US" sz="2000" dirty="0"/>
              <a:t>Maggie </a:t>
            </a:r>
            <a:r>
              <a:rPr lang="en-US" sz="2000" dirty="0" err="1"/>
              <a:t>Westwater</a:t>
            </a:r>
            <a:endParaRPr lang="en-US" sz="2000" dirty="0"/>
          </a:p>
          <a:p>
            <a:pPr>
              <a:spcBef>
                <a:spcPts val="600"/>
              </a:spcBef>
              <a:defRPr sz="2800"/>
            </a:pPr>
            <a:r>
              <a:rPr lang="en-US" sz="2000" dirty="0"/>
              <a:t>Javid </a:t>
            </a:r>
            <a:r>
              <a:rPr lang="en-US" sz="2000" dirty="0" err="1"/>
              <a:t>Dadashkarimi</a:t>
            </a:r>
            <a:endParaRPr lang="en-US" sz="2000" dirty="0"/>
          </a:p>
          <a:p>
            <a:pPr>
              <a:spcBef>
                <a:spcPts val="600"/>
              </a:spcBef>
              <a:defRPr sz="2800"/>
            </a:pPr>
            <a:r>
              <a:rPr lang="en-US" sz="2000" dirty="0"/>
              <a:t>Hannah Peterson</a:t>
            </a:r>
          </a:p>
          <a:p>
            <a:pPr>
              <a:spcBef>
                <a:spcPts val="600"/>
              </a:spcBef>
              <a:defRPr sz="2800"/>
            </a:pPr>
            <a:r>
              <a:rPr lang="en-US" sz="2000" dirty="0"/>
              <a:t>Brenden </a:t>
            </a:r>
            <a:r>
              <a:rPr lang="en-US" sz="2000" dirty="0" err="1"/>
              <a:t>Adkinson</a:t>
            </a:r>
            <a:endParaRPr lang="en-US" sz="2000" dirty="0"/>
          </a:p>
          <a:p>
            <a:pPr>
              <a:spcBef>
                <a:spcPts val="600"/>
              </a:spcBef>
              <a:defRPr sz="2800"/>
            </a:pPr>
            <a:r>
              <a:rPr lang="en-US" sz="2000" dirty="0"/>
              <a:t>Raimundo Rodriguez</a:t>
            </a:r>
          </a:p>
        </p:txBody>
      </p:sp>
      <p:pic>
        <p:nvPicPr>
          <p:cNvPr id="4" name="Picture 3">
            <a:extLst>
              <a:ext uri="{FF2B5EF4-FFF2-40B4-BE49-F238E27FC236}">
                <a16:creationId xmlns:a16="http://schemas.microsoft.com/office/drawing/2014/main" id="{0DB7F1F6-B811-764D-98DF-9BABC3BBF8EC}"/>
              </a:ext>
            </a:extLst>
          </p:cNvPr>
          <p:cNvPicPr>
            <a:picLocks noChangeAspect="1"/>
          </p:cNvPicPr>
          <p:nvPr/>
        </p:nvPicPr>
        <p:blipFill>
          <a:blip r:embed="rId5"/>
          <a:stretch>
            <a:fillRect/>
          </a:stretch>
        </p:blipFill>
        <p:spPr>
          <a:xfrm>
            <a:off x="3810000" y="3569417"/>
            <a:ext cx="5463181" cy="3935267"/>
          </a:xfrm>
          <a:prstGeom prst="rect">
            <a:avLst/>
          </a:prstGeom>
        </p:spPr>
      </p:pic>
    </p:spTree>
    <p:extLst>
      <p:ext uri="{BB962C8B-B14F-4D97-AF65-F5344CB8AC3E}">
        <p14:creationId xmlns:p14="http://schemas.microsoft.com/office/powerpoint/2010/main" val="2237099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en-US" dirty="0">
                <a:ea typeface="ＭＳ Ｐゴシック" charset="-128"/>
              </a:rPr>
              <a:t>Many thanks!</a:t>
            </a:r>
          </a:p>
        </p:txBody>
      </p:sp>
      <p:sp>
        <p:nvSpPr>
          <p:cNvPr id="25" name="Content Placeholder 2">
            <a:extLst>
              <a:ext uri="{FF2B5EF4-FFF2-40B4-BE49-F238E27FC236}">
                <a16:creationId xmlns:a16="http://schemas.microsoft.com/office/drawing/2014/main" id="{93E0ED81-3280-2545-A0F6-5E60DA3804A4}"/>
              </a:ext>
            </a:extLst>
          </p:cNvPr>
          <p:cNvSpPr>
            <a:spLocks noGrp="1"/>
          </p:cNvSpPr>
          <p:nvPr>
            <p:ph idx="1"/>
          </p:nvPr>
        </p:nvSpPr>
        <p:spPr>
          <a:xfrm>
            <a:off x="95250" y="2438400"/>
            <a:ext cx="8953500" cy="5181600"/>
          </a:xfrm>
        </p:spPr>
        <p:txBody>
          <a:bodyPr/>
          <a:lstStyle/>
          <a:p>
            <a:pPr marL="461963" indent="-461963" eaLnBrk="1" hangingPunct="1">
              <a:buFont typeface="Arial" panose="020B0604020202020204" pitchFamily="34" charset="0"/>
              <a:buChar char="•"/>
            </a:pPr>
            <a:endParaRPr lang="en-US" dirty="0"/>
          </a:p>
          <a:p>
            <a:pPr marL="461963" indent="-461963" eaLnBrk="1" hangingPunct="1">
              <a:buFont typeface="Arial" panose="020B0604020202020204" pitchFamily="34" charset="0"/>
              <a:buChar char="•"/>
            </a:pPr>
            <a:r>
              <a:rPr lang="en-US" altLang="en-US" dirty="0"/>
              <a:t>Questions and Comments</a:t>
            </a:r>
            <a:endParaRPr lang="en-US" dirty="0"/>
          </a:p>
          <a:p>
            <a:pPr marL="461963" indent="-461963" eaLnBrk="1" hangingPunct="1">
              <a:buFont typeface="Arial" panose="020B0604020202020204" pitchFamily="34" charset="0"/>
              <a:buChar char="•"/>
            </a:pPr>
            <a:endParaRPr lang="en-US" dirty="0"/>
          </a:p>
          <a:p>
            <a:pPr marL="0" indent="0" eaLnBrk="1" hangingPunct="1">
              <a:buNone/>
            </a:pPr>
            <a:endParaRPr lang="en-US" dirty="0"/>
          </a:p>
          <a:p>
            <a:pPr marL="461963" indent="-461963" eaLnBrk="1" hangingPunct="1">
              <a:buFont typeface="Arial" panose="020B0604020202020204" pitchFamily="34" charset="0"/>
              <a:buChar char="•"/>
            </a:pPr>
            <a:endParaRPr lang="en-US" sz="1600" dirty="0"/>
          </a:p>
          <a:p>
            <a:pPr marL="461963" indent="-461963" eaLnBrk="1" hangingPunct="1">
              <a:buFont typeface="Arial" panose="020B0604020202020204" pitchFamily="34" charset="0"/>
              <a:buChar char="•"/>
            </a:pPr>
            <a:endParaRPr lang="en-US" sz="1600" dirty="0"/>
          </a:p>
          <a:p>
            <a:pPr marL="461963" indent="-461963" eaLnBrk="1" hangingPunct="1">
              <a:buFont typeface="Arial" panose="020B0604020202020204" pitchFamily="34" charset="0"/>
              <a:buChar char="•"/>
            </a:pPr>
            <a:endParaRPr lang="en-US" sz="1600" dirty="0"/>
          </a:p>
          <a:p>
            <a:pPr marL="461963" indent="-461963" eaLnBrk="1" hangingPunct="1">
              <a:buFont typeface="Arial" panose="020B0604020202020204" pitchFamily="34" charset="0"/>
              <a:buChar char="•"/>
            </a:pPr>
            <a:endParaRPr lang="en-US" dirty="0"/>
          </a:p>
        </p:txBody>
      </p:sp>
      <p:pic>
        <p:nvPicPr>
          <p:cNvPr id="6" name="Picture 5" descr="A person holding a baby&#10;&#10;Description automatically generated with medium confidence">
            <a:extLst>
              <a:ext uri="{FF2B5EF4-FFF2-40B4-BE49-F238E27FC236}">
                <a16:creationId xmlns:a16="http://schemas.microsoft.com/office/drawing/2014/main" id="{A83837B5-A911-494C-B409-9D4E4E996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219200"/>
            <a:ext cx="3486150" cy="5229225"/>
          </a:xfrm>
          <a:prstGeom prst="rect">
            <a:avLst/>
          </a:prstGeom>
        </p:spPr>
      </p:pic>
    </p:spTree>
    <p:extLst>
      <p:ext uri="{BB962C8B-B14F-4D97-AF65-F5344CB8AC3E}">
        <p14:creationId xmlns:p14="http://schemas.microsoft.com/office/powerpoint/2010/main" val="3557613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4400" dirty="0"/>
              <a:t>Understanding the fundamentals</a:t>
            </a:r>
          </a:p>
        </p:txBody>
      </p:sp>
      <p:pic>
        <p:nvPicPr>
          <p:cNvPr id="3" name="Picture 2" descr="Graphical user interface, text, application&#10;&#10;Description automatically generated">
            <a:extLst>
              <a:ext uri="{FF2B5EF4-FFF2-40B4-BE49-F238E27FC236}">
                <a16:creationId xmlns:a16="http://schemas.microsoft.com/office/drawing/2014/main" id="{1DC23D5D-3BF0-2642-BB83-D9F006A130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219200"/>
            <a:ext cx="6938169" cy="5183458"/>
          </a:xfrm>
          <a:prstGeom prst="rect">
            <a:avLst/>
          </a:prstGeom>
        </p:spPr>
      </p:pic>
    </p:spTree>
    <p:extLst>
      <p:ext uri="{BB962C8B-B14F-4D97-AF65-F5344CB8AC3E}">
        <p14:creationId xmlns:p14="http://schemas.microsoft.com/office/powerpoint/2010/main" val="1646791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4400" dirty="0"/>
              <a:t>Understanding the fundamentals</a:t>
            </a:r>
          </a:p>
        </p:txBody>
      </p:sp>
      <p:pic>
        <p:nvPicPr>
          <p:cNvPr id="4" name="Picture 3" descr="Graphical user interface, text&#10;&#10;Description automatically generated">
            <a:extLst>
              <a:ext uri="{FF2B5EF4-FFF2-40B4-BE49-F238E27FC236}">
                <a16:creationId xmlns:a16="http://schemas.microsoft.com/office/drawing/2014/main" id="{2357B9E8-2D80-7A4E-B06F-31E810EBC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483" y="1219200"/>
            <a:ext cx="7367033" cy="5257800"/>
          </a:xfrm>
          <a:prstGeom prst="rect">
            <a:avLst/>
          </a:prstGeom>
        </p:spPr>
      </p:pic>
      <p:sp>
        <p:nvSpPr>
          <p:cNvPr id="5" name="Rectangle 4">
            <a:extLst>
              <a:ext uri="{FF2B5EF4-FFF2-40B4-BE49-F238E27FC236}">
                <a16:creationId xmlns:a16="http://schemas.microsoft.com/office/drawing/2014/main" id="{794CC168-065F-FA48-A3F9-DFE86C87FE80}"/>
              </a:ext>
            </a:extLst>
          </p:cNvPr>
          <p:cNvSpPr/>
          <p:nvPr/>
        </p:nvSpPr>
        <p:spPr>
          <a:xfrm>
            <a:off x="1409699" y="3524934"/>
            <a:ext cx="6324600" cy="646331"/>
          </a:xfrm>
          <a:prstGeom prst="rect">
            <a:avLst/>
          </a:prstGeom>
          <a:solidFill>
            <a:schemeClr val="bg1"/>
          </a:solidFill>
          <a:ln>
            <a:solidFill>
              <a:schemeClr val="tx1"/>
            </a:solidFill>
          </a:ln>
        </p:spPr>
        <p:txBody>
          <a:bodyPr wrap="square">
            <a:spAutoFit/>
          </a:bodyPr>
          <a:lstStyle/>
          <a:p>
            <a:pPr marL="342900" lvl="1" indent="-342900" eaLnBrk="1" hangingPunct="1">
              <a:buFontTx/>
              <a:buChar char="•"/>
            </a:pPr>
            <a:r>
              <a:rPr lang="en-US" sz="3600" dirty="0"/>
              <a:t>Independent of algorithm</a:t>
            </a:r>
          </a:p>
        </p:txBody>
      </p:sp>
    </p:spTree>
    <p:extLst>
      <p:ext uri="{BB962C8B-B14F-4D97-AF65-F5344CB8AC3E}">
        <p14:creationId xmlns:p14="http://schemas.microsoft.com/office/powerpoint/2010/main" val="1328196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10 simple rules for predictive modeling</a:t>
            </a:r>
          </a:p>
        </p:txBody>
      </p:sp>
      <p:sp>
        <p:nvSpPr>
          <p:cNvPr id="21" name="Content Placeholder 2"/>
          <p:cNvSpPr>
            <a:spLocks noGrp="1"/>
          </p:cNvSpPr>
          <p:nvPr>
            <p:ph idx="1"/>
          </p:nvPr>
        </p:nvSpPr>
        <p:spPr>
          <a:xfrm>
            <a:off x="300831" y="4343400"/>
            <a:ext cx="8610600" cy="5181600"/>
          </a:xfrm>
        </p:spPr>
        <p:txBody>
          <a:bodyPr/>
          <a:lstStyle/>
          <a:p>
            <a:pPr marL="342900" lvl="1" indent="-342900" eaLnBrk="1" hangingPunct="1">
              <a:buFontTx/>
              <a:buChar char="•"/>
            </a:pPr>
            <a:r>
              <a:rPr lang="en-US" dirty="0"/>
              <a:t>Validating predictive models with independent data: why and how?</a:t>
            </a:r>
          </a:p>
          <a:p>
            <a:pPr marL="342900" lvl="1" indent="-342900" eaLnBrk="1" hangingPunct="1">
              <a:buFontTx/>
              <a:buChar char="•"/>
            </a:pPr>
            <a:r>
              <a:rPr lang="en-US" dirty="0"/>
              <a:t>Measuring model performance</a:t>
            </a:r>
          </a:p>
          <a:p>
            <a:pPr marL="342900" lvl="1" indent="-342900" eaLnBrk="1" hangingPunct="1">
              <a:buFontTx/>
              <a:buChar char="•"/>
            </a:pPr>
            <a:r>
              <a:rPr lang="en-US" dirty="0"/>
              <a:t>Accounting for confounds and interpreting results</a:t>
            </a:r>
          </a:p>
          <a:p>
            <a:pPr marL="342900" lvl="1" indent="-342900" eaLnBrk="1" hangingPunct="1">
              <a:buFontTx/>
              <a:buChar char="•"/>
            </a:pPr>
            <a:endParaRPr lang="en-US" sz="1600" dirty="0"/>
          </a:p>
          <a:p>
            <a:pPr marL="342900" lvl="1" indent="-342900" eaLnBrk="1" hangingPunct="1">
              <a:buFontTx/>
              <a:buChar char="•"/>
            </a:pPr>
            <a:endParaRPr lang="en-US" sz="1600" dirty="0"/>
          </a:p>
          <a:p>
            <a:pPr marL="342900" lvl="1" indent="-342900" eaLnBrk="1" hangingPunct="1">
              <a:buFontTx/>
              <a:buChar char="•"/>
            </a:pPr>
            <a:endParaRPr lang="en-US" sz="1600" dirty="0"/>
          </a:p>
        </p:txBody>
      </p:sp>
      <p:pic>
        <p:nvPicPr>
          <p:cNvPr id="2" name="Picture 1"/>
          <p:cNvPicPr>
            <a:picLocks noChangeAspect="1"/>
          </p:cNvPicPr>
          <p:nvPr/>
        </p:nvPicPr>
        <p:blipFill>
          <a:blip r:embed="rId3"/>
          <a:stretch>
            <a:fillRect/>
          </a:stretch>
        </p:blipFill>
        <p:spPr>
          <a:xfrm>
            <a:off x="0" y="1257849"/>
            <a:ext cx="9040368" cy="2933151"/>
          </a:xfrm>
          <a:prstGeom prst="rect">
            <a:avLst/>
          </a:prstGeom>
        </p:spPr>
      </p:pic>
    </p:spTree>
    <p:extLst>
      <p:ext uri="{BB962C8B-B14F-4D97-AF65-F5344CB8AC3E}">
        <p14:creationId xmlns:p14="http://schemas.microsoft.com/office/powerpoint/2010/main" val="3208859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General workflow</a:t>
            </a:r>
          </a:p>
        </p:txBody>
      </p:sp>
      <p:pic>
        <p:nvPicPr>
          <p:cNvPr id="6146" name="Picture 2">
            <a:extLst>
              <a:ext uri="{FF2B5EF4-FFF2-40B4-BE49-F238E27FC236}">
                <a16:creationId xmlns:a16="http://schemas.microsoft.com/office/drawing/2014/main" id="{5917A374-2816-774C-90C4-E604115DF0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8889"/>
          <a:stretch/>
        </p:blipFill>
        <p:spPr bwMode="auto">
          <a:xfrm>
            <a:off x="304800" y="1295399"/>
            <a:ext cx="3733800" cy="48466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E6D9531F-6060-9E48-A0F8-11E9655A78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778"/>
          <a:stretch/>
        </p:blipFill>
        <p:spPr bwMode="auto">
          <a:xfrm>
            <a:off x="4724400" y="1278834"/>
            <a:ext cx="3733800" cy="4952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370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800" dirty="0"/>
              <a:t>Validating predictive models with independent data: why and how?</a:t>
            </a:r>
          </a:p>
        </p:txBody>
      </p:sp>
      <p:sp>
        <p:nvSpPr>
          <p:cNvPr id="21" name="Content Placeholder 2"/>
          <p:cNvSpPr>
            <a:spLocks noGrp="1"/>
          </p:cNvSpPr>
          <p:nvPr>
            <p:ph idx="1"/>
          </p:nvPr>
        </p:nvSpPr>
        <p:spPr>
          <a:xfrm>
            <a:off x="300831" y="1371600"/>
            <a:ext cx="8610600" cy="5181600"/>
          </a:xfrm>
        </p:spPr>
        <p:txBody>
          <a:bodyPr/>
          <a:lstStyle/>
          <a:p>
            <a:pPr marL="342900" lvl="1" indent="-342900" eaLnBrk="1" hangingPunct="1">
              <a:buFontTx/>
              <a:buChar char="•"/>
            </a:pPr>
            <a:r>
              <a:rPr lang="en-US" dirty="0"/>
              <a:t>Rule #1: use out-of-sample prediction to generate more accurate and generalizable models</a:t>
            </a:r>
          </a:p>
          <a:p>
            <a:pPr marL="342900" lvl="1" indent="-342900" eaLnBrk="1" hangingPunct="1">
              <a:buFontTx/>
              <a:buChar char="•"/>
            </a:pPr>
            <a:endParaRPr lang="en-US" dirty="0"/>
          </a:p>
          <a:p>
            <a:pPr marL="342900" lvl="1" indent="-342900" eaLnBrk="1" hangingPunct="1">
              <a:buFontTx/>
              <a:buChar char="•"/>
            </a:pPr>
            <a:r>
              <a:rPr lang="en-US" dirty="0"/>
              <a:t>Rule #2: keep training and testing data independent</a:t>
            </a:r>
          </a:p>
          <a:p>
            <a:pPr marL="342900" lvl="1" indent="-342900" eaLnBrk="1" hangingPunct="1">
              <a:buFontTx/>
              <a:buChar char="•"/>
            </a:pPr>
            <a:endParaRPr lang="en-US" dirty="0"/>
          </a:p>
          <a:p>
            <a:pPr marL="342900" lvl="1" indent="-342900" eaLnBrk="1" hangingPunct="1">
              <a:buFontTx/>
              <a:buChar char="•"/>
            </a:pPr>
            <a:r>
              <a:rPr lang="en-US" dirty="0"/>
              <a:t>Rule #3: use internal validation (i.e., cross-validation) as a practical solution for validating predictive models</a:t>
            </a:r>
          </a:p>
          <a:p>
            <a:pPr marL="342900" lvl="1" indent="-342900" eaLnBrk="1" hangingPunct="1">
              <a:buFontTx/>
              <a:buChar char="•"/>
            </a:pPr>
            <a:endParaRPr lang="en-US" dirty="0"/>
          </a:p>
          <a:p>
            <a:pPr marL="342900" lvl="1" indent="-342900" eaLnBrk="1" hangingPunct="1">
              <a:buFontTx/>
              <a:buChar char="•"/>
            </a:pPr>
            <a:r>
              <a:rPr lang="en-US" dirty="0"/>
              <a:t>Rule #4: share data, code, and models to facilitate external validation and open science</a:t>
            </a:r>
          </a:p>
          <a:p>
            <a:pPr marL="342900" lvl="1" indent="-342900" eaLnBrk="1" hangingPunct="1">
              <a:buFontTx/>
              <a:buChar char="•"/>
            </a:pPr>
            <a:endParaRPr lang="en-US" sz="1600" dirty="0"/>
          </a:p>
          <a:p>
            <a:pPr marL="342900" lvl="1" indent="-342900" eaLnBrk="1" hangingPunct="1">
              <a:buFontTx/>
              <a:buChar char="•"/>
            </a:pPr>
            <a:endParaRPr lang="en-US" sz="1600" dirty="0"/>
          </a:p>
        </p:txBody>
      </p:sp>
    </p:spTree>
    <p:extLst>
      <p:ext uri="{BB962C8B-B14F-4D97-AF65-F5344CB8AC3E}">
        <p14:creationId xmlns:p14="http://schemas.microsoft.com/office/powerpoint/2010/main" val="1544621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Yale Theme">
  <a:themeElements>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Yale Theme</Template>
  <TotalTime>5954</TotalTime>
  <Words>1483</Words>
  <Application>Microsoft Macintosh PowerPoint</Application>
  <PresentationFormat>On-screen Show (4:3)</PresentationFormat>
  <Paragraphs>349</Paragraphs>
  <Slides>42</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Georgia</vt:lpstr>
      <vt:lpstr>Yale Theme</vt:lpstr>
      <vt:lpstr>Ten simple rules for predictive modeling</vt:lpstr>
      <vt:lpstr>10 simple rules for predictive modeling</vt:lpstr>
      <vt:lpstr>Complex math?</vt:lpstr>
      <vt:lpstr>Complex math?</vt:lpstr>
      <vt:lpstr>Understanding the fundamentals</vt:lpstr>
      <vt:lpstr>Understanding the fundamentals</vt:lpstr>
      <vt:lpstr>10 simple rules for predictive modeling</vt:lpstr>
      <vt:lpstr>General workflow</vt:lpstr>
      <vt:lpstr>Validating predictive models with independent data: why and how?</vt:lpstr>
      <vt:lpstr>Rule #1: use out-of-sample prediction to generate more accurate and generalizable models</vt:lpstr>
      <vt:lpstr>Rule #1: use out-of-sample prediction to generate more accurate and generalizable models</vt:lpstr>
      <vt:lpstr>Rule #1: use out-of-sample prediction to generate more accurate and generalizable models</vt:lpstr>
      <vt:lpstr>Rule #1: use out-of-sample prediction to generate more accurate and generalizable models</vt:lpstr>
      <vt:lpstr>Rule #2: keep training and testing data independent</vt:lpstr>
      <vt:lpstr>Rule #2: keep training and testing data independent</vt:lpstr>
      <vt:lpstr>Rule #3: use internal validation (i.e., cross-validation) as a practical solution for validating predictive models</vt:lpstr>
      <vt:lpstr>Rule #3: use internal validation (i.e., cross-validation) as a practical solution for validating predictive models</vt:lpstr>
      <vt:lpstr>Rule #3: use internal validation (i.e., cross-validation) as a practical solution for validating predictive models</vt:lpstr>
      <vt:lpstr>Rule #3: use internal validation (i.e., cross-validation) as a practical solution for validating predictive models</vt:lpstr>
      <vt:lpstr>Rule #4: share data, code, and models to facilitate external validation and open science</vt:lpstr>
      <vt:lpstr>Measuring model performance</vt:lpstr>
      <vt:lpstr>Rule #5: consider the question of interest when choosing a performance metric and properly assess statistical significance</vt:lpstr>
      <vt:lpstr>Rule #5A: evaluating continuous predictions</vt:lpstr>
      <vt:lpstr>Rule #5A: evaluating continuous predictions</vt:lpstr>
      <vt:lpstr>Rule #5B: evaluating categorical predictions</vt:lpstr>
      <vt:lpstr>Rule #5C: assessing significance</vt:lpstr>
      <vt:lpstr>Rule #5C: assessing significance</vt:lpstr>
      <vt:lpstr>Rule #6: Be mindful of sample characteristics</vt:lpstr>
      <vt:lpstr>Rule #6: Be mindful of sample characteristics</vt:lpstr>
      <vt:lpstr>Rule #6: Be mindful of sample characteristics</vt:lpstr>
      <vt:lpstr>Rule #7: Apply nested cross-validation or multiple comparisons correction when testing multiple models and parameters</vt:lpstr>
      <vt:lpstr>Rule #7: Apply nested cross-validation or multiple comparisons correction when testing multiple models and parameters</vt:lpstr>
      <vt:lpstr>Rule #7: Apply nested cross-validation or multiple comparisons correction when testing multiple models and parameters</vt:lpstr>
      <vt:lpstr>Accounting for confounds and interpreting results</vt:lpstr>
      <vt:lpstr>Rule #8: check to see if you are predicting what you think you are predicting</vt:lpstr>
      <vt:lpstr>Rule #8: check to see if you are predicting what you think you are predicting</vt:lpstr>
      <vt:lpstr>Rule #9: do not expect one model to fit all traits, states, or populations</vt:lpstr>
      <vt:lpstr>Rule #10: remember, interpretability matters</vt:lpstr>
      <vt:lpstr>Limitations</vt:lpstr>
      <vt:lpstr>Summary</vt:lpstr>
      <vt:lpstr>Acknowledgments</vt:lpstr>
      <vt:lpstr>Many 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Preterm Birth Alters Language Systems in the Developing Brain</dc:title>
  <dc:creator>Duncan, Charles</dc:creator>
  <cp:lastModifiedBy>Dustin Scheinost</cp:lastModifiedBy>
  <cp:revision>190</cp:revision>
  <cp:lastPrinted>2014-04-29T18:55:30Z</cp:lastPrinted>
  <dcterms:created xsi:type="dcterms:W3CDTF">2015-10-19T01:48:38Z</dcterms:created>
  <dcterms:modified xsi:type="dcterms:W3CDTF">2022-02-03T22:12:10Z</dcterms:modified>
</cp:coreProperties>
</file>