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86" r:id="rId2"/>
    <p:sldMasterId id="2147483703" r:id="rId3"/>
    <p:sldMasterId id="2147483723" r:id="rId4"/>
    <p:sldMasterId id="2147483740" r:id="rId5"/>
    <p:sldMasterId id="2147483780" r:id="rId6"/>
    <p:sldMasterId id="2147483675" r:id="rId7"/>
  </p:sldMasterIdLst>
  <p:notesMasterIdLst>
    <p:notesMasterId r:id="rId21"/>
  </p:notesMasterIdLst>
  <p:handoutMasterIdLst>
    <p:handoutMasterId r:id="rId22"/>
  </p:handoutMasterIdLst>
  <p:sldIdLst>
    <p:sldId id="308" r:id="rId8"/>
    <p:sldId id="848" r:id="rId9"/>
    <p:sldId id="887" r:id="rId10"/>
    <p:sldId id="888" r:id="rId11"/>
    <p:sldId id="842" r:id="rId12"/>
    <p:sldId id="864" r:id="rId13"/>
    <p:sldId id="883" r:id="rId14"/>
    <p:sldId id="347" r:id="rId15"/>
    <p:sldId id="346" r:id="rId16"/>
    <p:sldId id="884" r:id="rId17"/>
    <p:sldId id="530" r:id="rId18"/>
    <p:sldId id="885" r:id="rId19"/>
    <p:sldId id="886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B2B"/>
    <a:srgbClr val="FF9900"/>
    <a:srgbClr val="F6E9BA"/>
    <a:srgbClr val="F4C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7247" autoAdjust="0"/>
  </p:normalViewPr>
  <p:slideViewPr>
    <p:cSldViewPr snapToGrid="0">
      <p:cViewPr varScale="1">
        <p:scale>
          <a:sx n="35" d="100"/>
          <a:sy n="35" d="100"/>
        </p:scale>
        <p:origin x="22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77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firstgradefactory.blogspot.com/2011_06_01_archive.html" TargetMode="External"/><Relationship Id="rId1" Type="http://schemas.openxmlformats.org/officeDocument/2006/relationships/image" Target="../media/image14.gif"/><Relationship Id="rId6" Type="http://schemas.openxmlformats.org/officeDocument/2006/relationships/hyperlink" Target="https://commons.wikimedia.org/wiki/File:Writing.svg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www.textingmypancreas.com/2011_04_01_archive.html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firstgradefactory.blogspot.com/2011_06_01_archive.html" TargetMode="External"/><Relationship Id="rId1" Type="http://schemas.openxmlformats.org/officeDocument/2006/relationships/image" Target="../media/image14.gif"/><Relationship Id="rId6" Type="http://schemas.openxmlformats.org/officeDocument/2006/relationships/hyperlink" Target="https://commons.wikimedia.org/wiki/File:Writing.svg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www.textingmypancreas.com/2011_04_01_archive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CDF79-6F51-4B26-BA2A-F6D96E9A0FB3}" type="doc">
      <dgm:prSet loTypeId="urn:microsoft.com/office/officeart/2005/8/layout/hList7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C9C81A2-D5D0-43BF-93BE-4174B485DFCF}">
      <dgm:prSet phldrT="[Text]"/>
      <dgm:spPr>
        <a:xfrm>
          <a:off x="1279" y="0"/>
          <a:ext cx="1991320" cy="4064000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A7B78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Didactics</a:t>
          </a:r>
        </a:p>
      </dgm:t>
    </dgm:pt>
    <dgm:pt modelId="{EC0F0405-78BC-4BF5-9112-571AB0E4F93D}" type="parTrans" cxnId="{CAB7C7E2-9160-46FC-92FB-0684772338DA}">
      <dgm:prSet/>
      <dgm:spPr/>
      <dgm:t>
        <a:bodyPr/>
        <a:lstStyle/>
        <a:p>
          <a:endParaRPr lang="en-US"/>
        </a:p>
      </dgm:t>
    </dgm:pt>
    <dgm:pt modelId="{A408FA00-7919-443D-BA8C-49284CDCF406}" type="sibTrans" cxnId="{CAB7C7E2-9160-46FC-92FB-0684772338DA}">
      <dgm:prSet/>
      <dgm:spPr/>
      <dgm:t>
        <a:bodyPr/>
        <a:lstStyle/>
        <a:p>
          <a:endParaRPr lang="en-US"/>
        </a:p>
      </dgm:t>
    </dgm:pt>
    <dgm:pt modelId="{5FBFE221-C30F-4CF9-8251-18B73EF33991}">
      <dgm:prSet phldrT="[Text]"/>
      <dgm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A7B78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Experiential learning</a:t>
          </a:r>
        </a:p>
      </dgm:t>
    </dgm:pt>
    <dgm:pt modelId="{917C2FCB-72D2-4468-9242-A64D1530F7C5}" type="parTrans" cxnId="{0DD17769-BFAB-489C-8C16-2AC94E487AF0}">
      <dgm:prSet/>
      <dgm:spPr/>
      <dgm:t>
        <a:bodyPr/>
        <a:lstStyle/>
        <a:p>
          <a:endParaRPr lang="en-US"/>
        </a:p>
      </dgm:t>
    </dgm:pt>
    <dgm:pt modelId="{1735F838-9675-4B91-8B59-00319AF6C3D8}" type="sibTrans" cxnId="{0DD17769-BFAB-489C-8C16-2AC94E487AF0}">
      <dgm:prSet/>
      <dgm:spPr/>
      <dgm:t>
        <a:bodyPr/>
        <a:lstStyle/>
        <a:p>
          <a:endParaRPr lang="en-US"/>
        </a:p>
      </dgm:t>
    </dgm:pt>
    <dgm:pt modelId="{2914315F-8A9F-406D-8374-6B6D8E25244F}">
      <dgm:prSet phldrT="[Text]"/>
      <dgm:spPr>
        <a:xfrm>
          <a:off x="4103399" y="0"/>
          <a:ext cx="1991320" cy="4064000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A7B78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Scholarly project</a:t>
          </a:r>
        </a:p>
      </dgm:t>
    </dgm:pt>
    <dgm:pt modelId="{A86B110D-94C4-4373-B403-78A0272A0446}" type="parTrans" cxnId="{7D99E57C-A99E-4C5D-AC90-5D5CC359AACD}">
      <dgm:prSet/>
      <dgm:spPr/>
      <dgm:t>
        <a:bodyPr/>
        <a:lstStyle/>
        <a:p>
          <a:endParaRPr lang="en-US"/>
        </a:p>
      </dgm:t>
    </dgm:pt>
    <dgm:pt modelId="{12E583CB-FF7E-435A-B453-64A4D68C7097}" type="sibTrans" cxnId="{7D99E57C-A99E-4C5D-AC90-5D5CC359AACD}">
      <dgm:prSet/>
      <dgm:spPr/>
      <dgm:t>
        <a:bodyPr/>
        <a:lstStyle/>
        <a:p>
          <a:endParaRPr lang="en-US"/>
        </a:p>
      </dgm:t>
    </dgm:pt>
    <dgm:pt modelId="{99023E89-46EC-4A63-9025-1246785D3680}" type="pres">
      <dgm:prSet presAssocID="{9ACCDF79-6F51-4B26-BA2A-F6D96E9A0FB3}" presName="Name0" presStyleCnt="0">
        <dgm:presLayoutVars>
          <dgm:dir/>
          <dgm:resizeHandles val="exact"/>
        </dgm:presLayoutVars>
      </dgm:prSet>
      <dgm:spPr/>
    </dgm:pt>
    <dgm:pt modelId="{0153D0BC-7EE5-4C82-A4D4-BDB1323C652D}" type="pres">
      <dgm:prSet presAssocID="{9ACCDF79-6F51-4B26-BA2A-F6D96E9A0FB3}" presName="fgShape" presStyleLbl="fgShp" presStyleIdx="0" presStyleCnt="1"/>
      <dgm:spPr>
        <a:xfrm>
          <a:off x="243839" y="3251200"/>
          <a:ext cx="5608320" cy="609600"/>
        </a:xfrm>
        <a:prstGeom prst="leftRightArrow">
          <a:avLst/>
        </a:prstGeom>
        <a:solidFill>
          <a:srgbClr val="A7B789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9869C29-A7FB-40E2-9EAB-58FA5C447245}" type="pres">
      <dgm:prSet presAssocID="{9ACCDF79-6F51-4B26-BA2A-F6D96E9A0FB3}" presName="linComp" presStyleCnt="0"/>
      <dgm:spPr/>
    </dgm:pt>
    <dgm:pt modelId="{5F6A632E-32A2-48AC-B69F-F60808E31487}" type="pres">
      <dgm:prSet presAssocID="{CC9C81A2-D5D0-43BF-93BE-4174B485DFCF}" presName="compNode" presStyleCnt="0"/>
      <dgm:spPr/>
    </dgm:pt>
    <dgm:pt modelId="{722DB162-6F05-47AF-89B7-76EC06F51D45}" type="pres">
      <dgm:prSet presAssocID="{CC9C81A2-D5D0-43BF-93BE-4174B485DFCF}" presName="bkgdShape" presStyleLbl="node1" presStyleIdx="0" presStyleCnt="3"/>
      <dgm:spPr/>
    </dgm:pt>
    <dgm:pt modelId="{A5AF81D5-BD92-40F9-9339-66E719A7AC3B}" type="pres">
      <dgm:prSet presAssocID="{CC9C81A2-D5D0-43BF-93BE-4174B485DFCF}" presName="nodeTx" presStyleLbl="node1" presStyleIdx="0" presStyleCnt="3">
        <dgm:presLayoutVars>
          <dgm:bulletEnabled val="1"/>
        </dgm:presLayoutVars>
      </dgm:prSet>
      <dgm:spPr/>
    </dgm:pt>
    <dgm:pt modelId="{CE6DE6C7-6E42-4B05-A551-365FF9100171}" type="pres">
      <dgm:prSet presAssocID="{CC9C81A2-D5D0-43BF-93BE-4174B485DFCF}" presName="invisiNode" presStyleLbl="node1" presStyleIdx="0" presStyleCnt="3"/>
      <dgm:spPr/>
    </dgm:pt>
    <dgm:pt modelId="{F8C9C9FC-3A7C-46C6-BBD1-D7E729411CAD}" type="pres">
      <dgm:prSet presAssocID="{CC9C81A2-D5D0-43BF-93BE-4174B485DFCF}" presName="imagNode" presStyleLbl="fgImgPlace1" presStyleIdx="0" presStyleCnt="3"/>
      <dgm:spPr>
        <a:xfrm>
          <a:off x="32028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rgbClr val="A7B78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3F9F7E4-D595-4E64-9BF4-3545DCF82130}" type="pres">
      <dgm:prSet presAssocID="{A408FA00-7919-443D-BA8C-49284CDCF406}" presName="sibTrans" presStyleLbl="sibTrans2D1" presStyleIdx="0" presStyleCnt="0"/>
      <dgm:spPr/>
    </dgm:pt>
    <dgm:pt modelId="{0B291B11-08B5-4832-82D5-AF391764437A}" type="pres">
      <dgm:prSet presAssocID="{5FBFE221-C30F-4CF9-8251-18B73EF33991}" presName="compNode" presStyleCnt="0"/>
      <dgm:spPr/>
    </dgm:pt>
    <dgm:pt modelId="{E4E153B1-F176-47F6-8843-09AA65BBEB0D}" type="pres">
      <dgm:prSet presAssocID="{5FBFE221-C30F-4CF9-8251-18B73EF33991}" presName="bkgdShape" presStyleLbl="node1" presStyleIdx="1" presStyleCnt="3"/>
      <dgm:spPr/>
    </dgm:pt>
    <dgm:pt modelId="{68F43FFB-56F4-463B-A6BB-B97669E29272}" type="pres">
      <dgm:prSet presAssocID="{5FBFE221-C30F-4CF9-8251-18B73EF33991}" presName="nodeTx" presStyleLbl="node1" presStyleIdx="1" presStyleCnt="3">
        <dgm:presLayoutVars>
          <dgm:bulletEnabled val="1"/>
        </dgm:presLayoutVars>
      </dgm:prSet>
      <dgm:spPr/>
    </dgm:pt>
    <dgm:pt modelId="{253C34FF-AF53-46FF-BE4A-67F125AE1D6C}" type="pres">
      <dgm:prSet presAssocID="{5FBFE221-C30F-4CF9-8251-18B73EF33991}" presName="invisiNode" presStyleLbl="node1" presStyleIdx="1" presStyleCnt="3"/>
      <dgm:spPr/>
    </dgm:pt>
    <dgm:pt modelId="{817DE479-137A-4393-93B2-E87D1CC9D4F8}" type="pres">
      <dgm:prSet presAssocID="{5FBFE221-C30F-4CF9-8251-18B73EF33991}" presName="imagNode" presStyleLbl="fgImgPlace1" presStyleIdx="1" presStyleCnt="3"/>
      <dgm:spPr>
        <a:xfrm>
          <a:off x="237134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A7B78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B0D47FB-FE07-4E1D-9CA1-00FC7354A742}" type="pres">
      <dgm:prSet presAssocID="{1735F838-9675-4B91-8B59-00319AF6C3D8}" presName="sibTrans" presStyleLbl="sibTrans2D1" presStyleIdx="0" presStyleCnt="0"/>
      <dgm:spPr/>
    </dgm:pt>
    <dgm:pt modelId="{D1F945E0-F823-477B-9A10-F2B951F4AC64}" type="pres">
      <dgm:prSet presAssocID="{2914315F-8A9F-406D-8374-6B6D8E25244F}" presName="compNode" presStyleCnt="0"/>
      <dgm:spPr/>
    </dgm:pt>
    <dgm:pt modelId="{D0DC5F2E-F241-46DD-BC12-6884C2995A26}" type="pres">
      <dgm:prSet presAssocID="{2914315F-8A9F-406D-8374-6B6D8E25244F}" presName="bkgdShape" presStyleLbl="node1" presStyleIdx="2" presStyleCnt="3"/>
      <dgm:spPr/>
    </dgm:pt>
    <dgm:pt modelId="{F1B6C941-F0E2-45C8-A050-4D939F9C8277}" type="pres">
      <dgm:prSet presAssocID="{2914315F-8A9F-406D-8374-6B6D8E25244F}" presName="nodeTx" presStyleLbl="node1" presStyleIdx="2" presStyleCnt="3">
        <dgm:presLayoutVars>
          <dgm:bulletEnabled val="1"/>
        </dgm:presLayoutVars>
      </dgm:prSet>
      <dgm:spPr/>
    </dgm:pt>
    <dgm:pt modelId="{4FEE6CF8-7B92-44E2-B51F-F919270CDBB7}" type="pres">
      <dgm:prSet presAssocID="{2914315F-8A9F-406D-8374-6B6D8E25244F}" presName="invisiNode" presStyleLbl="node1" presStyleIdx="2" presStyleCnt="3"/>
      <dgm:spPr/>
    </dgm:pt>
    <dgm:pt modelId="{09E87961-1F19-4066-967E-8F7E75F4A1F2}" type="pres">
      <dgm:prSet presAssocID="{2914315F-8A9F-406D-8374-6B6D8E25244F}" presName="imagNode" presStyleLbl="fgImgPlace1" presStyleIdx="2" presStyleCnt="3"/>
      <dgm:spPr>
        <a:xfrm>
          <a:off x="442240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A7B78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AA053B09-1390-4E40-B54B-E6BB79B58593}" type="presOf" srcId="{1735F838-9675-4B91-8B59-00319AF6C3D8}" destId="{EB0D47FB-FE07-4E1D-9CA1-00FC7354A742}" srcOrd="0" destOrd="0" presId="urn:microsoft.com/office/officeart/2005/8/layout/hList7"/>
    <dgm:cxn modelId="{3F19990E-5361-4979-8C06-2A1EA1E112F2}" type="presOf" srcId="{2914315F-8A9F-406D-8374-6B6D8E25244F}" destId="{D0DC5F2E-F241-46DD-BC12-6884C2995A26}" srcOrd="0" destOrd="0" presId="urn:microsoft.com/office/officeart/2005/8/layout/hList7"/>
    <dgm:cxn modelId="{0DD17769-BFAB-489C-8C16-2AC94E487AF0}" srcId="{9ACCDF79-6F51-4B26-BA2A-F6D96E9A0FB3}" destId="{5FBFE221-C30F-4CF9-8251-18B73EF33991}" srcOrd="1" destOrd="0" parTransId="{917C2FCB-72D2-4468-9242-A64D1530F7C5}" sibTransId="{1735F838-9675-4B91-8B59-00319AF6C3D8}"/>
    <dgm:cxn modelId="{475D7849-5DF8-482A-A9A8-73D1751C242A}" type="presOf" srcId="{CC9C81A2-D5D0-43BF-93BE-4174B485DFCF}" destId="{722DB162-6F05-47AF-89B7-76EC06F51D45}" srcOrd="0" destOrd="0" presId="urn:microsoft.com/office/officeart/2005/8/layout/hList7"/>
    <dgm:cxn modelId="{3B9A964C-7329-47B8-9371-D7E67FE95100}" type="presOf" srcId="{2914315F-8A9F-406D-8374-6B6D8E25244F}" destId="{F1B6C941-F0E2-45C8-A050-4D939F9C8277}" srcOrd="1" destOrd="0" presId="urn:microsoft.com/office/officeart/2005/8/layout/hList7"/>
    <dgm:cxn modelId="{E372C257-25E3-4C80-A3CA-6B042E0E9485}" type="presOf" srcId="{5FBFE221-C30F-4CF9-8251-18B73EF33991}" destId="{E4E153B1-F176-47F6-8843-09AA65BBEB0D}" srcOrd="0" destOrd="0" presId="urn:microsoft.com/office/officeart/2005/8/layout/hList7"/>
    <dgm:cxn modelId="{9A9DF559-0B9E-45AE-9E72-2AD2B371A9D2}" type="presOf" srcId="{5FBFE221-C30F-4CF9-8251-18B73EF33991}" destId="{68F43FFB-56F4-463B-A6BB-B97669E29272}" srcOrd="1" destOrd="0" presId="urn:microsoft.com/office/officeart/2005/8/layout/hList7"/>
    <dgm:cxn modelId="{7D99E57C-A99E-4C5D-AC90-5D5CC359AACD}" srcId="{9ACCDF79-6F51-4B26-BA2A-F6D96E9A0FB3}" destId="{2914315F-8A9F-406D-8374-6B6D8E25244F}" srcOrd="2" destOrd="0" parTransId="{A86B110D-94C4-4373-B403-78A0272A0446}" sibTransId="{12E583CB-FF7E-435A-B453-64A4D68C7097}"/>
    <dgm:cxn modelId="{3F65D380-ECEF-472A-A574-888DEC79745A}" type="presOf" srcId="{CC9C81A2-D5D0-43BF-93BE-4174B485DFCF}" destId="{A5AF81D5-BD92-40F9-9339-66E719A7AC3B}" srcOrd="1" destOrd="0" presId="urn:microsoft.com/office/officeart/2005/8/layout/hList7"/>
    <dgm:cxn modelId="{1DBD749A-0F7C-463B-AAAB-320E77928DD5}" type="presOf" srcId="{9ACCDF79-6F51-4B26-BA2A-F6D96E9A0FB3}" destId="{99023E89-46EC-4A63-9025-1246785D3680}" srcOrd="0" destOrd="0" presId="urn:microsoft.com/office/officeart/2005/8/layout/hList7"/>
    <dgm:cxn modelId="{D22BCFBD-11BD-494A-AB0A-98F4AB1783A2}" type="presOf" srcId="{A408FA00-7919-443D-BA8C-49284CDCF406}" destId="{93F9F7E4-D595-4E64-9BF4-3545DCF82130}" srcOrd="0" destOrd="0" presId="urn:microsoft.com/office/officeart/2005/8/layout/hList7"/>
    <dgm:cxn modelId="{CAB7C7E2-9160-46FC-92FB-0684772338DA}" srcId="{9ACCDF79-6F51-4B26-BA2A-F6D96E9A0FB3}" destId="{CC9C81A2-D5D0-43BF-93BE-4174B485DFCF}" srcOrd="0" destOrd="0" parTransId="{EC0F0405-78BC-4BF5-9112-571AB0E4F93D}" sibTransId="{A408FA00-7919-443D-BA8C-49284CDCF406}"/>
    <dgm:cxn modelId="{935DDED1-F6ED-49B1-B6D1-7F01662AB010}" type="presParOf" srcId="{99023E89-46EC-4A63-9025-1246785D3680}" destId="{0153D0BC-7EE5-4C82-A4D4-BDB1323C652D}" srcOrd="0" destOrd="0" presId="urn:microsoft.com/office/officeart/2005/8/layout/hList7"/>
    <dgm:cxn modelId="{7679D242-6BCB-4BEB-8E8A-908BFAFF8F6C}" type="presParOf" srcId="{99023E89-46EC-4A63-9025-1246785D3680}" destId="{29869C29-A7FB-40E2-9EAB-58FA5C447245}" srcOrd="1" destOrd="0" presId="urn:microsoft.com/office/officeart/2005/8/layout/hList7"/>
    <dgm:cxn modelId="{4F7949DA-4A5B-4732-8B70-C35239A6A71D}" type="presParOf" srcId="{29869C29-A7FB-40E2-9EAB-58FA5C447245}" destId="{5F6A632E-32A2-48AC-B69F-F60808E31487}" srcOrd="0" destOrd="0" presId="urn:microsoft.com/office/officeart/2005/8/layout/hList7"/>
    <dgm:cxn modelId="{64A2953A-7B42-4264-A0D0-F989D9909BB2}" type="presParOf" srcId="{5F6A632E-32A2-48AC-B69F-F60808E31487}" destId="{722DB162-6F05-47AF-89B7-76EC06F51D45}" srcOrd="0" destOrd="0" presId="urn:microsoft.com/office/officeart/2005/8/layout/hList7"/>
    <dgm:cxn modelId="{1F007CF8-2C05-48D9-B729-1D7C07F84E15}" type="presParOf" srcId="{5F6A632E-32A2-48AC-B69F-F60808E31487}" destId="{A5AF81D5-BD92-40F9-9339-66E719A7AC3B}" srcOrd="1" destOrd="0" presId="urn:microsoft.com/office/officeart/2005/8/layout/hList7"/>
    <dgm:cxn modelId="{0C2DD48D-CCD7-4221-BBE6-821DC55CAD4C}" type="presParOf" srcId="{5F6A632E-32A2-48AC-B69F-F60808E31487}" destId="{CE6DE6C7-6E42-4B05-A551-365FF9100171}" srcOrd="2" destOrd="0" presId="urn:microsoft.com/office/officeart/2005/8/layout/hList7"/>
    <dgm:cxn modelId="{9C90ECC5-3DDD-4EDE-93F8-BD16BD5819CD}" type="presParOf" srcId="{5F6A632E-32A2-48AC-B69F-F60808E31487}" destId="{F8C9C9FC-3A7C-46C6-BBD1-D7E729411CAD}" srcOrd="3" destOrd="0" presId="urn:microsoft.com/office/officeart/2005/8/layout/hList7"/>
    <dgm:cxn modelId="{56BDD66E-5FF3-4E64-B880-D74612B5E3CE}" type="presParOf" srcId="{29869C29-A7FB-40E2-9EAB-58FA5C447245}" destId="{93F9F7E4-D595-4E64-9BF4-3545DCF82130}" srcOrd="1" destOrd="0" presId="urn:microsoft.com/office/officeart/2005/8/layout/hList7"/>
    <dgm:cxn modelId="{6EA79247-47F6-4CD0-B9A7-4B44AD3181A0}" type="presParOf" srcId="{29869C29-A7FB-40E2-9EAB-58FA5C447245}" destId="{0B291B11-08B5-4832-82D5-AF391764437A}" srcOrd="2" destOrd="0" presId="urn:microsoft.com/office/officeart/2005/8/layout/hList7"/>
    <dgm:cxn modelId="{447AF604-4A74-48CC-803B-69B0790692D5}" type="presParOf" srcId="{0B291B11-08B5-4832-82D5-AF391764437A}" destId="{E4E153B1-F176-47F6-8843-09AA65BBEB0D}" srcOrd="0" destOrd="0" presId="urn:microsoft.com/office/officeart/2005/8/layout/hList7"/>
    <dgm:cxn modelId="{BB3B0C3E-E449-4623-8EB7-9A06ABC3974D}" type="presParOf" srcId="{0B291B11-08B5-4832-82D5-AF391764437A}" destId="{68F43FFB-56F4-463B-A6BB-B97669E29272}" srcOrd="1" destOrd="0" presId="urn:microsoft.com/office/officeart/2005/8/layout/hList7"/>
    <dgm:cxn modelId="{DD6F77BF-6B94-4D6D-A9A3-B3A4A3FE559E}" type="presParOf" srcId="{0B291B11-08B5-4832-82D5-AF391764437A}" destId="{253C34FF-AF53-46FF-BE4A-67F125AE1D6C}" srcOrd="2" destOrd="0" presId="urn:microsoft.com/office/officeart/2005/8/layout/hList7"/>
    <dgm:cxn modelId="{AF736400-498D-4732-95F2-A084AAE8324C}" type="presParOf" srcId="{0B291B11-08B5-4832-82D5-AF391764437A}" destId="{817DE479-137A-4393-93B2-E87D1CC9D4F8}" srcOrd="3" destOrd="0" presId="urn:microsoft.com/office/officeart/2005/8/layout/hList7"/>
    <dgm:cxn modelId="{787C55AE-4FFC-4879-B6AC-ACF91879887F}" type="presParOf" srcId="{29869C29-A7FB-40E2-9EAB-58FA5C447245}" destId="{EB0D47FB-FE07-4E1D-9CA1-00FC7354A742}" srcOrd="3" destOrd="0" presId="urn:microsoft.com/office/officeart/2005/8/layout/hList7"/>
    <dgm:cxn modelId="{7038EF9F-1EC4-454D-B3DB-76AD27F7C9AD}" type="presParOf" srcId="{29869C29-A7FB-40E2-9EAB-58FA5C447245}" destId="{D1F945E0-F823-477B-9A10-F2B951F4AC64}" srcOrd="4" destOrd="0" presId="urn:microsoft.com/office/officeart/2005/8/layout/hList7"/>
    <dgm:cxn modelId="{69937C2A-32AB-42A7-AD9D-EC9675AE7137}" type="presParOf" srcId="{D1F945E0-F823-477B-9A10-F2B951F4AC64}" destId="{D0DC5F2E-F241-46DD-BC12-6884C2995A26}" srcOrd="0" destOrd="0" presId="urn:microsoft.com/office/officeart/2005/8/layout/hList7"/>
    <dgm:cxn modelId="{78548F7D-63C1-47AA-AFFC-D391A27CCC95}" type="presParOf" srcId="{D1F945E0-F823-477B-9A10-F2B951F4AC64}" destId="{F1B6C941-F0E2-45C8-A050-4D939F9C8277}" srcOrd="1" destOrd="0" presId="urn:microsoft.com/office/officeart/2005/8/layout/hList7"/>
    <dgm:cxn modelId="{99D101AC-6945-4208-90DE-9AE1ECD20BED}" type="presParOf" srcId="{D1F945E0-F823-477B-9A10-F2B951F4AC64}" destId="{4FEE6CF8-7B92-44E2-B51F-F919270CDBB7}" srcOrd="2" destOrd="0" presId="urn:microsoft.com/office/officeart/2005/8/layout/hList7"/>
    <dgm:cxn modelId="{7812E608-5E0E-48A9-B5CD-9268C37985CF}" type="presParOf" srcId="{D1F945E0-F823-477B-9A10-F2B951F4AC64}" destId="{09E87961-1F19-4066-967E-8F7E75F4A1F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DB162-6F05-47AF-89B7-76EC06F51D45}">
      <dsp:nvSpPr>
        <dsp:cNvPr id="0" name=""/>
        <dsp:cNvSpPr/>
      </dsp:nvSpPr>
      <dsp:spPr>
        <a:xfrm>
          <a:off x="1279" y="0"/>
          <a:ext cx="1991320" cy="4064000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A7B78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Didactics</a:t>
          </a:r>
        </a:p>
      </dsp:txBody>
      <dsp:txXfrm>
        <a:off x="48891" y="1673212"/>
        <a:ext cx="1896096" cy="1530376"/>
      </dsp:txXfrm>
    </dsp:sp>
    <dsp:sp modelId="{F8C9C9FC-3A7C-46C6-BBD1-D7E729411CAD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rgbClr val="A7B78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153B1-F176-47F6-8843-09AA65BBEB0D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A7B78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Experiential learning</a:t>
          </a:r>
        </a:p>
      </dsp:txBody>
      <dsp:txXfrm>
        <a:off x="2099951" y="1673212"/>
        <a:ext cx="1896096" cy="1530376"/>
      </dsp:txXfrm>
    </dsp:sp>
    <dsp:sp modelId="{817DE479-137A-4393-93B2-E87D1CC9D4F8}">
      <dsp:nvSpPr>
        <dsp:cNvPr id="0" name=""/>
        <dsp:cNvSpPr/>
      </dsp:nvSpPr>
      <dsp:spPr>
        <a:xfrm>
          <a:off x="237134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A7B78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C5F2E-F241-46DD-BC12-6884C2995A26}">
      <dsp:nvSpPr>
        <dsp:cNvPr id="0" name=""/>
        <dsp:cNvSpPr/>
      </dsp:nvSpPr>
      <dsp:spPr>
        <a:xfrm>
          <a:off x="4103399" y="0"/>
          <a:ext cx="1991320" cy="4064000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A7B78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Scholarly project</a:t>
          </a:r>
        </a:p>
      </dsp:txBody>
      <dsp:txXfrm>
        <a:off x="4151011" y="1673212"/>
        <a:ext cx="1896096" cy="1530376"/>
      </dsp:txXfrm>
    </dsp:sp>
    <dsp:sp modelId="{09E87961-1F19-4066-967E-8F7E75F4A1F2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A7B78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3D0BC-7EE5-4C82-A4D4-BDB1323C652D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rgbClr val="A7B789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621FF4-8CC8-4EE0-836C-B27A56D057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37A0E-129A-4F63-8D12-928541A048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175772-8196-452C-AD0A-F315F961229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38228-8AB9-48A1-9FBB-17DDC225D8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F2527-391F-4EAD-B39B-DD9AE0DA6D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EFC780-3E19-41D0-8720-14EBC7EF1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8A55E9-4903-40C9-8906-DC6141635732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C86BAF-D9AF-47D5-9FB6-A41DF324E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6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>
              <a:defRPr/>
            </a:pPr>
            <a:fld id="{6B529E3B-AC75-5046-9AE5-3306417496DF}" type="slidenum">
              <a:rPr lang="en-US" sz="1800" kern="0">
                <a:solidFill>
                  <a:sysClr val="windowText" lastClr="000000"/>
                </a:solidFill>
                <a:latin typeface="Calibri"/>
              </a:rPr>
              <a:pPr defTabSz="949478">
                <a:defRPr/>
              </a:pPr>
              <a:t>1</a:t>
            </a:fld>
            <a:endParaRPr lang="en-US" sz="1800" ker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241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11880" y="2037371"/>
            <a:ext cx="4038600" cy="121489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b="1"/>
              <a:t>Click to edit Master title style</a:t>
            </a:r>
            <a:endParaRPr lang="en-US" sz="2025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7" y="4756747"/>
            <a:ext cx="3809863" cy="3238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050" b="1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11165" y="5267480"/>
            <a:ext cx="3548062" cy="100838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900" baseline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900">
                <a:latin typeface="Calibri"/>
                <a:cs typeface="Calibri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900">
                <a:latin typeface="Calibri"/>
                <a:cs typeface="Calibri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900">
                <a:latin typeface="Calibri"/>
                <a:cs typeface="Calibri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9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Presenter Affiliations and Titles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584482-3BD8-4FA4-89D0-011E73ECA4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368" y="2522882"/>
            <a:ext cx="1975703" cy="199113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31D646-1D9A-4533-9C1D-896E9FDF0068}"/>
              </a:ext>
            </a:extLst>
          </p:cNvPr>
          <p:cNvSpPr txBox="1"/>
          <p:nvPr userDrawn="1"/>
        </p:nvSpPr>
        <p:spPr>
          <a:xfrm>
            <a:off x="7106478" y="3056786"/>
            <a:ext cx="1510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Yale Pediatrics Global Health</a:t>
            </a:r>
          </a:p>
        </p:txBody>
      </p:sp>
    </p:spTree>
    <p:extLst>
      <p:ext uri="{BB962C8B-B14F-4D97-AF65-F5344CB8AC3E}">
        <p14:creationId xmlns:p14="http://schemas.microsoft.com/office/powerpoint/2010/main" val="208106743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796C8-FE5E-4C2D-9867-AF2B17D3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942A9-2808-46BD-BF1A-C07A9D9FB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E3358-8F50-43DC-A11B-959F3E534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CCD9E-593A-4E49-B648-B896BD79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D1F0-116A-4777-9AC6-46706252EBF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B2EA3-4D0D-49A7-84D7-D3618574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64B56-63DF-47F5-9F78-8A201724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461C-E9AB-4F2A-A4FC-C94DE0FF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751B-F202-4013-B485-7FEADB04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827716-93D9-4CF3-B8E4-9EE70D83E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D4115-509E-46D8-80F9-35C7F7239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32A8C-44A6-4726-80B9-BA876DF7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D1F0-116A-4777-9AC6-46706252EBF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92478-4DEB-40F2-82EC-B3367099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38024-FA30-4CAB-948F-8D13CC70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461C-E9AB-4F2A-A4FC-C94DE0FF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95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5D42A-715E-476D-AFF1-7599DB3F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3CEF4-DE80-47AA-9553-38109AE39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DBE71-1D42-488A-BF8E-1142B543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D1F0-116A-4777-9AC6-46706252EBF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1EB22-07EF-42E0-A912-83B19182A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6E1B-8DCE-4FB4-876E-50325C1E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461C-E9AB-4F2A-A4FC-C94DE0FF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51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B9FC2D-F457-45D0-BD4F-51E7E0A67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9BB07-1B02-4298-A2A6-E882E990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A1B61-59FE-4F8D-A75A-4CC76610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D1F0-116A-4777-9AC6-46706252EBF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397E4-A8E2-4220-8670-9233E755E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EC72D-D4F0-469F-BB0E-E47D5DD3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461C-E9AB-4F2A-A4FC-C94DE0FF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4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Content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16" descr="ERIC.png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8236" y="6057900"/>
            <a:ext cx="965764" cy="8001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1" y="771302"/>
            <a:ext cx="5194299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141288" y="6218238"/>
            <a:ext cx="8847137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>
                <a:solidFill>
                  <a:srgbClr val="FFFFFF"/>
                </a:solidFill>
              </a:rPr>
              <a:t>The findings and conclusions in this presentation are those of the author and do not necessarily represent the views of the CDC.</a:t>
            </a:r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5" name="Picture 12" descr="shp blue_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6518275"/>
            <a:ext cx="45688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dhhs 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96850"/>
            <a:ext cx="109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dhhs cdc whit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333375"/>
            <a:ext cx="56943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cdc blu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331788"/>
            <a:ext cx="11398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2035175"/>
            <a:ext cx="7924800" cy="2193925"/>
          </a:xfrm>
          <a:effectLst>
            <a:outerShdw dist="45791" dir="3378596" algn="ctr" rotWithShape="0">
              <a:srgbClr val="000000"/>
            </a:outerShdw>
          </a:effectLst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5888" y="4300538"/>
            <a:ext cx="6400800" cy="685800"/>
          </a:xfrm>
        </p:spPr>
        <p:txBody>
          <a:bodyPr lIns="0" tIns="0" rIns="0" bIns="0" anchorCtr="1"/>
          <a:lstStyle>
            <a:lvl1pPr marL="0" indent="0" algn="ctr">
              <a:buFont typeface="Wingdings" pitchFamily="2" charset="2"/>
              <a:buNone/>
              <a:defRPr b="1">
                <a:solidFill>
                  <a:srgbClr val="66FFFF"/>
                </a:solidFill>
              </a:defRPr>
            </a:lvl1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13484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2441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319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025" y="1293813"/>
            <a:ext cx="4073525" cy="5262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950" y="1293813"/>
            <a:ext cx="4073525" cy="5262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60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ew Content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16" descr="ERIC.png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8236" y="6057900"/>
            <a:ext cx="965764" cy="8001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1" y="771302"/>
            <a:ext cx="5194299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4745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5274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3176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16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540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634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1438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33375"/>
            <a:ext cx="2171700" cy="622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33375"/>
            <a:ext cx="6362700" cy="622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8298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333375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1025" y="1293813"/>
            <a:ext cx="4073525" cy="2554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6950" y="1293813"/>
            <a:ext cx="4073525" cy="2554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81025" y="4000500"/>
            <a:ext cx="4073525" cy="255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6950" y="4000500"/>
            <a:ext cx="4073525" cy="255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941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3375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81025" y="1293813"/>
            <a:ext cx="8299450" cy="5262562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3844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3375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1025" y="1293813"/>
            <a:ext cx="4073525" cy="5262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6950" y="1293813"/>
            <a:ext cx="4073525" cy="2554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6950" y="4000500"/>
            <a:ext cx="4073525" cy="255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219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F9AE-61AE-4641-826F-5F1D1E67C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56A60-ED70-461C-8EDF-DB0D5B098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EC9F7-CA6C-4480-8199-7BA6AAE9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D1F0-116A-4777-9AC6-46706252EBF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CE8A1-2490-4BDB-AE71-8BD8B0B44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D5688-6CB1-42EA-B561-A5BD6A43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461C-E9AB-4F2A-A4FC-C94DE0FF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3375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81025" y="1293813"/>
            <a:ext cx="8299450" cy="5262562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61938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3375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025" y="1293813"/>
            <a:ext cx="4073525" cy="5262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6950" y="1293813"/>
            <a:ext cx="4073525" cy="2554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6950" y="4000500"/>
            <a:ext cx="4073525" cy="255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4858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141288" y="6218238"/>
            <a:ext cx="8847137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>
                <a:solidFill>
                  <a:srgbClr val="FFFFFF"/>
                </a:solidFill>
              </a:rPr>
              <a:t>The findings and conclusions in this presentation are those of the author and do not necessarily represent the views of the CDC.</a:t>
            </a:r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5" name="Picture 12" descr="shp blue_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6518275"/>
            <a:ext cx="45688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dhhs 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96850"/>
            <a:ext cx="109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dhhs cdc whit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333375"/>
            <a:ext cx="56943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cdc blu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331788"/>
            <a:ext cx="11398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2035175"/>
            <a:ext cx="7924800" cy="2193925"/>
          </a:xfrm>
          <a:effectLst>
            <a:outerShdw dist="45791" dir="3378596" algn="ctr" rotWithShape="0">
              <a:srgbClr val="000000"/>
            </a:outerShdw>
          </a:effectLst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5888" y="4300538"/>
            <a:ext cx="6400800" cy="685800"/>
          </a:xfrm>
        </p:spPr>
        <p:txBody>
          <a:bodyPr lIns="0" tIns="0" rIns="0" bIns="0" anchorCtr="1"/>
          <a:lstStyle>
            <a:lvl1pPr marL="0" indent="0" algn="ctr">
              <a:buFont typeface="Wingdings" pitchFamily="2" charset="2"/>
              <a:buNone/>
              <a:defRPr b="1">
                <a:solidFill>
                  <a:srgbClr val="66FFFF"/>
                </a:solidFill>
              </a:defRPr>
            </a:lvl1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24778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6886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649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025" y="1293813"/>
            <a:ext cx="4073525" cy="5262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950" y="1293813"/>
            <a:ext cx="4073525" cy="5262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116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499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3893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010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22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6401-813E-473A-B2B5-038A86E76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FF161-55EA-41E7-A17C-79177B5A9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67367-D40B-495F-996B-DC312AE22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D1F0-116A-4777-9AC6-46706252EBF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43646-5F0B-437C-A9D5-19F3D3A2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4CDA3-A9FC-4217-AFE0-AC6A1EEA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461C-E9AB-4F2A-A4FC-C94DE0FF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29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567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1518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33375"/>
            <a:ext cx="2171700" cy="622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33375"/>
            <a:ext cx="6362700" cy="622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46770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333375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1025" y="1293813"/>
            <a:ext cx="4073525" cy="2554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6950" y="1293813"/>
            <a:ext cx="4073525" cy="2554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81025" y="4000500"/>
            <a:ext cx="4073525" cy="255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6950" y="4000500"/>
            <a:ext cx="4073525" cy="255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15661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3375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81025" y="1293813"/>
            <a:ext cx="8299450" cy="5262562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425385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3375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1025" y="1293813"/>
            <a:ext cx="4073525" cy="5262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6950" y="1293813"/>
            <a:ext cx="4073525" cy="2554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6950" y="4000500"/>
            <a:ext cx="4073525" cy="255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69907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3375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81025" y="1293813"/>
            <a:ext cx="8299450" cy="5262562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579842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3375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025" y="1293813"/>
            <a:ext cx="4073525" cy="5262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6950" y="1293813"/>
            <a:ext cx="4073525" cy="2554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6950" y="4000500"/>
            <a:ext cx="4073525" cy="255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0892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16891" y="2037371"/>
            <a:ext cx="4038600" cy="1214896"/>
          </a:xfrm>
          <a:prstGeom prst="rect">
            <a:avLst/>
          </a:prstGeom>
        </p:spPr>
        <p:txBody>
          <a:bodyPr lIns="0" rIns="0">
            <a:normAutofit fontScale="90000"/>
          </a:bodyPr>
          <a:lstStyle/>
          <a:p>
            <a:r>
              <a:rPr lang="en-US" b="1"/>
              <a:t>Click to edit Master title style</a:t>
            </a:r>
            <a:endParaRPr lang="en-US" sz="27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-6688" t="-15400" r="-7951" b="-19920"/>
          <a:stretch/>
        </p:blipFill>
        <p:spPr>
          <a:xfrm>
            <a:off x="5598161" y="2868719"/>
            <a:ext cx="2773679" cy="114448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42CCD-184C-A14E-B9EC-5C8657DF9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6891" y="4859752"/>
            <a:ext cx="2455863" cy="3476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2A9B9">
                    <a:lumMod val="20000"/>
                    <a:lumOff val="80000"/>
                  </a:srgb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Calibri"/>
              </a:rPr>
              <a:t>Name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06787B-5B47-2B49-AADE-35386BB47D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6891" y="5495925"/>
            <a:ext cx="3001962" cy="8842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92A9B9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Calibri"/>
              </a:rPr>
              <a:t>Affiliations here</a:t>
            </a:r>
          </a:p>
        </p:txBody>
      </p:sp>
    </p:spTree>
    <p:extLst>
      <p:ext uri="{BB962C8B-B14F-4D97-AF65-F5344CB8AC3E}">
        <p14:creationId xmlns:p14="http://schemas.microsoft.com/office/powerpoint/2010/main" val="138344953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Content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r="6673" b="10829"/>
          <a:stretch/>
        </p:blipFill>
        <p:spPr>
          <a:xfrm>
            <a:off x="8260080" y="6021381"/>
            <a:ext cx="883920" cy="83661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1" y="771302"/>
            <a:ext cx="5194299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869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7BAB-A4B2-4279-85C7-60C384DD7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954E-5F77-4E8E-A132-046FEBCE1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1391F-38D1-4506-9466-11AA693F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D1F0-116A-4777-9AC6-46706252EBF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52543-571D-4E3F-AF3E-4A886109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80B1A-E2BF-403E-AB28-A314B7AF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461C-E9AB-4F2A-A4FC-C94DE0FF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30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4523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"/>
            <a:ext cx="9144000" cy="1490663"/>
          </a:xfrm>
          <a:prstGeom prst="rect">
            <a:avLst/>
          </a:prstGeom>
          <a:gradFill rotWithShape="1">
            <a:gsLst>
              <a:gs pos="0">
                <a:srgbClr val="445765"/>
              </a:gs>
              <a:gs pos="77000">
                <a:srgbClr val="59728E">
                  <a:alpha val="38000"/>
                </a:srgbClr>
              </a:gs>
              <a:gs pos="100000">
                <a:srgbClr val="59728E">
                  <a:alpha val="20000"/>
                </a:srgbClr>
              </a:gs>
            </a:gsLst>
            <a:lin ang="18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5" y="152400"/>
            <a:ext cx="7144219" cy="1143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kern="1200" spc="0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5945" b="6937"/>
          <a:stretch/>
        </p:blipFill>
        <p:spPr>
          <a:xfrm>
            <a:off x="7522805" y="-30764"/>
            <a:ext cx="1621197" cy="152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130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0" y="10"/>
            <a:ext cx="9144000" cy="1490663"/>
          </a:xfrm>
          <a:prstGeom prst="rect">
            <a:avLst/>
          </a:prstGeom>
          <a:gradFill rotWithShape="1">
            <a:gsLst>
              <a:gs pos="0">
                <a:srgbClr val="445765"/>
              </a:gs>
              <a:gs pos="77000">
                <a:srgbClr val="59728E">
                  <a:alpha val="38000"/>
                </a:srgbClr>
              </a:gs>
              <a:gs pos="100000">
                <a:srgbClr val="59728E">
                  <a:alpha val="20000"/>
                </a:srgbClr>
              </a:gs>
            </a:gsLst>
            <a:lin ang="18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28605" y="152400"/>
            <a:ext cx="7144219" cy="1143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kern="1200" spc="0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2805" y="-30764"/>
            <a:ext cx="1621197" cy="152143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03290" y="2074461"/>
            <a:ext cx="6619875" cy="3651250"/>
          </a:xfrm>
          <a:prstGeom prst="rect">
            <a:avLst/>
          </a:prstGeom>
        </p:spPr>
        <p:txBody>
          <a:bodyPr vert="horz"/>
          <a:lstStyle>
            <a:lvl1pPr marL="257168" indent="-257168">
              <a:buFont typeface="Arial"/>
              <a:buChar char="•"/>
              <a:defRPr sz="15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35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90326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Content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16" descr="ERIC.png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8236" y="6057900"/>
            <a:ext cx="965764" cy="8001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1" y="771302"/>
            <a:ext cx="5194299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410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0420-3DD1-4CF7-9C4E-FE9DFF8E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83947-E2D3-40AA-A44D-43E7AD1CA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D65BC-63CC-4F94-99D6-EAEB88B65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EEF76-39CD-410F-A07F-38C678FA4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D1F0-116A-4777-9AC6-46706252EBF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595EC-3A9C-412C-B3E1-CF88158D7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1B764-E27A-4266-8766-448BCCA6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461C-E9AB-4F2A-A4FC-C94DE0FF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6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22EA5-26E0-4261-A1B3-A4C2D9EA9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7C2B7-D14C-4451-8CB4-65E3BCA2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02520-1233-4E41-913E-12F14FC72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C7CD5-EA96-452A-B89A-F590DCB9D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3B5F19-4598-41E8-967D-B221658144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C2E91F-2FA7-4DA1-8062-C5C8ED059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D1F0-116A-4777-9AC6-46706252EBF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0D88C1-BDA0-41E3-A354-F8A20BC91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6C64B7-4FCC-4019-82BD-8595F71C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461C-E9AB-4F2A-A4FC-C94DE0FF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2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9AC02-A820-4F33-8860-10443D37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EFC06-0E6C-4534-AC05-91D60C65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D1F0-116A-4777-9AC6-46706252EBF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976C9-D2A2-47C9-A8A9-DFBAB8E7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07DCC-5D2E-4B91-8070-77D2DA7AB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461C-E9AB-4F2A-A4FC-C94DE0FF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1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78648-77B4-4ED1-B255-EDA7C09A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D1F0-116A-4777-9AC6-46706252EBF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3A5284-0D80-42DF-BF5A-166DDE327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CBA10-059D-4560-83A6-2C7FF52D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461C-E9AB-4F2A-A4FC-C94DE0FF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4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QF_PPT_DC1b-0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"/>
            <a:ext cx="9144000" cy="68564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105400" y="2362200"/>
            <a:ext cx="36576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1163" y="2820998"/>
            <a:ext cx="4038600" cy="1214437"/>
          </a:xfrm>
          <a:prstGeom prst="rect">
            <a:avLst/>
          </a:prstGeom>
        </p:spPr>
        <p:txBody>
          <a:bodyPr lIns="0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Calibri"/>
                <a:ea typeface="ヒラギノ角ゴ Pro W3" charset="0"/>
                <a:cs typeface="Calibri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9pPr>
          </a:lstStyle>
          <a:p>
            <a:pPr>
              <a:defRPr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03684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98" r:id="rId2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kern="1200">
          <a:solidFill>
            <a:schemeClr val="bg2"/>
          </a:solidFill>
          <a:latin typeface="Calibri"/>
          <a:ea typeface="ヒラギノ角ゴ Pro W3" charset="0"/>
          <a:cs typeface="Calibri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2"/>
          </a:solidFill>
          <a:latin typeface="Calibri" charset="0"/>
          <a:ea typeface="ヒラギノ角ゴ Pro W3" charset="0"/>
          <a:cs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2"/>
          </a:solidFill>
          <a:latin typeface="Calibri" charset="0"/>
          <a:ea typeface="ヒラギノ角ゴ Pro W3" charset="0"/>
          <a:cs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2"/>
          </a:solidFill>
          <a:latin typeface="Calibri" charset="0"/>
          <a:ea typeface="ヒラギノ角ゴ Pro W3" charset="0"/>
          <a:cs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2"/>
          </a:solidFill>
          <a:latin typeface="Calibri" charset="0"/>
          <a:ea typeface="ヒラギノ角ゴ Pro W3" charset="0"/>
          <a:cs typeface="Calibri" pitchFamily="34" charset="0"/>
        </a:defRPr>
      </a:lvl5pPr>
      <a:lvl6pPr marL="34289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2"/>
          </a:solidFill>
          <a:latin typeface="Calibri" charset="0"/>
          <a:ea typeface="ヒラギノ角ゴ Pro W3" charset="0"/>
        </a:defRPr>
      </a:lvl6pPr>
      <a:lvl7pPr marL="68578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2"/>
          </a:solidFill>
          <a:latin typeface="Calibri" charset="0"/>
          <a:ea typeface="ヒラギノ角ゴ Pro W3" charset="0"/>
        </a:defRPr>
      </a:lvl7pPr>
      <a:lvl8pPr marL="10286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2"/>
          </a:solidFill>
          <a:latin typeface="Calibri" charset="0"/>
          <a:ea typeface="ヒラギノ角ゴ Pro W3" charset="0"/>
        </a:defRPr>
      </a:lvl8pPr>
      <a:lvl9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2"/>
          </a:solidFill>
          <a:latin typeface="Calibri" charset="0"/>
          <a:ea typeface="ヒラギノ角ゴ Pro W3" charset="0"/>
        </a:defRPr>
      </a:lvl9pPr>
    </p:titleStyle>
    <p:bodyStyle>
      <a:lvl1pPr marL="257168" indent="-531006" algn="l" rtl="0" eaLnBrk="1" fontAlgn="base" hangingPunct="1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1800" kern="1200">
          <a:solidFill>
            <a:srgbClr val="3E2E21"/>
          </a:solidFill>
          <a:latin typeface="+mn-lt"/>
          <a:ea typeface="ヒラギノ角ゴ Pro W3" charset="0"/>
          <a:cs typeface="ヒラギノ角ゴ Pro W3" charset="0"/>
        </a:defRPr>
      </a:lvl1pPr>
      <a:lvl2pPr marL="547674" indent="-273837" algn="l" rtl="0" eaLnBrk="1" fontAlgn="base" hangingPunct="1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1800" kern="1200">
          <a:solidFill>
            <a:srgbClr val="3E2E21"/>
          </a:solidFill>
          <a:latin typeface="+mn-lt"/>
          <a:ea typeface="ヒラギノ角ゴ Pro W3" charset="0"/>
          <a:cs typeface="ヒラギノ角ゴ Pro W3" charset="0"/>
        </a:defRPr>
      </a:lvl2pPr>
      <a:lvl3pPr marL="822701" indent="-273837" algn="l" rtl="0" eaLnBrk="1" fontAlgn="base" hangingPunct="1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1800" kern="1200">
          <a:solidFill>
            <a:srgbClr val="3E2E21"/>
          </a:solidFill>
          <a:latin typeface="+mn-lt"/>
          <a:ea typeface="ヒラギノ角ゴ Pro W3" charset="0"/>
          <a:cs typeface="ヒラギノ角ゴ Pro W3" charset="0"/>
        </a:defRPr>
      </a:lvl3pPr>
      <a:lvl4pPr marL="1096538" indent="-273837" algn="l" rtl="0" eaLnBrk="1" fontAlgn="base" hangingPunct="1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1500" i="1" kern="1200">
          <a:solidFill>
            <a:srgbClr val="3E2E21"/>
          </a:solidFill>
          <a:latin typeface="+mn-lt"/>
          <a:ea typeface="ヒラギノ角ゴ Pro W3" charset="0"/>
          <a:cs typeface="ヒラギノ角ゴ Pro W3" charset="0"/>
        </a:defRPr>
      </a:lvl4pPr>
      <a:lvl5pPr marL="1371566" indent="-273837" algn="l" rtl="0" eaLnBrk="1" fontAlgn="base" hangingPunct="1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1200" i="1" kern="1200">
          <a:solidFill>
            <a:srgbClr val="3E2E21"/>
          </a:solidFill>
          <a:latin typeface="+mn-lt"/>
          <a:ea typeface="ヒラギノ角ゴ Pro W3" charset="0"/>
          <a:cs typeface="ヒラギノ角ゴ Pro W3" charset="0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B86E75-B5A6-468A-B1CA-B7096A4F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04F6B-6A89-4EBF-A517-BC04873F5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D6B43-FD5B-4AD6-96C6-8D21AEE048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DD1F0-116A-4777-9AC6-46706252EBFB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7332D-CAD1-44CA-8F5E-194A5602F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34708-D7E4-4E64-B1D3-4120ED2EC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7461C-E9AB-4F2A-A4FC-C94DE0FFB1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C18EDA-FC22-478C-966D-AFA4EA09EC4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</a:blip>
          <a:stretch>
            <a:fillRect/>
          </a:stretch>
        </p:blipFill>
        <p:spPr>
          <a:xfrm>
            <a:off x="7902765" y="5521739"/>
            <a:ext cx="1568071" cy="158032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2067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QF_PPT_DC1b-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105400" y="2362200"/>
            <a:ext cx="36576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1163" y="2820988"/>
            <a:ext cx="4038600" cy="1214437"/>
          </a:xfrm>
          <a:prstGeom prst="rect">
            <a:avLst/>
          </a:prstGeom>
        </p:spPr>
        <p:txBody>
          <a:bodyPr lIns="0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Calibri"/>
                <a:ea typeface="ヒラギノ角ゴ Pro W3" charset="0"/>
                <a:cs typeface="Calibri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9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bg2"/>
          </a:solidFill>
          <a:latin typeface="Calibri"/>
          <a:ea typeface="ヒラギノ角ゴ Pro W3" charset="0"/>
          <a:cs typeface="Calibri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charset="0"/>
          <a:ea typeface="ヒラギノ角ゴ Pro W3" charset="0"/>
          <a:cs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charset="0"/>
          <a:ea typeface="ヒラギノ角ゴ Pro W3" charset="0"/>
          <a:cs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charset="0"/>
          <a:ea typeface="ヒラギノ角ゴ Pro W3" charset="0"/>
          <a:cs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charset="0"/>
          <a:ea typeface="ヒラギノ角ゴ Pro W3" charset="0"/>
          <a:cs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charset="0"/>
          <a:ea typeface="ヒラギノ角ゴ Pro W3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charset="0"/>
          <a:ea typeface="ヒラギノ角ゴ Pro W3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charset="0"/>
          <a:ea typeface="ヒラギノ角ゴ Pro W3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charset="0"/>
          <a:ea typeface="ヒラギノ角ゴ Pro W3" charset="0"/>
        </a:defRPr>
      </a:lvl9pPr>
    </p:titleStyle>
    <p:bodyStyle>
      <a:lvl1pPr marL="342900" indent="-708025" algn="l" rtl="0" eaLnBrk="1" fontAlgn="base" hangingPunct="1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2400" kern="1200">
          <a:solidFill>
            <a:srgbClr val="3E2E21"/>
          </a:solidFill>
          <a:latin typeface="+mn-lt"/>
          <a:ea typeface="ヒラギノ角ゴ Pro W3" charset="0"/>
          <a:cs typeface="ヒラギノ角ゴ Pro W3" charset="0"/>
        </a:defRPr>
      </a:lvl1pPr>
      <a:lvl2pPr marL="730250" indent="-365125" algn="l" rtl="0" eaLnBrk="1" fontAlgn="base" hangingPunct="1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2400" kern="1200">
          <a:solidFill>
            <a:srgbClr val="3E2E21"/>
          </a:solidFill>
          <a:latin typeface="+mn-lt"/>
          <a:ea typeface="ヒラギノ角ゴ Pro W3" charset="0"/>
          <a:cs typeface="ヒラギノ角ゴ Pro W3" charset="0"/>
        </a:defRPr>
      </a:lvl2pPr>
      <a:lvl3pPr marL="1096963" indent="-365125" algn="l" rtl="0" eaLnBrk="1" fontAlgn="base" hangingPunct="1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2400" kern="1200">
          <a:solidFill>
            <a:srgbClr val="3E2E21"/>
          </a:solidFill>
          <a:latin typeface="+mn-lt"/>
          <a:ea typeface="ヒラギノ角ゴ Pro W3" charset="0"/>
          <a:cs typeface="ヒラギノ角ゴ Pro W3" charset="0"/>
        </a:defRPr>
      </a:lvl3pPr>
      <a:lvl4pPr marL="1462088" indent="-365125" algn="l" rtl="0" eaLnBrk="1" fontAlgn="base" hangingPunct="1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2000" i="1" kern="1200">
          <a:solidFill>
            <a:srgbClr val="3E2E21"/>
          </a:solidFill>
          <a:latin typeface="+mn-lt"/>
          <a:ea typeface="ヒラギノ角ゴ Pro W3" charset="0"/>
          <a:cs typeface="ヒラギノ角ゴ Pro W3" charset="0"/>
        </a:defRPr>
      </a:lvl4pPr>
      <a:lvl5pPr marL="1828800" indent="-365125" algn="l" rtl="0" eaLnBrk="1" fontAlgn="base" hangingPunct="1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1600" i="1" kern="1200">
          <a:solidFill>
            <a:srgbClr val="3E2E2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33375"/>
            <a:ext cx="8686800" cy="1143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293813"/>
            <a:ext cx="8299450" cy="5262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0" descr="DDTandWWW blue_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6532563"/>
            <a:ext cx="8339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854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chemeClr val="tx2"/>
        </a:buClr>
        <a:buSzPct val="110000"/>
        <a:buFont typeface="Wingdings" pitchFamily="2" charset="2"/>
        <a:buChar char="§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33CCFF"/>
        </a:buClr>
        <a:buSzPct val="125000"/>
        <a:buChar char="•"/>
        <a:defRPr sz="3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33375"/>
            <a:ext cx="8686800" cy="1143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293813"/>
            <a:ext cx="8299450" cy="5262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6" name="Picture 10" descr="DDTandWWW blue_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6532563"/>
            <a:ext cx="8339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665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chemeClr val="tx2"/>
        </a:buClr>
        <a:buSzPct val="110000"/>
        <a:buFont typeface="Wingdings" pitchFamily="2" charset="2"/>
        <a:buChar char="§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33CCFF"/>
        </a:buClr>
        <a:buSzPct val="125000"/>
        <a:buChar char="•"/>
        <a:defRPr sz="3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QF_PPT_DC1b-0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105400" y="2362200"/>
            <a:ext cx="36576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1163" y="2820988"/>
            <a:ext cx="4038600" cy="1214437"/>
          </a:xfrm>
          <a:prstGeom prst="rect">
            <a:avLst/>
          </a:prstGeom>
        </p:spPr>
        <p:txBody>
          <a:bodyPr lIns="0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Calibri"/>
                <a:ea typeface="ヒラギノ角ゴ Pro W3" charset="0"/>
                <a:cs typeface="Calibri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9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8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bg2"/>
          </a:solidFill>
          <a:latin typeface="Calibri"/>
          <a:ea typeface="ヒラギノ角ゴ Pro W3" charset="0"/>
          <a:cs typeface="Calibri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charset="0"/>
          <a:ea typeface="ヒラギノ角ゴ Pro W3" charset="0"/>
          <a:cs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charset="0"/>
          <a:ea typeface="ヒラギノ角ゴ Pro W3" charset="0"/>
          <a:cs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charset="0"/>
          <a:ea typeface="ヒラギノ角ゴ Pro W3" charset="0"/>
          <a:cs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charset="0"/>
          <a:ea typeface="ヒラギノ角ゴ Pro W3" charset="0"/>
          <a:cs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charset="0"/>
          <a:ea typeface="ヒラギノ角ゴ Pro W3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charset="0"/>
          <a:ea typeface="ヒラギノ角ゴ Pro W3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charset="0"/>
          <a:ea typeface="ヒラギノ角ゴ Pro W3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charset="0"/>
          <a:ea typeface="ヒラギノ角ゴ Pro W3" charset="0"/>
        </a:defRPr>
      </a:lvl9pPr>
    </p:titleStyle>
    <p:bodyStyle>
      <a:lvl1pPr marL="342900" indent="-708025" algn="l" rtl="0" eaLnBrk="1" fontAlgn="base" hangingPunct="1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2400" kern="1200">
          <a:solidFill>
            <a:srgbClr val="3E2E21"/>
          </a:solidFill>
          <a:latin typeface="+mn-lt"/>
          <a:ea typeface="ヒラギノ角ゴ Pro W3" charset="0"/>
          <a:cs typeface="ヒラギノ角ゴ Pro W3" charset="0"/>
        </a:defRPr>
      </a:lvl1pPr>
      <a:lvl2pPr marL="730250" indent="-365125" algn="l" rtl="0" eaLnBrk="1" fontAlgn="base" hangingPunct="1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2400" kern="1200">
          <a:solidFill>
            <a:srgbClr val="3E2E21"/>
          </a:solidFill>
          <a:latin typeface="+mn-lt"/>
          <a:ea typeface="ヒラギノ角ゴ Pro W3" charset="0"/>
          <a:cs typeface="ヒラギノ角ゴ Pro W3" charset="0"/>
        </a:defRPr>
      </a:lvl2pPr>
      <a:lvl3pPr marL="1096963" indent="-365125" algn="l" rtl="0" eaLnBrk="1" fontAlgn="base" hangingPunct="1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2400" kern="1200">
          <a:solidFill>
            <a:srgbClr val="3E2E21"/>
          </a:solidFill>
          <a:latin typeface="+mn-lt"/>
          <a:ea typeface="ヒラギノ角ゴ Pro W3" charset="0"/>
          <a:cs typeface="ヒラギノ角ゴ Pro W3" charset="0"/>
        </a:defRPr>
      </a:lvl3pPr>
      <a:lvl4pPr marL="1462088" indent="-365125" algn="l" rtl="0" eaLnBrk="1" fontAlgn="base" hangingPunct="1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2000" i="1" kern="1200">
          <a:solidFill>
            <a:srgbClr val="3E2E21"/>
          </a:solidFill>
          <a:latin typeface="+mn-lt"/>
          <a:ea typeface="ヒラギノ角ゴ Pro W3" charset="0"/>
          <a:cs typeface="ヒラギノ角ゴ Pro W3" charset="0"/>
        </a:defRPr>
      </a:lvl4pPr>
      <a:lvl5pPr marL="1828800" indent="-365125" algn="l" rtl="0" eaLnBrk="1" fontAlgn="base" hangingPunct="1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1600" i="1" kern="1200">
          <a:solidFill>
            <a:srgbClr val="3E2E2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QF_PPT_DC1b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105400" y="2362200"/>
            <a:ext cx="36576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1163" y="2820988"/>
            <a:ext cx="4038600" cy="1214437"/>
          </a:xfrm>
          <a:prstGeom prst="rect">
            <a:avLst/>
          </a:prstGeom>
        </p:spPr>
        <p:txBody>
          <a:bodyPr lIns="0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2"/>
                </a:solidFill>
                <a:latin typeface="Calibri"/>
                <a:ea typeface="ヒラギノ角ゴ Pro W3" charset="0"/>
                <a:cs typeface="Calibri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Calibri" charset="0"/>
                <a:ea typeface="ヒラギノ角ゴ Pro W3" charset="0"/>
              </a:defRPr>
            </a:lvl9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4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bg2"/>
          </a:solidFill>
          <a:latin typeface="Calibri"/>
          <a:ea typeface="ヒラギノ角ゴ Pro W3" charset="0"/>
          <a:cs typeface="Calibri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charset="0"/>
          <a:ea typeface="ヒラギノ角ゴ Pro W3" charset="0"/>
          <a:cs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charset="0"/>
          <a:ea typeface="ヒラギノ角ゴ Pro W3" charset="0"/>
          <a:cs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charset="0"/>
          <a:ea typeface="ヒラギノ角ゴ Pro W3" charset="0"/>
          <a:cs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charset="0"/>
          <a:ea typeface="ヒラギノ角ゴ Pro W3" charset="0"/>
          <a:cs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charset="0"/>
          <a:ea typeface="ヒラギノ角ゴ Pro W3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charset="0"/>
          <a:ea typeface="ヒラギノ角ゴ Pro W3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charset="0"/>
          <a:ea typeface="ヒラギノ角ゴ Pro W3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Calibri" charset="0"/>
          <a:ea typeface="ヒラギノ角ゴ Pro W3" charset="0"/>
        </a:defRPr>
      </a:lvl9pPr>
    </p:titleStyle>
    <p:bodyStyle>
      <a:lvl1pPr marL="342900" indent="-708025" algn="l" rtl="0" eaLnBrk="1" fontAlgn="base" hangingPunct="1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2400" kern="1200">
          <a:solidFill>
            <a:srgbClr val="3E2E21"/>
          </a:solidFill>
          <a:latin typeface="+mn-lt"/>
          <a:ea typeface="ヒラギノ角ゴ Pro W3" charset="0"/>
          <a:cs typeface="ヒラギノ角ゴ Pro W3" charset="0"/>
        </a:defRPr>
      </a:lvl1pPr>
      <a:lvl2pPr marL="730250" indent="-365125" algn="l" rtl="0" eaLnBrk="1" fontAlgn="base" hangingPunct="1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2400" kern="1200">
          <a:solidFill>
            <a:srgbClr val="3E2E21"/>
          </a:solidFill>
          <a:latin typeface="+mn-lt"/>
          <a:ea typeface="ヒラギノ角ゴ Pro W3" charset="0"/>
          <a:cs typeface="ヒラギノ角ゴ Pro W3" charset="0"/>
        </a:defRPr>
      </a:lvl2pPr>
      <a:lvl3pPr marL="1096963" indent="-365125" algn="l" rtl="0" eaLnBrk="1" fontAlgn="base" hangingPunct="1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2400" kern="1200">
          <a:solidFill>
            <a:srgbClr val="3E2E21"/>
          </a:solidFill>
          <a:latin typeface="+mn-lt"/>
          <a:ea typeface="ヒラギノ角ゴ Pro W3" charset="0"/>
          <a:cs typeface="ヒラギノ角ゴ Pro W3" charset="0"/>
        </a:defRPr>
      </a:lvl3pPr>
      <a:lvl4pPr marL="1462088" indent="-365125" algn="l" rtl="0" eaLnBrk="1" fontAlgn="base" hangingPunct="1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2000" i="1" kern="1200">
          <a:solidFill>
            <a:srgbClr val="3E2E21"/>
          </a:solidFill>
          <a:latin typeface="+mn-lt"/>
          <a:ea typeface="ヒラギノ角ゴ Pro W3" charset="0"/>
          <a:cs typeface="ヒラギノ角ゴ Pro W3" charset="0"/>
        </a:defRPr>
      </a:lvl4pPr>
      <a:lvl5pPr marL="1828800" indent="-365125" algn="l" rtl="0" eaLnBrk="1" fontAlgn="base" hangingPunct="1">
        <a:spcBef>
          <a:spcPct val="20000"/>
        </a:spcBef>
        <a:spcAft>
          <a:spcPct val="0"/>
        </a:spcAft>
        <a:buSzPct val="85000"/>
        <a:buFont typeface="Arial" charset="0"/>
        <a:buChar char="•"/>
        <a:defRPr sz="1600" i="1" kern="1200">
          <a:solidFill>
            <a:srgbClr val="3E2E2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ockphotos.biz/stockphoto/16897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036" y="2757021"/>
            <a:ext cx="4001172" cy="1343958"/>
          </a:xfrm>
        </p:spPr>
        <p:txBody>
          <a:bodyPr>
            <a:noAutofit/>
          </a:bodyPr>
          <a:lstStyle/>
          <a:p>
            <a:r>
              <a:rPr lang="en-US" sz="3200" dirty="0"/>
              <a:t>An Introduction to the Yale Pediatric Global Health Track</a:t>
            </a:r>
            <a:br>
              <a:rPr lang="en-US" sz="2400" dirty="0"/>
            </a:br>
            <a:br>
              <a:rPr lang="en-US" sz="1600" dirty="0"/>
            </a:br>
            <a:br>
              <a:rPr lang="en-US" sz="1800" dirty="0"/>
            </a:br>
            <a:br>
              <a:rPr lang="en-US" sz="16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352385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>
            <a:extLst>
              <a:ext uri="{FF2B5EF4-FFF2-40B4-BE49-F238E27FC236}">
                <a16:creationId xmlns:a16="http://schemas.microsoft.com/office/drawing/2014/main" id="{EF0A78ED-8629-4E0A-9CAC-998C0433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567473"/>
            <a:ext cx="8153400" cy="9906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Pediatrics: Global Health Track</a:t>
            </a:r>
          </a:p>
        </p:txBody>
      </p:sp>
      <p:sp>
        <p:nvSpPr>
          <p:cNvPr id="95235" name="Content Placeholder 4">
            <a:extLst>
              <a:ext uri="{FF2B5EF4-FFF2-40B4-BE49-F238E27FC236}">
                <a16:creationId xmlns:a16="http://schemas.microsoft.com/office/drawing/2014/main" id="{A54345AB-362A-4FE7-94FB-590FBAF0D9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41414" y="1812073"/>
            <a:ext cx="8061172" cy="44958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Scholarship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Case study, QI project, research study (if tied to existing project, or longitudinal engagement)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Curriculum building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GH Elective Chapter, Immigrant health, asylum medicine, Y-HEALER curriculum, ethics, other 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Dissemination</a:t>
            </a:r>
          </a:p>
          <a:p>
            <a:pPr marL="914400" lvl="2" fontAlgn="ctr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 presentation or manuscript publication </a:t>
            </a:r>
          </a:p>
          <a:p>
            <a:pPr marL="1371600" lvl="3" fontAlgn="ctr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Pediatric Research Day, YSM Global Health Day, AAP, North American Refugee Health Conference, APPD, PAS, CUGH, Unite for Sight, Global Surgery Day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fontAlgn="ctr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Dissemination plan back to the community </a:t>
            </a:r>
          </a:p>
          <a:p>
            <a:pPr marL="914400" lvl="2" fontAlgn="ctr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Immersive clinical experience talk</a:t>
            </a:r>
            <a:endParaRPr lang="en-US" sz="3200" b="0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A34B665-1288-4A10-812F-9239B43A67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86" y="550127"/>
            <a:ext cx="1265797" cy="880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011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E14A-EDD0-4D13-8D21-CE371278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Didactic Requirements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BC5776-15B5-4991-BC2F-F96BEE0EC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585935"/>
              </p:ext>
            </p:extLst>
          </p:nvPr>
        </p:nvGraphicFramePr>
        <p:xfrm>
          <a:off x="311243" y="2116987"/>
          <a:ext cx="8521513" cy="3898179"/>
        </p:xfrm>
        <a:graphic>
          <a:graphicData uri="http://schemas.openxmlformats.org/drawingml/2006/table">
            <a:tbl>
              <a:tblPr firstRow="1" firstCol="1" bandRow="1"/>
              <a:tblGrid>
                <a:gridCol w="2870869">
                  <a:extLst>
                    <a:ext uri="{9D8B030D-6E8A-4147-A177-3AD203B41FA5}">
                      <a16:colId xmlns:a16="http://schemas.microsoft.com/office/drawing/2014/main" val="3482414340"/>
                    </a:ext>
                  </a:extLst>
                </a:gridCol>
                <a:gridCol w="3127248">
                  <a:extLst>
                    <a:ext uri="{9D8B030D-6E8A-4147-A177-3AD203B41FA5}">
                      <a16:colId xmlns:a16="http://schemas.microsoft.com/office/drawing/2014/main" val="1994542061"/>
                    </a:ext>
                  </a:extLst>
                </a:gridCol>
                <a:gridCol w="2523396">
                  <a:extLst>
                    <a:ext uri="{9D8B030D-6E8A-4147-A177-3AD203B41FA5}">
                      <a16:colId xmlns:a16="http://schemas.microsoft.com/office/drawing/2014/main" val="3065536229"/>
                    </a:ext>
                  </a:extLst>
                </a:gridCol>
              </a:tblGrid>
              <a:tr h="991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3" marR="47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Experience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Credit/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787978"/>
                  </a:ext>
                </a:extLst>
              </a:tr>
              <a:tr h="1469682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Didactics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(Required 10 credits/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Journal Club (required to attend at least 6 of 10 sessions)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per session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487903"/>
                  </a:ext>
                </a:extLst>
              </a:tr>
              <a:tr h="718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Topics in Global Medicine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per session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277895"/>
                  </a:ext>
                </a:extLst>
              </a:tr>
              <a:tr h="718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 Health Elective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credits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029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56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E14A-EDD0-4D13-8D21-CE3712780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79" y="498182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Clinical Experience Requirements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BC5776-15B5-4991-BC2F-F96BEE0EC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675502"/>
              </p:ext>
            </p:extLst>
          </p:nvPr>
        </p:nvGraphicFramePr>
        <p:xfrm>
          <a:off x="329879" y="1823745"/>
          <a:ext cx="8484242" cy="4590896"/>
        </p:xfrm>
        <a:graphic>
          <a:graphicData uri="http://schemas.openxmlformats.org/drawingml/2006/table">
            <a:tbl>
              <a:tblPr firstRow="1" firstCol="1" bandRow="1"/>
              <a:tblGrid>
                <a:gridCol w="2511706">
                  <a:extLst>
                    <a:ext uri="{9D8B030D-6E8A-4147-A177-3AD203B41FA5}">
                      <a16:colId xmlns:a16="http://schemas.microsoft.com/office/drawing/2014/main" val="3482414340"/>
                    </a:ext>
                  </a:extLst>
                </a:gridCol>
                <a:gridCol w="3576578">
                  <a:extLst>
                    <a:ext uri="{9D8B030D-6E8A-4147-A177-3AD203B41FA5}">
                      <a16:colId xmlns:a16="http://schemas.microsoft.com/office/drawing/2014/main" val="1994542061"/>
                    </a:ext>
                  </a:extLst>
                </a:gridCol>
                <a:gridCol w="2395958">
                  <a:extLst>
                    <a:ext uri="{9D8B030D-6E8A-4147-A177-3AD203B41FA5}">
                      <a16:colId xmlns:a16="http://schemas.microsoft.com/office/drawing/2014/main" val="3065536229"/>
                    </a:ext>
                  </a:extLst>
                </a:gridCol>
              </a:tblGrid>
              <a:tr h="357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3" marR="47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Experience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Credit/Requirement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787978"/>
                  </a:ext>
                </a:extLst>
              </a:tr>
              <a:tr h="174797"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Clinical Opportunities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(Required 10 credits per year)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Refugee Clinic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973334"/>
                  </a:ext>
                </a:extLst>
              </a:tr>
              <a:tr h="174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Yale Children’s Hispanic Clinic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2/session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124716"/>
                  </a:ext>
                </a:extLst>
              </a:tr>
              <a:tr h="267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Center for Asylum Medicine Evaluation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2/session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690176"/>
                  </a:ext>
                </a:extLst>
              </a:tr>
              <a:tr h="174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Y-HEALER Program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2/session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11815"/>
                  </a:ext>
                </a:extLst>
              </a:tr>
              <a:tr h="174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Haven Free Clinic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2/session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17746"/>
                  </a:ext>
                </a:extLst>
              </a:tr>
              <a:tr h="174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 Clinic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2/session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705821"/>
                  </a:ext>
                </a:extLst>
              </a:tr>
              <a:tr h="174797">
                <a:tc row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Immersive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Clinical Opportunities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4-week rotation; required once)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Yale J+J GH Scholars Program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immersive experience required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847825"/>
                  </a:ext>
                </a:extLst>
              </a:tr>
              <a:tr h="174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Yale Pediatric GH Site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922126"/>
                  </a:ext>
                </a:extLst>
              </a:tr>
              <a:tr h="174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Indian Health Service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518346"/>
                  </a:ext>
                </a:extLst>
              </a:tr>
              <a:tr h="267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Grundy County, Tennessee Elective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452824"/>
                  </a:ext>
                </a:extLst>
              </a:tr>
              <a:tr h="174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Alternate approved site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06161"/>
                  </a:ext>
                </a:extLst>
              </a:tr>
              <a:tr h="267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Alternate approved immersive experience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188184"/>
                  </a:ext>
                </a:extLst>
              </a:tr>
              <a:tr h="174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AAP Federal Advocacy Internship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87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52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E14A-EDD0-4D13-8D21-CE371278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Scholarship Requirements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BC5776-15B5-4991-BC2F-F96BEE0EC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306543"/>
              </p:ext>
            </p:extLst>
          </p:nvPr>
        </p:nvGraphicFramePr>
        <p:xfrm>
          <a:off x="215629" y="2091340"/>
          <a:ext cx="8712742" cy="4401535"/>
        </p:xfrm>
        <a:graphic>
          <a:graphicData uri="http://schemas.openxmlformats.org/drawingml/2006/table">
            <a:tbl>
              <a:tblPr firstRow="1" firstCol="1" bandRow="1"/>
              <a:tblGrid>
                <a:gridCol w="2175577">
                  <a:extLst>
                    <a:ext uri="{9D8B030D-6E8A-4147-A177-3AD203B41FA5}">
                      <a16:colId xmlns:a16="http://schemas.microsoft.com/office/drawing/2014/main" val="3482414340"/>
                    </a:ext>
                  </a:extLst>
                </a:gridCol>
                <a:gridCol w="2944368">
                  <a:extLst>
                    <a:ext uri="{9D8B030D-6E8A-4147-A177-3AD203B41FA5}">
                      <a16:colId xmlns:a16="http://schemas.microsoft.com/office/drawing/2014/main" val="1994542061"/>
                    </a:ext>
                  </a:extLst>
                </a:gridCol>
                <a:gridCol w="3592797">
                  <a:extLst>
                    <a:ext uri="{9D8B030D-6E8A-4147-A177-3AD203B41FA5}">
                      <a16:colId xmlns:a16="http://schemas.microsoft.com/office/drawing/2014/main" val="3065536229"/>
                    </a:ext>
                  </a:extLst>
                </a:gridCol>
              </a:tblGrid>
              <a:tr h="357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3" marR="47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Experience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Credit/Requirement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787978"/>
                  </a:ext>
                </a:extLst>
              </a:tr>
              <a:tr h="54052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(Required once)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 study, QI project, research study (if tied to existing project, or longitudinal engagement)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052973"/>
                  </a:ext>
                </a:extLst>
              </a:tr>
              <a:tr h="520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Curriculum building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Immigrant health, asylum medicine, Y-HEALER curriculum, ethics, other 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752018"/>
                  </a:ext>
                </a:extLst>
              </a:tr>
              <a:tr h="1048651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(Required once each)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Conference presentation or manuscript publication (required)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Pediatric Research Day, YSM Global Health Day, AAP, North American Refugee Health Conference, APPD, PAS, CUGH, Unite for Sight, Global Surgery Day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180782"/>
                  </a:ext>
                </a:extLst>
              </a:tr>
              <a:tr h="357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Dissemination plan back to the community (required)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Depends on research project and immersive experience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955722"/>
                  </a:ext>
                </a:extLst>
              </a:tr>
              <a:tr h="267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Immersive clinical experience talk (required)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Noon conference, GH luncheon</a:t>
                      </a:r>
                    </a:p>
                  </a:txBody>
                  <a:tcPr marL="47493" marR="47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943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11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FB6D355-4AB1-4C92-B733-641861D110FD}"/>
              </a:ext>
            </a:extLst>
          </p:cNvPr>
          <p:cNvGrpSpPr/>
          <p:nvPr/>
        </p:nvGrpSpPr>
        <p:grpSpPr>
          <a:xfrm>
            <a:off x="2665352" y="2061079"/>
            <a:ext cx="5849998" cy="914400"/>
            <a:chOff x="1291888" y="2071925"/>
            <a:chExt cx="5849998" cy="914400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B807D8F6-1653-4C53-BF5C-79DEA7B8E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7701" y="2071925"/>
              <a:ext cx="5314185" cy="9144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lvl="0"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Mission Statement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AD8A6A-3B0C-4A89-89FC-E2AE4E7CC2AA}"/>
                </a:ext>
              </a:extLst>
            </p:cNvPr>
            <p:cNvSpPr txBox="1"/>
            <p:nvPr/>
          </p:nvSpPr>
          <p:spPr>
            <a:xfrm>
              <a:off x="1291888" y="2300537"/>
              <a:ext cx="457200" cy="457175"/>
            </a:xfrm>
            <a:prstGeom prst="ellipse">
              <a:avLst/>
            </a:prstGeom>
            <a:solidFill>
              <a:srgbClr val="A7D4EC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1ED918-38B8-45F5-A46C-5E20FB239D98}"/>
              </a:ext>
            </a:extLst>
          </p:cNvPr>
          <p:cNvGrpSpPr/>
          <p:nvPr/>
        </p:nvGrpSpPr>
        <p:grpSpPr>
          <a:xfrm>
            <a:off x="2665352" y="3921402"/>
            <a:ext cx="5849998" cy="914400"/>
            <a:chOff x="2895056" y="3888737"/>
            <a:chExt cx="5849998" cy="914400"/>
          </a:xfrm>
        </p:grpSpPr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id="{08E08BE9-29EF-4E04-B7D7-F19A069AC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869" y="3888737"/>
              <a:ext cx="5314185" cy="9144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lvl="0"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Global Health Competencies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79BC65-F72A-4CD2-8E9A-8429A72E428B}"/>
                </a:ext>
              </a:extLst>
            </p:cNvPr>
            <p:cNvSpPr txBox="1"/>
            <p:nvPr/>
          </p:nvSpPr>
          <p:spPr>
            <a:xfrm>
              <a:off x="2895056" y="4082702"/>
              <a:ext cx="457200" cy="457175"/>
            </a:xfrm>
            <a:prstGeom prst="ellipse">
              <a:avLst/>
            </a:prstGeom>
            <a:solidFill>
              <a:srgbClr val="A7D4EC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A8D6BD-0BFB-42DA-B769-347082FDDEF5}"/>
              </a:ext>
            </a:extLst>
          </p:cNvPr>
          <p:cNvGrpSpPr/>
          <p:nvPr/>
        </p:nvGrpSpPr>
        <p:grpSpPr>
          <a:xfrm>
            <a:off x="2665352" y="2968568"/>
            <a:ext cx="5641654" cy="914400"/>
            <a:chOff x="2895056" y="3123897"/>
            <a:chExt cx="5641654" cy="914400"/>
          </a:xfrm>
        </p:grpSpPr>
        <p:sp>
          <p:nvSpPr>
            <p:cNvPr id="14" name="Rounded Rectangle 6">
              <a:extLst>
                <a:ext uri="{FF2B5EF4-FFF2-40B4-BE49-F238E27FC236}">
                  <a16:creationId xmlns:a16="http://schemas.microsoft.com/office/drawing/2014/main" id="{E0698F08-D7A8-41C6-ABDA-33CEF604F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870" y="3123897"/>
              <a:ext cx="5105840" cy="9144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DD9113-0B48-4974-8D04-F14716046E42}"/>
                </a:ext>
              </a:extLst>
            </p:cNvPr>
            <p:cNvSpPr txBox="1"/>
            <p:nvPr/>
          </p:nvSpPr>
          <p:spPr>
            <a:xfrm>
              <a:off x="2895056" y="3317130"/>
              <a:ext cx="457200" cy="457175"/>
            </a:xfrm>
            <a:prstGeom prst="ellipse">
              <a:avLst/>
            </a:prstGeom>
            <a:solidFill>
              <a:srgbClr val="A7D4EC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E502CE-4D52-429D-B33A-E3317DA7B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Overview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2A5D7E0A-228B-4CBA-A73E-2DA3F9976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165" y="2968568"/>
            <a:ext cx="5314185" cy="9144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lvl="0">
              <a:defRPr/>
            </a:pPr>
            <a:r>
              <a:rPr lang="en-US" sz="2400" dirty="0">
                <a:solidFill>
                  <a:srgbClr val="000000"/>
                </a:solidFill>
              </a:rPr>
              <a:t>Objectives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0F9434-9169-423F-B046-CE4C7313B178}"/>
              </a:ext>
            </a:extLst>
          </p:cNvPr>
          <p:cNvGrpSpPr/>
          <p:nvPr/>
        </p:nvGrpSpPr>
        <p:grpSpPr>
          <a:xfrm>
            <a:off x="2665352" y="4874993"/>
            <a:ext cx="5849998" cy="914400"/>
            <a:chOff x="2895056" y="3888737"/>
            <a:chExt cx="5849998" cy="914400"/>
          </a:xfrm>
        </p:grpSpPr>
        <p:sp>
          <p:nvSpPr>
            <p:cNvPr id="18" name="Rounded Rectangle 6">
              <a:extLst>
                <a:ext uri="{FF2B5EF4-FFF2-40B4-BE49-F238E27FC236}">
                  <a16:creationId xmlns:a16="http://schemas.microsoft.com/office/drawing/2014/main" id="{3FC7BDF3-40FB-4540-876C-97CDBCCBD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869" y="3888737"/>
              <a:ext cx="5314185" cy="9144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lvl="0"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Requirements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F4D1A9-2A67-4A12-98EF-F211FB946669}"/>
                </a:ext>
              </a:extLst>
            </p:cNvPr>
            <p:cNvSpPr txBox="1"/>
            <p:nvPr/>
          </p:nvSpPr>
          <p:spPr>
            <a:xfrm>
              <a:off x="2895056" y="4082702"/>
              <a:ext cx="457200" cy="457175"/>
            </a:xfrm>
            <a:prstGeom prst="ellipse">
              <a:avLst/>
            </a:prstGeom>
            <a:solidFill>
              <a:srgbClr val="A7D4EC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4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9A7C-9511-41D8-9504-D138B63E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Yale Pediatric Global Health Track 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93E15-E99E-407D-97F2-ABD962DAE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37470"/>
            <a:ext cx="3316493" cy="334240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D7DA2C-D44C-4FC0-BAF7-0216D70C2686}"/>
              </a:ext>
            </a:extLst>
          </p:cNvPr>
          <p:cNvSpPr txBox="1"/>
          <p:nvPr/>
        </p:nvSpPr>
        <p:spPr>
          <a:xfrm>
            <a:off x="7473138" y="3348025"/>
            <a:ext cx="1384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Yale Pediatrics Global Health Track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22D76-3E4C-4F60-8DA7-21B9FCE3B17B}"/>
              </a:ext>
            </a:extLst>
          </p:cNvPr>
          <p:cNvSpPr txBox="1"/>
          <p:nvPr/>
        </p:nvSpPr>
        <p:spPr>
          <a:xfrm>
            <a:off x="628650" y="2424695"/>
            <a:ext cx="39433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mission of the Pediatric Global Health Track is to equip Pediatric residents with an in-depth understanding of, and skills to address, the underlying factors that drive child health inequities in the US and world-wide.</a:t>
            </a:r>
          </a:p>
        </p:txBody>
      </p:sp>
    </p:spTree>
    <p:extLst>
      <p:ext uri="{BB962C8B-B14F-4D97-AF65-F5344CB8AC3E}">
        <p14:creationId xmlns:p14="http://schemas.microsoft.com/office/powerpoint/2010/main" val="390260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9A7C-9511-41D8-9504-D138B63E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Yale Pediatric Global Health Track Objectives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93E15-E99E-407D-97F2-ABD962DAE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37470"/>
            <a:ext cx="3316493" cy="334240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D7DA2C-D44C-4FC0-BAF7-0216D70C2686}"/>
              </a:ext>
            </a:extLst>
          </p:cNvPr>
          <p:cNvSpPr txBox="1"/>
          <p:nvPr/>
        </p:nvSpPr>
        <p:spPr>
          <a:xfrm>
            <a:off x="7473138" y="3348025"/>
            <a:ext cx="1384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Yale Pediatrics Global Health Track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22D76-3E4C-4F60-8DA7-21B9FCE3B17B}"/>
              </a:ext>
            </a:extLst>
          </p:cNvPr>
          <p:cNvSpPr txBox="1"/>
          <p:nvPr/>
        </p:nvSpPr>
        <p:spPr>
          <a:xfrm>
            <a:off x="286058" y="1836992"/>
            <a:ext cx="42859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For all Pediatric residents and students rotating through pediatrics: </a:t>
            </a:r>
            <a:r>
              <a:rPr lang="en-US" sz="1600" dirty="0"/>
              <a:t>exposure to the core principles of health disparities in the US and world-wide; exposure to the ethical principles of global health; understanding of basic health needs of refugees and immigrants; understanding of the major causes of childhood morbidity and mortality world-wide</a:t>
            </a:r>
          </a:p>
          <a:p>
            <a:endParaRPr lang="en-US" sz="1600" dirty="0"/>
          </a:p>
          <a:p>
            <a:r>
              <a:rPr lang="en-US" sz="1600" b="1" dirty="0"/>
              <a:t>For Global Health Track Residents: </a:t>
            </a:r>
            <a:r>
              <a:rPr lang="en-US" sz="1600" dirty="0"/>
              <a:t>provide opportunities to develop more in-depth understanding, experience, and skills to advocate for, address, and manage the health problems and needs of the most vulnerable children in the US and world-wide. Through immersive clinical experiences, didactics, and scholarly work, these residents gain the experience and confidence to become leaders in pediatric global health.</a:t>
            </a:r>
          </a:p>
        </p:txBody>
      </p:sp>
    </p:spTree>
    <p:extLst>
      <p:ext uri="{BB962C8B-B14F-4D97-AF65-F5344CB8AC3E}">
        <p14:creationId xmlns:p14="http://schemas.microsoft.com/office/powerpoint/2010/main" val="46427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149949-8FB4-49BD-B849-A0B661FC77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765632"/>
              </p:ext>
            </p:extLst>
          </p:nvPr>
        </p:nvGraphicFramePr>
        <p:xfrm>
          <a:off x="994713" y="1358836"/>
          <a:ext cx="6800600" cy="4759980"/>
        </p:xfrm>
        <a:graphic>
          <a:graphicData uri="http://schemas.openxmlformats.org/drawingml/2006/table">
            <a:tbl>
              <a:tblPr firstRow="1" bandRow="1"/>
              <a:tblGrid>
                <a:gridCol w="3413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7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22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Domains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Global Burden of Disease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Professional Practice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Globalization of Health &amp; Health Care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Health Equity</a:t>
                      </a:r>
                      <a:r>
                        <a:rPr lang="en-US" sz="2000" baseline="0" dirty="0"/>
                        <a:t> &amp; Social Justice</a:t>
                      </a: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Social</a:t>
                      </a:r>
                      <a:r>
                        <a:rPr lang="en-US" sz="2000" baseline="0" dirty="0"/>
                        <a:t> &amp; </a:t>
                      </a:r>
                      <a:r>
                        <a:rPr lang="en-US" sz="2000" dirty="0"/>
                        <a:t>Environmental Determinants of Health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Program Management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Capacity Strengthening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Sociocultural</a:t>
                      </a:r>
                      <a:r>
                        <a:rPr lang="en-US" sz="2000" baseline="0" dirty="0"/>
                        <a:t> &amp; Political Awareness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Collaboration,</a:t>
                      </a:r>
                      <a:r>
                        <a:rPr lang="en-US" sz="2000" baseline="0" dirty="0"/>
                        <a:t> Partnering, and Communication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Strategic Analysis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09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Ethics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itle 8">
            <a:extLst>
              <a:ext uri="{FF2B5EF4-FFF2-40B4-BE49-F238E27FC236}">
                <a16:creationId xmlns:a16="http://schemas.microsoft.com/office/drawing/2014/main" id="{15CF05BE-0ADE-46FC-8ABC-FE952D3A3B28}"/>
              </a:ext>
            </a:extLst>
          </p:cNvPr>
          <p:cNvSpPr txBox="1">
            <a:spLocks/>
          </p:cNvSpPr>
          <p:nvPr/>
        </p:nvSpPr>
        <p:spPr>
          <a:xfrm>
            <a:off x="860144" y="474567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Global Health Competencies</a:t>
            </a:r>
          </a:p>
          <a:p>
            <a:r>
              <a:rPr lang="en-US" sz="2400" dirty="0"/>
              <a:t>From the Consortium of University for Global Health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83FCC8-C0DF-4B51-B325-33E3602312DA}"/>
              </a:ext>
            </a:extLst>
          </p:cNvPr>
          <p:cNvSpPr txBox="1"/>
          <p:nvPr/>
        </p:nvSpPr>
        <p:spPr>
          <a:xfrm>
            <a:off x="219919" y="6400800"/>
            <a:ext cx="2685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Jogerst</a:t>
            </a:r>
            <a:r>
              <a:rPr lang="en-US" sz="1600" dirty="0"/>
              <a:t> </a:t>
            </a:r>
            <a:r>
              <a:rPr lang="en-US" sz="1600" i="1" dirty="0"/>
              <a:t>et al</a:t>
            </a:r>
            <a:r>
              <a:rPr lang="en-US" sz="1600" dirty="0"/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265325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9A7C-9511-41D8-9504-D138B63E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How Do We Achieve Global Health Competencies?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E78948F-A307-44C5-A116-B58F41197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1879399"/>
              </p:ext>
            </p:extLst>
          </p:nvPr>
        </p:nvGraphicFramePr>
        <p:xfrm>
          <a:off x="1381497" y="17888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289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DA241-1096-4097-8B71-DAC644BB389C}"/>
              </a:ext>
            </a:extLst>
          </p:cNvPr>
          <p:cNvSpPr/>
          <p:nvPr/>
        </p:nvSpPr>
        <p:spPr>
          <a:xfrm rot="18924808">
            <a:off x="2856249" y="2741847"/>
            <a:ext cx="3041983" cy="298188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D9A7C-9511-41D8-9504-D138B63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31" y="342332"/>
            <a:ext cx="7473131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Pediatric Global Health is Domestic and International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D8BBC-8106-40C0-BB2C-AF8F1C467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92111" y="2781838"/>
            <a:ext cx="2959967" cy="29599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690CC8-677C-4526-BFC1-4A88F4690905}"/>
              </a:ext>
            </a:extLst>
          </p:cNvPr>
          <p:cNvSpPr txBox="1"/>
          <p:nvPr/>
        </p:nvSpPr>
        <p:spPr>
          <a:xfrm>
            <a:off x="3795253" y="1536429"/>
            <a:ext cx="1818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 Child 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E703B-E17C-49B5-B69B-1DDEDB718175}"/>
              </a:ext>
            </a:extLst>
          </p:cNvPr>
          <p:cNvSpPr txBox="1"/>
          <p:nvPr/>
        </p:nvSpPr>
        <p:spPr>
          <a:xfrm>
            <a:off x="318378" y="3909621"/>
            <a:ext cx="2015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Refugee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 Health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39275D-B2B5-47D0-B75F-C74AC09E7CAE}"/>
              </a:ext>
            </a:extLst>
          </p:cNvPr>
          <p:cNvSpPr txBox="1"/>
          <p:nvPr/>
        </p:nvSpPr>
        <p:spPr>
          <a:xfrm>
            <a:off x="6496804" y="3661656"/>
            <a:ext cx="1868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 Vulnerable Child Health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(minority, rural, underserved)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94478-678F-4085-A3CF-71C6F1B11B92}"/>
              </a:ext>
            </a:extLst>
          </p:cNvPr>
          <p:cNvSpPr txBox="1"/>
          <p:nvPr/>
        </p:nvSpPr>
        <p:spPr>
          <a:xfrm>
            <a:off x="3564162" y="6097239"/>
            <a:ext cx="2015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Immigrant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 Health</a:t>
            </a:r>
          </a:p>
        </p:txBody>
      </p:sp>
    </p:spTree>
    <p:extLst>
      <p:ext uri="{BB962C8B-B14F-4D97-AF65-F5344CB8AC3E}">
        <p14:creationId xmlns:p14="http://schemas.microsoft.com/office/powerpoint/2010/main" val="331593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>
            <a:extLst>
              <a:ext uri="{FF2B5EF4-FFF2-40B4-BE49-F238E27FC236}">
                <a16:creationId xmlns:a16="http://schemas.microsoft.com/office/drawing/2014/main" id="{EF0A78ED-8629-4E0A-9CAC-998C0433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545031"/>
            <a:ext cx="8153400" cy="9906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Pediatrics: Global Health Track</a:t>
            </a:r>
          </a:p>
        </p:txBody>
      </p:sp>
      <p:sp>
        <p:nvSpPr>
          <p:cNvPr id="95235" name="Content Placeholder 4">
            <a:extLst>
              <a:ext uri="{FF2B5EF4-FFF2-40B4-BE49-F238E27FC236}">
                <a16:creationId xmlns:a16="http://schemas.microsoft.com/office/drawing/2014/main" id="{A54345AB-362A-4FE7-94FB-590FBAF0D9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5912" y="1964653"/>
            <a:ext cx="8512175" cy="44958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Resident-designed 2-year-long experience with 4 essential pillars: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Mentoring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Didactics: map CUGH/GH requirements to AGCME competency requirements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Experiential learning: Local clinical opportunities, away clinical opportunities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Dissemination: scholarly product, dissemination back to the community</a:t>
            </a:r>
          </a:p>
          <a:p>
            <a:pPr marL="457200" lvl="1" indent="0"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International child health, refugee health, immigrant health, health disparities</a:t>
            </a:r>
          </a:p>
        </p:txBody>
      </p:sp>
      <p:pic>
        <p:nvPicPr>
          <p:cNvPr id="95236" name="Picture 1">
            <a:extLst>
              <a:ext uri="{FF2B5EF4-FFF2-40B4-BE49-F238E27FC236}">
                <a16:creationId xmlns:a16="http://schemas.microsoft.com/office/drawing/2014/main" id="{52D33D10-DF61-431F-BCC1-0714F08302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79" y="545031"/>
            <a:ext cx="1265797" cy="880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94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>
            <a:extLst>
              <a:ext uri="{FF2B5EF4-FFF2-40B4-BE49-F238E27FC236}">
                <a16:creationId xmlns:a16="http://schemas.microsoft.com/office/drawing/2014/main" id="{EF0A78ED-8629-4E0A-9CAC-998C0433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567473"/>
            <a:ext cx="8153400" cy="9906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Pediatrics: Global Health Track</a:t>
            </a:r>
          </a:p>
        </p:txBody>
      </p:sp>
      <p:sp>
        <p:nvSpPr>
          <p:cNvPr id="95235" name="Content Placeholder 4">
            <a:extLst>
              <a:ext uri="{FF2B5EF4-FFF2-40B4-BE49-F238E27FC236}">
                <a16:creationId xmlns:a16="http://schemas.microsoft.com/office/drawing/2014/main" id="{A54345AB-362A-4FE7-94FB-590FBAF0D9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5912" y="1812073"/>
            <a:ext cx="8512175" cy="44958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Local clinical opportunities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Yale Children’s Hispanic Clinic (Y-CHIC)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Pediatric Refugee Clinic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Asylum medicine Clinic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Y-HEALER program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TB clinic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Away clinical opportunities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Pediatric international clinical elective sites (faculty in – Ghana, Ethiopia, Uganda, Rwanda, South Africa, Dominican Republic, Haiti, Jamaica, Vietnam)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AAP Federal Advocacy Internship in Washington DC (4 weeks)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Care of Immigrant Children at the Southern Border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A34B665-1288-4A10-812F-9239B43A67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86" y="550127"/>
            <a:ext cx="1265797" cy="880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331297"/>
      </p:ext>
    </p:extLst>
  </p:cSld>
  <p:clrMapOvr>
    <a:masterClrMapping/>
  </p:clrMapOvr>
</p:sld>
</file>

<file path=ppt/theme/theme1.xml><?xml version="1.0" encoding="utf-8"?>
<a:theme xmlns:a="http://schemas.openxmlformats.org/drawingml/2006/main" name="ERIC_PowerPoint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RIC 2018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RIC 2018" id="{65D2AED0-E5F9-1740-BA18-65635AAEE44E}" vid="{AECA3A33-18D2-B742-BBFA-57BE81403B26}"/>
    </a:ext>
  </a:extLst>
</a:theme>
</file>

<file path=ppt/theme/theme4.xml><?xml version="1.0" encoding="utf-8"?>
<a:theme xmlns:a="http://schemas.openxmlformats.org/drawingml/2006/main" name="31_Mountain Top">
  <a:themeElements>
    <a:clrScheme name="2_Mountain Top 12">
      <a:dk1>
        <a:srgbClr val="000000"/>
      </a:dk1>
      <a:lt1>
        <a:srgbClr val="FFFFFF"/>
      </a:lt1>
      <a:dk2>
        <a:srgbClr val="000000"/>
      </a:dk2>
      <a:lt2>
        <a:srgbClr val="FFFF00"/>
      </a:lt2>
      <a:accent1>
        <a:srgbClr val="00FFFF"/>
      </a:accent1>
      <a:accent2>
        <a:srgbClr val="0000CC"/>
      </a:accent2>
      <a:accent3>
        <a:srgbClr val="AAAAAA"/>
      </a:accent3>
      <a:accent4>
        <a:srgbClr val="DADADA"/>
      </a:accent4>
      <a:accent5>
        <a:srgbClr val="AAFFFF"/>
      </a:accent5>
      <a:accent6>
        <a:srgbClr val="0000B9"/>
      </a:accent6>
      <a:hlink>
        <a:srgbClr val="FF9900"/>
      </a:hlink>
      <a:folHlink>
        <a:srgbClr val="0099CC"/>
      </a:folHlink>
    </a:clrScheme>
    <a:fontScheme name="2_Mountain Top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untain Top 10">
        <a:dk1>
          <a:srgbClr val="000000"/>
        </a:dk1>
        <a:lt1>
          <a:srgbClr val="FFFFFF"/>
        </a:lt1>
        <a:dk2>
          <a:srgbClr val="000000"/>
        </a:dk2>
        <a:lt2>
          <a:srgbClr val="FFFF00"/>
        </a:lt2>
        <a:accent1>
          <a:srgbClr val="33CCFF"/>
        </a:accent1>
        <a:accent2>
          <a:srgbClr val="0000CC"/>
        </a:accent2>
        <a:accent3>
          <a:srgbClr val="AAAAAA"/>
        </a:accent3>
        <a:accent4>
          <a:srgbClr val="DADADA"/>
        </a:accent4>
        <a:accent5>
          <a:srgbClr val="ADE2FF"/>
        </a:accent5>
        <a:accent6>
          <a:srgbClr val="0000B9"/>
        </a:accent6>
        <a:hlink>
          <a:srgbClr val="FFFFCC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11">
        <a:dk1>
          <a:srgbClr val="000000"/>
        </a:dk1>
        <a:lt1>
          <a:srgbClr val="FFFFFF"/>
        </a:lt1>
        <a:dk2>
          <a:srgbClr val="000000"/>
        </a:dk2>
        <a:lt2>
          <a:srgbClr val="FFFF00"/>
        </a:lt2>
        <a:accent1>
          <a:srgbClr val="00FFFF"/>
        </a:accent1>
        <a:accent2>
          <a:srgbClr val="0000CC"/>
        </a:accent2>
        <a:accent3>
          <a:srgbClr val="AAAAAA"/>
        </a:accent3>
        <a:accent4>
          <a:srgbClr val="DADADA"/>
        </a:accent4>
        <a:accent5>
          <a:srgbClr val="AAFFFF"/>
        </a:accent5>
        <a:accent6>
          <a:srgbClr val="0000B9"/>
        </a:accent6>
        <a:hlink>
          <a:srgbClr val="99CC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12">
        <a:dk1>
          <a:srgbClr val="000000"/>
        </a:dk1>
        <a:lt1>
          <a:srgbClr val="FFFFFF"/>
        </a:lt1>
        <a:dk2>
          <a:srgbClr val="000000"/>
        </a:dk2>
        <a:lt2>
          <a:srgbClr val="FFFF00"/>
        </a:lt2>
        <a:accent1>
          <a:srgbClr val="00FFFF"/>
        </a:accent1>
        <a:accent2>
          <a:srgbClr val="0000CC"/>
        </a:accent2>
        <a:accent3>
          <a:srgbClr val="AAAAAA"/>
        </a:accent3>
        <a:accent4>
          <a:srgbClr val="DADADA"/>
        </a:accent4>
        <a:accent5>
          <a:srgbClr val="AAFFFF"/>
        </a:accent5>
        <a:accent6>
          <a:srgbClr val="0000B9"/>
        </a:accent6>
        <a:hlink>
          <a:srgbClr val="FF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9_Mountain Top">
  <a:themeElements>
    <a:clrScheme name="2_Mountain Top 12">
      <a:dk1>
        <a:srgbClr val="000000"/>
      </a:dk1>
      <a:lt1>
        <a:srgbClr val="FFFFFF"/>
      </a:lt1>
      <a:dk2>
        <a:srgbClr val="000000"/>
      </a:dk2>
      <a:lt2>
        <a:srgbClr val="FFFF00"/>
      </a:lt2>
      <a:accent1>
        <a:srgbClr val="00FFFF"/>
      </a:accent1>
      <a:accent2>
        <a:srgbClr val="0000CC"/>
      </a:accent2>
      <a:accent3>
        <a:srgbClr val="AAAAAA"/>
      </a:accent3>
      <a:accent4>
        <a:srgbClr val="DADADA"/>
      </a:accent4>
      <a:accent5>
        <a:srgbClr val="AAFFFF"/>
      </a:accent5>
      <a:accent6>
        <a:srgbClr val="0000B9"/>
      </a:accent6>
      <a:hlink>
        <a:srgbClr val="FF9900"/>
      </a:hlink>
      <a:folHlink>
        <a:srgbClr val="0099CC"/>
      </a:folHlink>
    </a:clrScheme>
    <a:fontScheme name="2_Mountain Top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untain Top 10">
        <a:dk1>
          <a:srgbClr val="000000"/>
        </a:dk1>
        <a:lt1>
          <a:srgbClr val="FFFFFF"/>
        </a:lt1>
        <a:dk2>
          <a:srgbClr val="000000"/>
        </a:dk2>
        <a:lt2>
          <a:srgbClr val="FFFF00"/>
        </a:lt2>
        <a:accent1>
          <a:srgbClr val="33CCFF"/>
        </a:accent1>
        <a:accent2>
          <a:srgbClr val="0000CC"/>
        </a:accent2>
        <a:accent3>
          <a:srgbClr val="AAAAAA"/>
        </a:accent3>
        <a:accent4>
          <a:srgbClr val="DADADA"/>
        </a:accent4>
        <a:accent5>
          <a:srgbClr val="ADE2FF"/>
        </a:accent5>
        <a:accent6>
          <a:srgbClr val="0000B9"/>
        </a:accent6>
        <a:hlink>
          <a:srgbClr val="FFFFCC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11">
        <a:dk1>
          <a:srgbClr val="000000"/>
        </a:dk1>
        <a:lt1>
          <a:srgbClr val="FFFFFF"/>
        </a:lt1>
        <a:dk2>
          <a:srgbClr val="000000"/>
        </a:dk2>
        <a:lt2>
          <a:srgbClr val="FFFF00"/>
        </a:lt2>
        <a:accent1>
          <a:srgbClr val="00FFFF"/>
        </a:accent1>
        <a:accent2>
          <a:srgbClr val="0000CC"/>
        </a:accent2>
        <a:accent3>
          <a:srgbClr val="AAAAAA"/>
        </a:accent3>
        <a:accent4>
          <a:srgbClr val="DADADA"/>
        </a:accent4>
        <a:accent5>
          <a:srgbClr val="AAFFFF"/>
        </a:accent5>
        <a:accent6>
          <a:srgbClr val="0000B9"/>
        </a:accent6>
        <a:hlink>
          <a:srgbClr val="99CC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untain Top 12">
        <a:dk1>
          <a:srgbClr val="000000"/>
        </a:dk1>
        <a:lt1>
          <a:srgbClr val="FFFFFF"/>
        </a:lt1>
        <a:dk2>
          <a:srgbClr val="000000"/>
        </a:dk2>
        <a:lt2>
          <a:srgbClr val="FFFF00"/>
        </a:lt2>
        <a:accent1>
          <a:srgbClr val="00FFFF"/>
        </a:accent1>
        <a:accent2>
          <a:srgbClr val="0000CC"/>
        </a:accent2>
        <a:accent3>
          <a:srgbClr val="AAAAAA"/>
        </a:accent3>
        <a:accent4>
          <a:srgbClr val="DADADA"/>
        </a:accent4>
        <a:accent5>
          <a:srgbClr val="AAFFFF"/>
        </a:accent5>
        <a:accent6>
          <a:srgbClr val="0000B9"/>
        </a:accent6>
        <a:hlink>
          <a:srgbClr val="FF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ERIC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ale-TCC_2018_113018" id="{420F0EAC-8E12-4F1B-B8E1-729A9DB3C885}" vid="{3784BAF5-4B68-45FE-A55A-F39D0E49E730}"/>
    </a:ext>
  </a:extLst>
</a:theme>
</file>

<file path=ppt/theme/theme7.xml><?xml version="1.0" encoding="utf-8"?>
<a:theme xmlns:a="http://schemas.openxmlformats.org/drawingml/2006/main" name="ERIC 2018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RIC 2018" id="{65D2AED0-E5F9-1740-BA18-65635AAEE44E}" vid="{AECA3A33-18D2-B742-BBFA-57BE81403B2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11895</TotalTime>
  <Words>779</Words>
  <Application>Microsoft Office PowerPoint</Application>
  <PresentationFormat>On-screen Show (4:3)</PresentationFormat>
  <Paragraphs>126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Trebuchet MS</vt:lpstr>
      <vt:lpstr>Wingdings</vt:lpstr>
      <vt:lpstr>ERIC_PowerPoint</vt:lpstr>
      <vt:lpstr>Custom Design</vt:lpstr>
      <vt:lpstr>ERIC 2018</vt:lpstr>
      <vt:lpstr>31_Mountain Top</vt:lpstr>
      <vt:lpstr>29_Mountain Top</vt:lpstr>
      <vt:lpstr>1_ERIC</vt:lpstr>
      <vt:lpstr>ERIC 2018</vt:lpstr>
      <vt:lpstr>An Introduction to the Yale Pediatric Global Health Track    </vt:lpstr>
      <vt:lpstr>Overview</vt:lpstr>
      <vt:lpstr>Yale Pediatric Global Health Track Mission</vt:lpstr>
      <vt:lpstr>Yale Pediatric Global Health Track Objectives</vt:lpstr>
      <vt:lpstr>PowerPoint Presentation</vt:lpstr>
      <vt:lpstr>How Do We Achieve Global Health Competencies?</vt:lpstr>
      <vt:lpstr>Pediatric Global Health is Domestic and International</vt:lpstr>
      <vt:lpstr>Pediatrics: Global Health Track</vt:lpstr>
      <vt:lpstr>Pediatrics: Global Health Track</vt:lpstr>
      <vt:lpstr>Pediatrics: Global Health Track</vt:lpstr>
      <vt:lpstr>Didactic Requirements</vt:lpstr>
      <vt:lpstr>Clinical Experience Requirements</vt:lpstr>
      <vt:lpstr>Scholarship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Patient Care Experience to Close Gaps in Healthcare Equity</dc:title>
  <dc:creator>Hassan, Saria</dc:creator>
  <cp:lastModifiedBy>Saria Hassan</cp:lastModifiedBy>
  <cp:revision>525</cp:revision>
  <cp:lastPrinted>2018-05-08T12:47:57Z</cp:lastPrinted>
  <dcterms:created xsi:type="dcterms:W3CDTF">2017-10-12T16:30:20Z</dcterms:created>
  <dcterms:modified xsi:type="dcterms:W3CDTF">2020-07-02T10:21:04Z</dcterms:modified>
</cp:coreProperties>
</file>