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9" r:id="rId1"/>
  </p:sldMasterIdLst>
  <p:notesMasterIdLst>
    <p:notesMasterId r:id="rId102"/>
  </p:notesMasterIdLst>
  <p:sldIdLst>
    <p:sldId id="257" r:id="rId2"/>
    <p:sldId id="256" r:id="rId3"/>
    <p:sldId id="320" r:id="rId4"/>
    <p:sldId id="343" r:id="rId5"/>
    <p:sldId id="339" r:id="rId6"/>
    <p:sldId id="340" r:id="rId7"/>
    <p:sldId id="341" r:id="rId8"/>
    <p:sldId id="342" r:id="rId9"/>
    <p:sldId id="262" r:id="rId10"/>
    <p:sldId id="285" r:id="rId11"/>
    <p:sldId id="287" r:id="rId12"/>
    <p:sldId id="318" r:id="rId13"/>
    <p:sldId id="299" r:id="rId14"/>
    <p:sldId id="300" r:id="rId15"/>
    <p:sldId id="301" r:id="rId16"/>
    <p:sldId id="321" r:id="rId17"/>
    <p:sldId id="316" r:id="rId18"/>
    <p:sldId id="322" r:id="rId19"/>
    <p:sldId id="345" r:id="rId20"/>
    <p:sldId id="344" r:id="rId21"/>
    <p:sldId id="346" r:id="rId22"/>
    <p:sldId id="347" r:id="rId23"/>
    <p:sldId id="350" r:id="rId24"/>
    <p:sldId id="348" r:id="rId25"/>
    <p:sldId id="351" r:id="rId26"/>
    <p:sldId id="349" r:id="rId27"/>
    <p:sldId id="335" r:id="rId28"/>
    <p:sldId id="336" r:id="rId29"/>
    <p:sldId id="302" r:id="rId30"/>
    <p:sldId id="324" r:id="rId31"/>
    <p:sldId id="334" r:id="rId32"/>
    <p:sldId id="331" r:id="rId33"/>
    <p:sldId id="332" r:id="rId34"/>
    <p:sldId id="333" r:id="rId35"/>
    <p:sldId id="288" r:id="rId36"/>
    <p:sldId id="289" r:id="rId37"/>
    <p:sldId id="325" r:id="rId38"/>
    <p:sldId id="326" r:id="rId39"/>
    <p:sldId id="327" r:id="rId40"/>
    <p:sldId id="323" r:id="rId41"/>
    <p:sldId id="304" r:id="rId42"/>
    <p:sldId id="305" r:id="rId43"/>
    <p:sldId id="290" r:id="rId44"/>
    <p:sldId id="328" r:id="rId45"/>
    <p:sldId id="329" r:id="rId46"/>
    <p:sldId id="330" r:id="rId47"/>
    <p:sldId id="258" r:id="rId48"/>
    <p:sldId id="266" r:id="rId49"/>
    <p:sldId id="319" r:id="rId50"/>
    <p:sldId id="269" r:id="rId51"/>
    <p:sldId id="268" r:id="rId52"/>
    <p:sldId id="275" r:id="rId53"/>
    <p:sldId id="270" r:id="rId54"/>
    <p:sldId id="272" r:id="rId55"/>
    <p:sldId id="273" r:id="rId56"/>
    <p:sldId id="276" r:id="rId57"/>
    <p:sldId id="277" r:id="rId58"/>
    <p:sldId id="278" r:id="rId59"/>
    <p:sldId id="279" r:id="rId60"/>
    <p:sldId id="280" r:id="rId61"/>
    <p:sldId id="281" r:id="rId62"/>
    <p:sldId id="282" r:id="rId63"/>
    <p:sldId id="283" r:id="rId64"/>
    <p:sldId id="352" r:id="rId65"/>
    <p:sldId id="353" r:id="rId66"/>
    <p:sldId id="354" r:id="rId67"/>
    <p:sldId id="291" r:id="rId68"/>
    <p:sldId id="292" r:id="rId69"/>
    <p:sldId id="293" r:id="rId70"/>
    <p:sldId id="355" r:id="rId71"/>
    <p:sldId id="296" r:id="rId72"/>
    <p:sldId id="297" r:id="rId73"/>
    <p:sldId id="356" r:id="rId74"/>
    <p:sldId id="357" r:id="rId75"/>
    <p:sldId id="310" r:id="rId76"/>
    <p:sldId id="312" r:id="rId77"/>
    <p:sldId id="260" r:id="rId78"/>
    <p:sldId id="271" r:id="rId79"/>
    <p:sldId id="358" r:id="rId80"/>
    <p:sldId id="359" r:id="rId81"/>
    <p:sldId id="360" r:id="rId82"/>
    <p:sldId id="361" r:id="rId83"/>
    <p:sldId id="362" r:id="rId84"/>
    <p:sldId id="364" r:id="rId85"/>
    <p:sldId id="365" r:id="rId86"/>
    <p:sldId id="367" r:id="rId87"/>
    <p:sldId id="368" r:id="rId88"/>
    <p:sldId id="369" r:id="rId89"/>
    <p:sldId id="376" r:id="rId90"/>
    <p:sldId id="366" r:id="rId91"/>
    <p:sldId id="370" r:id="rId92"/>
    <p:sldId id="373" r:id="rId93"/>
    <p:sldId id="371" r:id="rId94"/>
    <p:sldId id="372" r:id="rId95"/>
    <p:sldId id="374" r:id="rId96"/>
    <p:sldId id="284" r:id="rId97"/>
    <p:sldId id="375" r:id="rId98"/>
    <p:sldId id="265" r:id="rId99"/>
    <p:sldId id="317" r:id="rId100"/>
    <p:sldId id="267"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FF00"/>
    <a:srgbClr val="FF6666"/>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15"/>
    <p:restoredTop sz="82964"/>
  </p:normalViewPr>
  <p:slideViewPr>
    <p:cSldViewPr snapToGrid="0" snapToObjects="1">
      <p:cViewPr>
        <p:scale>
          <a:sx n="99" d="100"/>
          <a:sy n="99" d="100"/>
        </p:scale>
        <p:origin x="2112" y="616"/>
      </p:cViewPr>
      <p:guideLst>
        <p:guide orient="horz" pos="2160"/>
        <p:guide pos="2880"/>
      </p:guideLst>
    </p:cSldViewPr>
  </p:slideViewPr>
  <p:notesTextViewPr>
    <p:cViewPr>
      <p:scale>
        <a:sx n="100" d="100"/>
        <a:sy n="100" d="100"/>
      </p:scale>
      <p:origin x="0" y="0"/>
    </p:cViewPr>
  </p:notesTextViewPr>
  <p:sorterViewPr>
    <p:cViewPr>
      <p:scale>
        <a:sx n="29" d="100"/>
        <a:sy n="29" d="100"/>
      </p:scale>
      <p:origin x="0" y="2264"/>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notesMaster" Target="notesMasters/notesMaster1.xml"/><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BC91F6-E3FF-4C42-804F-E6BE800D929F}" type="datetimeFigureOut">
              <a:rPr lang="en-US" smtClean="0"/>
              <a:t>9/13/16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9F0906-8C8D-9345-AD39-3D9CB74BE00A}" type="slidenum">
              <a:rPr lang="en-US" smtClean="0"/>
              <a:t>‹#›</a:t>
            </a:fld>
            <a:endParaRPr lang="en-US"/>
          </a:p>
        </p:txBody>
      </p:sp>
    </p:spTree>
    <p:extLst>
      <p:ext uri="{BB962C8B-B14F-4D97-AF65-F5344CB8AC3E}">
        <p14:creationId xmlns:p14="http://schemas.microsoft.com/office/powerpoint/2010/main" val="6855535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Estimated Average Requirement (EAR)</a:t>
            </a:r>
            <a:r>
              <a:rPr lang="en-US" dirty="0" smtClean="0"/>
              <a:t>: a nutrient intake value that is estimated to meet the requirement of half the healthy individuals in a group</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Recommended Dietary Allowance (RDA)</a:t>
            </a:r>
            <a:r>
              <a:rPr lang="en-US" dirty="0" smtClean="0"/>
              <a:t>: the average daily dietary intake level that is sufficient to meet the nutrient requirement of nearly all (97 to 98 percent) healthy individuals in a group.</a:t>
            </a:r>
          </a:p>
          <a:p>
            <a:endParaRPr lang="en-US" dirty="0"/>
          </a:p>
        </p:txBody>
      </p:sp>
      <p:sp>
        <p:nvSpPr>
          <p:cNvPr id="4" name="Slide Number Placeholder 3"/>
          <p:cNvSpPr>
            <a:spLocks noGrp="1"/>
          </p:cNvSpPr>
          <p:nvPr>
            <p:ph type="sldNum" sz="quarter" idx="10"/>
          </p:nvPr>
        </p:nvSpPr>
        <p:spPr/>
        <p:txBody>
          <a:bodyPr/>
          <a:lstStyle/>
          <a:p>
            <a:fld id="{C19F0906-8C8D-9345-AD39-3D9CB74BE00A}" type="slidenum">
              <a:rPr lang="en-US" smtClean="0"/>
              <a:t>12</a:t>
            </a:fld>
            <a:endParaRPr lang="en-US"/>
          </a:p>
        </p:txBody>
      </p:sp>
    </p:spTree>
    <p:extLst>
      <p:ext uri="{BB962C8B-B14F-4D97-AF65-F5344CB8AC3E}">
        <p14:creationId xmlns:p14="http://schemas.microsoft.com/office/powerpoint/2010/main" val="101739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8E99D3-8A5A-4544-B8F0-A0E0D1781639}" type="slidenum">
              <a:rPr lang="en-US"/>
              <a:pPr/>
              <a:t>31</a:t>
            </a:fld>
            <a:endParaRPr lang="en-US"/>
          </a:p>
        </p:txBody>
      </p:sp>
      <p:sp>
        <p:nvSpPr>
          <p:cNvPr id="229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9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89641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9351F43D-4C57-3641-BB92-4740345F76EA}" type="slidenum">
              <a:rPr lang="en-US" smtClean="0"/>
              <a:pPr>
                <a:defRPr/>
              </a:pPr>
              <a:t>43</a:t>
            </a:fld>
            <a:endParaRPr lang="en-US"/>
          </a:p>
        </p:txBody>
      </p:sp>
    </p:spTree>
    <p:extLst>
      <p:ext uri="{BB962C8B-B14F-4D97-AF65-F5344CB8AC3E}">
        <p14:creationId xmlns:p14="http://schemas.microsoft.com/office/powerpoint/2010/main" val="1025202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350490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783368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102520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tx1"/>
                </a:solidFill>
                <a:latin typeface="Times New Roman" charset="0"/>
                <a:ea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defRPr/>
            </a:pPr>
            <a:fld id="{2C22944F-0BED-8E4E-BCBE-2993CB2B65B2}" type="slidenum">
              <a:rPr lang="en-US" sz="1200"/>
              <a:pPr eaLnBrk="1" hangingPunct="1">
                <a:defRPr/>
              </a:pPr>
              <a:t>52</a:t>
            </a:fld>
            <a:endParaRPr lang="en-US" sz="1200" dirty="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xfrm>
            <a:off x="152400" y="4343400"/>
            <a:ext cx="64770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buFontTx/>
              <a:buChar char="•"/>
            </a:pPr>
            <a:r>
              <a:rPr lang="en-US" sz="1400">
                <a:latin typeface="Times New Roman" charset="0"/>
              </a:rPr>
              <a:t>The most </a:t>
            </a:r>
            <a:r>
              <a:rPr lang="en-US" sz="1400" u="sng">
                <a:latin typeface="Times New Roman" charset="0"/>
              </a:rPr>
              <a:t>widely</a:t>
            </a:r>
            <a:r>
              <a:rPr lang="en-US" sz="1400">
                <a:latin typeface="Times New Roman" charset="0"/>
              </a:rPr>
              <a:t> recognized cause of nutritional rickets is Vit D deficiency.</a:t>
            </a:r>
          </a:p>
          <a:p>
            <a:pPr eaLnBrk="1" hangingPunct="1">
              <a:buFontTx/>
              <a:buChar char="•"/>
            </a:pPr>
            <a:r>
              <a:rPr lang="en-US" sz="1400">
                <a:latin typeface="Times New Roman" charset="0"/>
              </a:rPr>
              <a:t>Inadequate Vit D acquisition, either through poor dietary intake or through limited sun exposure, results in depletion of Vit D stores, as assessed by 25-OHD levels.</a:t>
            </a:r>
          </a:p>
          <a:p>
            <a:pPr eaLnBrk="1" hangingPunct="1">
              <a:buFontTx/>
              <a:buChar char="•"/>
            </a:pPr>
            <a:r>
              <a:rPr lang="en-US" sz="1400">
                <a:latin typeface="Times New Roman" charset="0"/>
              </a:rPr>
              <a:t>Less 25-OHD is then available to be converted to the active metabolite,       1,25-(OH)2D. This leads to decreased absorption of Ca in the small intestine.</a:t>
            </a:r>
          </a:p>
          <a:p>
            <a:pPr eaLnBrk="1" hangingPunct="1">
              <a:buFontTx/>
              <a:buChar char="•"/>
            </a:pPr>
            <a:r>
              <a:rPr lang="en-US" sz="1400">
                <a:latin typeface="Times New Roman" charset="0"/>
              </a:rPr>
              <a:t>This decreased absorption of Ca, perhaps in combination with low dietary Ca intake, can lead to hypocalcemia and subsequent 2</a:t>
            </a:r>
            <a:r>
              <a:rPr lang="en-US" sz="1400" baseline="30000">
                <a:latin typeface="Times New Roman" charset="0"/>
              </a:rPr>
              <a:t>o</a:t>
            </a:r>
            <a:r>
              <a:rPr lang="en-US" sz="1400">
                <a:latin typeface="Times New Roman" charset="0"/>
              </a:rPr>
              <a:t> Hyperparathyroidism. </a:t>
            </a:r>
          </a:p>
          <a:p>
            <a:pPr eaLnBrk="1" hangingPunct="1">
              <a:buFontTx/>
              <a:buChar char="•"/>
            </a:pPr>
            <a:r>
              <a:rPr lang="en-US" sz="1400">
                <a:latin typeface="Times New Roman" charset="0"/>
              </a:rPr>
              <a:t>The elevated PTH activates the formation of the 1,25- active metabolite which, along with PTH, attempts to counteract hypocalcaemia. Low serum Ca and PO4 levels may also contribute to activation of the 1-</a:t>
            </a:r>
            <a:r>
              <a:rPr lang="en-US" sz="1400">
                <a:latin typeface="Symbol" charset="0"/>
              </a:rPr>
              <a:t>a-</a:t>
            </a:r>
            <a:r>
              <a:rPr lang="en-US" sz="1400">
                <a:latin typeface="Times New Roman" charset="0"/>
              </a:rPr>
              <a:t>hydroxylase enzyme. In addition, PTH decreases reabsorption of PO4 in the renal tubule.</a:t>
            </a:r>
          </a:p>
          <a:p>
            <a:pPr eaLnBrk="1" hangingPunct="1">
              <a:buFontTx/>
              <a:buChar char="•"/>
            </a:pPr>
            <a:r>
              <a:rPr lang="en-US" sz="1400">
                <a:latin typeface="Times New Roman" charset="0"/>
              </a:rPr>
              <a:t>It should be noted that serum 1,25-(OH)2D levels may be low, normal, or elevated, and are therefore not a reliable marker for Vit D stores.</a:t>
            </a:r>
          </a:p>
          <a:p>
            <a:pPr eaLnBrk="1" hangingPunct="1">
              <a:buFontTx/>
              <a:buChar char="•"/>
            </a:pPr>
            <a:r>
              <a:rPr lang="en-US" sz="1400">
                <a:latin typeface="Times New Roman" charset="0"/>
              </a:rPr>
              <a:t>The decreased availability of Ca and PO4 minerals results in impaired bone mineralization and the clinical manifestations of rickets.</a:t>
            </a:r>
            <a:r>
              <a:rPr lang="en-US" sz="1300">
                <a:latin typeface="Times New Roman" charset="0"/>
              </a:rPr>
              <a:t> </a:t>
            </a:r>
          </a:p>
          <a:p>
            <a:pPr eaLnBrk="1" hangingPunct="1"/>
            <a:endParaRPr lang="en-US">
              <a:latin typeface="Times New Roman" charset="0"/>
            </a:endParaRPr>
          </a:p>
        </p:txBody>
      </p:sp>
    </p:spTree>
    <p:extLst>
      <p:ext uri="{BB962C8B-B14F-4D97-AF65-F5344CB8AC3E}">
        <p14:creationId xmlns:p14="http://schemas.microsoft.com/office/powerpoint/2010/main" val="2044897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967513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p:cNvSpPr>
          <p:nvPr>
            <p:ph type="sldImg"/>
          </p:nvPr>
        </p:nvSpPr>
        <p:spPr>
          <a:solidFill>
            <a:srgbClr val="FFFFFF"/>
          </a:solidFill>
          <a:ln/>
        </p:spPr>
      </p:sp>
      <p:sp>
        <p:nvSpPr>
          <p:cNvPr id="737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1365180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p:cNvSpPr>
          <p:nvPr>
            <p:ph type="sldImg"/>
          </p:nvPr>
        </p:nvSpPr>
        <p:spPr>
          <a:solidFill>
            <a:srgbClr val="FFFFFF"/>
          </a:solidFill>
          <a:ln/>
        </p:spPr>
      </p:sp>
      <p:sp>
        <p:nvSpPr>
          <p:cNvPr id="788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1540383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rPr>
              <a:t>Postmorten biopsies in 675 individuals age 20-100.</a:t>
            </a:r>
          </a:p>
        </p:txBody>
      </p:sp>
      <p:sp>
        <p:nvSpPr>
          <p:cNvPr id="76804" name="Slide Number Placeholder 3"/>
          <p:cNvSpPr>
            <a:spLocks noGrp="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2"/>
                </a:solidFill>
                <a:latin typeface="Arial" charset="0"/>
                <a:ea typeface="ＭＳ Ｐゴシック" charset="0"/>
              </a:defRPr>
            </a:lvl1pPr>
            <a:lvl2pPr marL="742950" indent="-285750" eaLnBrk="0" hangingPunct="0">
              <a:defRPr sz="2400" b="1">
                <a:solidFill>
                  <a:schemeClr val="tx2"/>
                </a:solidFill>
                <a:latin typeface="Arial" charset="0"/>
                <a:ea typeface="ＭＳ Ｐゴシック" charset="0"/>
              </a:defRPr>
            </a:lvl2pPr>
            <a:lvl3pPr marL="1143000" indent="-228600" eaLnBrk="0" hangingPunct="0">
              <a:defRPr sz="2400" b="1">
                <a:solidFill>
                  <a:schemeClr val="tx2"/>
                </a:solidFill>
                <a:latin typeface="Arial" charset="0"/>
                <a:ea typeface="ＭＳ Ｐゴシック" charset="0"/>
              </a:defRPr>
            </a:lvl3pPr>
            <a:lvl4pPr marL="1600200" indent="-228600" eaLnBrk="0" hangingPunct="0">
              <a:defRPr sz="2400" b="1">
                <a:solidFill>
                  <a:schemeClr val="tx2"/>
                </a:solidFill>
                <a:latin typeface="Arial" charset="0"/>
                <a:ea typeface="ＭＳ Ｐゴシック" charset="0"/>
              </a:defRPr>
            </a:lvl4pPr>
            <a:lvl5pPr marL="2057400" indent="-228600" eaLnBrk="0" hangingPunct="0">
              <a:defRPr sz="2400" b="1">
                <a:solidFill>
                  <a:schemeClr val="tx2"/>
                </a:solidFill>
                <a:latin typeface="Arial" charset="0"/>
                <a:ea typeface="ＭＳ Ｐゴシック" charset="0"/>
              </a:defRPr>
            </a:lvl5pPr>
            <a:lvl6pPr marL="2514600" indent="-228600" eaLnBrk="0" fontAlgn="base" hangingPunct="0">
              <a:spcBef>
                <a:spcPct val="0"/>
              </a:spcBef>
              <a:spcAft>
                <a:spcPct val="0"/>
              </a:spcAft>
              <a:defRPr sz="2400" b="1">
                <a:solidFill>
                  <a:schemeClr val="tx2"/>
                </a:solidFill>
                <a:latin typeface="Arial" charset="0"/>
                <a:ea typeface="ＭＳ Ｐゴシック" charset="0"/>
              </a:defRPr>
            </a:lvl6pPr>
            <a:lvl7pPr marL="2971800" indent="-228600" eaLnBrk="0" fontAlgn="base" hangingPunct="0">
              <a:spcBef>
                <a:spcPct val="0"/>
              </a:spcBef>
              <a:spcAft>
                <a:spcPct val="0"/>
              </a:spcAft>
              <a:defRPr sz="2400" b="1">
                <a:solidFill>
                  <a:schemeClr val="tx2"/>
                </a:solidFill>
                <a:latin typeface="Arial" charset="0"/>
                <a:ea typeface="ＭＳ Ｐゴシック" charset="0"/>
              </a:defRPr>
            </a:lvl7pPr>
            <a:lvl8pPr marL="3429000" indent="-228600" eaLnBrk="0" fontAlgn="base" hangingPunct="0">
              <a:spcBef>
                <a:spcPct val="0"/>
              </a:spcBef>
              <a:spcAft>
                <a:spcPct val="0"/>
              </a:spcAft>
              <a:defRPr sz="2400" b="1">
                <a:solidFill>
                  <a:schemeClr val="tx2"/>
                </a:solidFill>
                <a:latin typeface="Arial" charset="0"/>
                <a:ea typeface="ＭＳ Ｐゴシック" charset="0"/>
              </a:defRPr>
            </a:lvl8pPr>
            <a:lvl9pPr marL="3886200" indent="-228600" eaLnBrk="0" fontAlgn="base" hangingPunct="0">
              <a:spcBef>
                <a:spcPct val="0"/>
              </a:spcBef>
              <a:spcAft>
                <a:spcPct val="0"/>
              </a:spcAft>
              <a:defRPr sz="2400" b="1">
                <a:solidFill>
                  <a:schemeClr val="tx2"/>
                </a:solidFill>
                <a:latin typeface="Arial" charset="0"/>
                <a:ea typeface="ＭＳ Ｐゴシック" charset="0"/>
              </a:defRPr>
            </a:lvl9pPr>
          </a:lstStyle>
          <a:p>
            <a:pPr eaLnBrk="1" hangingPunct="1">
              <a:defRPr/>
            </a:pPr>
            <a:fld id="{C5ACC6CC-240A-CA4E-80FB-0AA632F0BC3A}" type="slidenum">
              <a:rPr lang="en-GB" sz="1200" b="0">
                <a:solidFill>
                  <a:schemeClr val="tx1"/>
                </a:solidFill>
              </a:rPr>
              <a:pPr eaLnBrk="1" hangingPunct="1">
                <a:defRPr/>
              </a:pPr>
              <a:t>59</a:t>
            </a:fld>
            <a:endParaRPr lang="en-GB" sz="1200" b="0" dirty="0">
              <a:solidFill>
                <a:schemeClr val="tx1"/>
              </a:solidFill>
            </a:endParaRPr>
          </a:p>
        </p:txBody>
      </p:sp>
    </p:spTree>
    <p:extLst>
      <p:ext uri="{BB962C8B-B14F-4D97-AF65-F5344CB8AC3E}">
        <p14:creationId xmlns:p14="http://schemas.microsoft.com/office/powerpoint/2010/main" val="304089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Recommended Dietary Allowance (RDA)</a:t>
            </a:r>
            <a:r>
              <a:rPr lang="en-US" dirty="0" smtClean="0"/>
              <a:t>: the average daily dietary intake level that is sufficient to meet the nutrient requirement of nearly all (97 to 98 percent) healthy individuals in a group.</a:t>
            </a:r>
          </a:p>
          <a:p>
            <a:r>
              <a:rPr lang="en-US" i="1" dirty="0" smtClean="0"/>
              <a:t>Estimated Average Requirement (EAR)</a:t>
            </a:r>
            <a:r>
              <a:rPr lang="en-US" dirty="0" smtClean="0"/>
              <a:t>: a nutrient intake value that is estimated to meet the requirement of half the healthy individuals in a group.</a:t>
            </a:r>
            <a:endParaRPr lang="en-US" dirty="0"/>
          </a:p>
        </p:txBody>
      </p:sp>
      <p:sp>
        <p:nvSpPr>
          <p:cNvPr id="4" name="Slide Number Placeholder 3"/>
          <p:cNvSpPr>
            <a:spLocks noGrp="1"/>
          </p:cNvSpPr>
          <p:nvPr>
            <p:ph type="sldNum" sz="quarter" idx="10"/>
          </p:nvPr>
        </p:nvSpPr>
        <p:spPr/>
        <p:txBody>
          <a:bodyPr/>
          <a:lstStyle/>
          <a:p>
            <a:fld id="{C19F0906-8C8D-9345-AD39-3D9CB74BE00A}" type="slidenum">
              <a:rPr lang="en-US" smtClean="0"/>
              <a:t>18</a:t>
            </a:fld>
            <a:endParaRPr lang="en-US"/>
          </a:p>
        </p:txBody>
      </p:sp>
    </p:spTree>
    <p:extLst>
      <p:ext uri="{BB962C8B-B14F-4D97-AF65-F5344CB8AC3E}">
        <p14:creationId xmlns:p14="http://schemas.microsoft.com/office/powerpoint/2010/main" val="3433021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ln/>
        </p:spPr>
      </p:sp>
      <p:sp>
        <p:nvSpPr>
          <p:cNvPr id="8397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303455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p:cNvSpPr>
          <p:nvPr>
            <p:ph type="sldImg"/>
          </p:nvPr>
        </p:nvSpPr>
        <p:spPr>
          <a:solidFill>
            <a:srgbClr val="FFFFFF"/>
          </a:solidFill>
          <a:ln/>
        </p:spPr>
      </p:sp>
      <p:sp>
        <p:nvSpPr>
          <p:cNvPr id="860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35005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p:cNvSpPr>
          <p:nvPr>
            <p:ph type="sldImg"/>
          </p:nvPr>
        </p:nvSpPr>
        <p:spPr>
          <a:solidFill>
            <a:srgbClr val="FFFFFF"/>
          </a:solidFill>
          <a:ln/>
        </p:spPr>
      </p:sp>
      <p:sp>
        <p:nvSpPr>
          <p:cNvPr id="942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ndParaRPr>
          </a:p>
        </p:txBody>
      </p:sp>
    </p:spTree>
    <p:extLst>
      <p:ext uri="{BB962C8B-B14F-4D97-AF65-F5344CB8AC3E}">
        <p14:creationId xmlns:p14="http://schemas.microsoft.com/office/powerpoint/2010/main" val="521595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D4E70C-73F1-4F4F-B286-BB5C689AF54F}" type="slidenum">
              <a:rPr lang="en-US" altLang="en-US"/>
              <a:pPr/>
              <a:t>69</a:t>
            </a:fld>
            <a:endParaRPr lang="en-US" altLang="en-US"/>
          </a:p>
        </p:txBody>
      </p:sp>
      <p:sp>
        <p:nvSpPr>
          <p:cNvPr id="240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643" name="Rectangle 3"/>
          <p:cNvSpPr>
            <a:spLocks noGrp="1" noChangeArrowheads="1"/>
          </p:cNvSpPr>
          <p:nvPr>
            <p:ph type="body" idx="1"/>
          </p:nvPr>
        </p:nvSpPr>
        <p:spPr/>
        <p:txBody>
          <a:bodyPr/>
          <a:lstStyle/>
          <a:p>
            <a:r>
              <a:rPr lang="en-US" sz="1200" b="0" i="0" u="none" strike="noStrike" kern="1200" baseline="0" dirty="0" smtClean="0">
                <a:solidFill>
                  <a:schemeClr val="tx1"/>
                </a:solidFill>
                <a:latin typeface="+mn-lt"/>
                <a:ea typeface="+mn-ea"/>
                <a:cs typeface="+mn-cs"/>
              </a:rPr>
              <a:t>Study of Women’s Health Across the Nation, a US community-based cohort study of women aged 42–52 years. Their 1996–1997 analysis included African-American (</a:t>
            </a:r>
            <a:r>
              <a:rPr lang="en-US" sz="1200" b="0" i="1" u="none" strike="noStrike" kern="1200" baseline="0" dirty="0" smtClean="0">
                <a:solidFill>
                  <a:schemeClr val="tx1"/>
                </a:solidFill>
                <a:latin typeface="+mn-lt"/>
                <a:ea typeface="+mn-ea"/>
                <a:cs typeface="+mn-cs"/>
              </a:rPr>
              <a:t>n </a:t>
            </a:r>
            <a:r>
              <a:rPr lang="en-US" sz="1200" b="0" i="0" u="none" strike="noStrike" kern="1200" baseline="0" dirty="0" smtClean="0">
                <a:solidFill>
                  <a:schemeClr val="tx1"/>
                </a:solidFill>
                <a:latin typeface="+mn-lt"/>
                <a:ea typeface="+mn-ea"/>
                <a:cs typeface="+mn-cs"/>
              </a:rPr>
              <a:t>= 497), Caucasian (</a:t>
            </a:r>
            <a:r>
              <a:rPr lang="en-US" sz="1200" b="0" i="1" u="none" strike="noStrike" kern="1200" baseline="0" dirty="0" smtClean="0">
                <a:solidFill>
                  <a:schemeClr val="tx1"/>
                </a:solidFill>
                <a:latin typeface="+mn-lt"/>
                <a:ea typeface="+mn-ea"/>
                <a:cs typeface="+mn-cs"/>
              </a:rPr>
              <a:t>n </a:t>
            </a:r>
            <a:r>
              <a:rPr lang="en-US" sz="1200" b="0" i="0" u="none" strike="noStrike" kern="1200" baseline="0" dirty="0" smtClean="0">
                <a:solidFill>
                  <a:schemeClr val="tx1"/>
                </a:solidFill>
                <a:latin typeface="+mn-lt"/>
                <a:ea typeface="+mn-ea"/>
                <a:cs typeface="+mn-cs"/>
              </a:rPr>
              <a:t>= 1,003), Chinese (</a:t>
            </a:r>
            <a:r>
              <a:rPr lang="en-US" sz="1200" b="0" i="1" u="none" strike="noStrike" kern="1200" baseline="0" dirty="0" smtClean="0">
                <a:solidFill>
                  <a:schemeClr val="tx1"/>
                </a:solidFill>
                <a:latin typeface="+mn-lt"/>
                <a:ea typeface="+mn-ea"/>
                <a:cs typeface="+mn-cs"/>
              </a:rPr>
              <a:t>n </a:t>
            </a:r>
            <a:r>
              <a:rPr lang="en-US" sz="1200" b="0" i="0" u="none" strike="noStrike" kern="1200" baseline="0" dirty="0" smtClean="0">
                <a:solidFill>
                  <a:schemeClr val="tx1"/>
                </a:solidFill>
                <a:latin typeface="+mn-lt"/>
                <a:ea typeface="+mn-ea"/>
                <a:cs typeface="+mn-cs"/>
              </a:rPr>
              <a:t>= 200), and Japanese (</a:t>
            </a:r>
            <a:r>
              <a:rPr lang="en-US" sz="1200" b="0" i="1" u="none" strike="noStrike" kern="1200" baseline="0" dirty="0" smtClean="0">
                <a:solidFill>
                  <a:schemeClr val="tx1"/>
                </a:solidFill>
                <a:latin typeface="+mn-lt"/>
                <a:ea typeface="+mn-ea"/>
                <a:cs typeface="+mn-cs"/>
              </a:rPr>
              <a:t>n </a:t>
            </a:r>
            <a:r>
              <a:rPr lang="en-US" sz="1200" b="0" i="0" u="none" strike="noStrike" kern="1200" baseline="0" dirty="0" smtClean="0">
                <a:solidFill>
                  <a:schemeClr val="tx1"/>
                </a:solidFill>
                <a:latin typeface="+mn-lt"/>
                <a:ea typeface="+mn-ea"/>
                <a:cs typeface="+mn-cs"/>
              </a:rPr>
              <a:t>= 227) participants. </a:t>
            </a:r>
            <a:r>
              <a:rPr lang="en-US" sz="1200" b="0" i="0" u="none" strike="noStrike" kern="1200" baseline="0" dirty="0" err="1" smtClean="0">
                <a:solidFill>
                  <a:schemeClr val="tx1"/>
                </a:solidFill>
                <a:latin typeface="+mn-lt"/>
                <a:ea typeface="+mn-ea"/>
                <a:cs typeface="+mn-cs"/>
              </a:rPr>
              <a:t>Genistein</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daidzein</a:t>
            </a:r>
            <a:r>
              <a:rPr lang="en-US" sz="1200" b="0" i="0" u="none" strike="noStrike" kern="1200" baseline="0" dirty="0" smtClean="0">
                <a:solidFill>
                  <a:schemeClr val="tx1"/>
                </a:solidFill>
                <a:latin typeface="+mn-lt"/>
                <a:ea typeface="+mn-ea"/>
                <a:cs typeface="+mn-cs"/>
              </a:rPr>
              <a:t> intakes were highly correlated (</a:t>
            </a:r>
            <a:r>
              <a:rPr lang="en-US" sz="1200" b="0" i="1" u="none" strike="noStrike" kern="1200" baseline="0" dirty="0" smtClean="0">
                <a:solidFill>
                  <a:schemeClr val="tx1"/>
                </a:solidFill>
                <a:latin typeface="+mn-lt"/>
                <a:ea typeface="+mn-ea"/>
                <a:cs typeface="+mn-cs"/>
              </a:rPr>
              <a:t>r </a:t>
            </a:r>
            <a:r>
              <a:rPr lang="en-US" sz="1200" b="0" i="0" u="none" strike="noStrike" kern="1200" baseline="0" dirty="0" smtClean="0">
                <a:solidFill>
                  <a:schemeClr val="tx1"/>
                </a:solidFill>
                <a:latin typeface="+mn-lt"/>
                <a:ea typeface="+mn-ea"/>
                <a:cs typeface="+mn-cs"/>
              </a:rPr>
              <a:t>= 0.98); therefore, analyses were conducted by using </a:t>
            </a:r>
            <a:r>
              <a:rPr lang="en-US" sz="1200" b="0" i="0" u="none" strike="noStrike" kern="1200" baseline="0" dirty="0" err="1" smtClean="0">
                <a:solidFill>
                  <a:schemeClr val="tx1"/>
                </a:solidFill>
                <a:latin typeface="+mn-lt"/>
                <a:ea typeface="+mn-ea"/>
                <a:cs typeface="+mn-cs"/>
              </a:rPr>
              <a:t>genistein</a:t>
            </a:r>
            <a:r>
              <a:rPr lang="en-US" sz="1200" b="0" i="0" u="none" strike="noStrike" kern="1200" baseline="0" dirty="0" smtClean="0">
                <a:solidFill>
                  <a:schemeClr val="tx1"/>
                </a:solidFill>
                <a:latin typeface="+mn-lt"/>
                <a:ea typeface="+mn-ea"/>
                <a:cs typeface="+mn-cs"/>
              </a:rPr>
              <a:t>. Median intakes of </a:t>
            </a:r>
            <a:r>
              <a:rPr lang="en-US" sz="1200" b="0" i="0" u="none" strike="noStrike" kern="1200" baseline="0" dirty="0" err="1" smtClean="0">
                <a:solidFill>
                  <a:schemeClr val="tx1"/>
                </a:solidFill>
                <a:latin typeface="+mn-lt"/>
                <a:ea typeface="+mn-ea"/>
                <a:cs typeface="+mn-cs"/>
              </a:rPr>
              <a:t>genistein</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(measured in micrograms/day) by African Americans and Caucasians were too low to pursue relational analyses</a:t>
            </a:r>
          </a:p>
          <a:p>
            <a:r>
              <a:rPr lang="en-US" sz="1200" b="0" i="0" u="none" strike="noStrike" kern="1200" baseline="0" dirty="0" smtClean="0">
                <a:solidFill>
                  <a:schemeClr val="tx1"/>
                </a:solidFill>
                <a:latin typeface="+mn-lt"/>
                <a:ea typeface="+mn-ea"/>
                <a:cs typeface="+mn-cs"/>
              </a:rPr>
              <a:t>further. For Chinese and Japanese women, median </a:t>
            </a:r>
            <a:r>
              <a:rPr lang="en-US" sz="1200" b="0" i="0" u="none" strike="noStrike" kern="1200" baseline="0" dirty="0" err="1" smtClean="0">
                <a:solidFill>
                  <a:schemeClr val="tx1"/>
                </a:solidFill>
                <a:latin typeface="+mn-lt"/>
                <a:ea typeface="+mn-ea"/>
                <a:cs typeface="+mn-cs"/>
              </a:rPr>
              <a:t>genistein</a:t>
            </a:r>
            <a:r>
              <a:rPr lang="en-US" sz="1200" b="0" i="0" u="none" strike="noStrike" kern="1200" baseline="0" dirty="0" smtClean="0">
                <a:solidFill>
                  <a:schemeClr val="tx1"/>
                </a:solidFill>
                <a:latin typeface="+mn-lt"/>
                <a:ea typeface="+mn-ea"/>
                <a:cs typeface="+mn-cs"/>
              </a:rPr>
              <a:t> intakes were 3,511 and 7,151 μg/day, respectively.</a:t>
            </a:r>
          </a:p>
          <a:p>
            <a:r>
              <a:rPr lang="en-US" sz="1200" b="0" i="0" u="none" strike="noStrike" kern="1200" baseline="0" dirty="0" smtClean="0">
                <a:solidFill>
                  <a:schemeClr val="tx1"/>
                </a:solidFill>
                <a:latin typeface="+mn-lt"/>
                <a:ea typeface="+mn-ea"/>
                <a:cs typeface="+mn-cs"/>
              </a:rPr>
              <a:t>Ethnic-specific, linear models were used to predict BMD as a function of energy-adjusted </a:t>
            </a:r>
            <a:r>
              <a:rPr lang="en-US" sz="1200" b="0" i="0" u="none" strike="noStrike" kern="1200" baseline="0" dirty="0" err="1" smtClean="0">
                <a:solidFill>
                  <a:schemeClr val="tx1"/>
                </a:solidFill>
                <a:latin typeface="+mn-lt"/>
                <a:ea typeface="+mn-ea"/>
                <a:cs typeface="+mn-cs"/>
              </a:rPr>
              <a:t>tertile</a:t>
            </a:r>
            <a:r>
              <a:rPr lang="en-US" sz="1200" b="0" i="0" u="none" strike="noStrike" kern="1200" baseline="0" dirty="0" smtClean="0">
                <a:solidFill>
                  <a:schemeClr val="tx1"/>
                </a:solidFill>
                <a:latin typeface="+mn-lt"/>
                <a:ea typeface="+mn-ea"/>
                <a:cs typeface="+mn-cs"/>
              </a:rPr>
              <a:t> of intake,</a:t>
            </a:r>
          </a:p>
          <a:p>
            <a:r>
              <a:rPr lang="en-US" sz="1200" b="0" i="0" u="none" strike="noStrike" kern="1200" baseline="0" dirty="0" smtClean="0">
                <a:solidFill>
                  <a:schemeClr val="tx1"/>
                </a:solidFill>
                <a:latin typeface="+mn-lt"/>
                <a:ea typeface="+mn-ea"/>
                <a:cs typeface="+mn-cs"/>
              </a:rPr>
              <a:t>controlled for relevant covariates. For Chinese women, no association between </a:t>
            </a:r>
            <a:r>
              <a:rPr lang="en-US" sz="1200" b="0" i="0" u="none" strike="noStrike" kern="1200" baseline="0" dirty="0" err="1" smtClean="0">
                <a:solidFill>
                  <a:schemeClr val="tx1"/>
                </a:solidFill>
                <a:latin typeface="+mn-lt"/>
                <a:ea typeface="+mn-ea"/>
                <a:cs typeface="+mn-cs"/>
              </a:rPr>
              <a:t>genistein</a:t>
            </a:r>
            <a:r>
              <a:rPr lang="en-US" sz="1200" b="0" i="0" u="none" strike="noStrike" kern="1200" baseline="0" dirty="0" smtClean="0">
                <a:solidFill>
                  <a:schemeClr val="tx1"/>
                </a:solidFill>
                <a:latin typeface="+mn-lt"/>
                <a:ea typeface="+mn-ea"/>
                <a:cs typeface="+mn-cs"/>
              </a:rPr>
              <a:t> and BMD was found.</a:t>
            </a:r>
          </a:p>
          <a:p>
            <a:r>
              <a:rPr lang="en-US" sz="1200" b="0" i="0" u="none" strike="noStrike" kern="1200" baseline="0" dirty="0" smtClean="0">
                <a:solidFill>
                  <a:schemeClr val="tx1"/>
                </a:solidFill>
                <a:latin typeface="+mn-lt"/>
                <a:ea typeface="+mn-ea"/>
                <a:cs typeface="+mn-cs"/>
              </a:rPr>
              <a:t>Premenopausal, but not perimenopausal, Japanese women whose intakes were greater had higher spine and</a:t>
            </a:r>
          </a:p>
          <a:p>
            <a:r>
              <a:rPr lang="en-US" sz="1200" b="0" i="0" u="none" strike="noStrike" kern="1200" baseline="0" dirty="0" smtClean="0">
                <a:solidFill>
                  <a:schemeClr val="tx1"/>
                </a:solidFill>
                <a:latin typeface="+mn-lt"/>
                <a:ea typeface="+mn-ea"/>
                <a:cs typeface="+mn-cs"/>
              </a:rPr>
              <a:t>femoral neck BMD.</a:t>
            </a:r>
            <a:endParaRPr lang="en-US" altLang="en-US" dirty="0"/>
          </a:p>
        </p:txBody>
      </p:sp>
    </p:spTree>
    <p:extLst>
      <p:ext uri="{BB962C8B-B14F-4D97-AF65-F5344CB8AC3E}">
        <p14:creationId xmlns:p14="http://schemas.microsoft.com/office/powerpoint/2010/main" val="294702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BC5DF-8CB4-B04A-8087-6E99FBD834B6}" type="slidenum">
              <a:rPr lang="en-US" altLang="en-US"/>
              <a:pPr/>
              <a:t>71</a:t>
            </a:fld>
            <a:endParaRPr lang="en-US" altLang="en-US"/>
          </a:p>
        </p:txBody>
      </p:sp>
      <p:sp>
        <p:nvSpPr>
          <p:cNvPr id="241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1667" name="Rectangle 3"/>
          <p:cNvSpPr>
            <a:spLocks noGrp="1" noChangeArrowheads="1"/>
          </p:cNvSpPr>
          <p:nvPr>
            <p:ph type="body" idx="1"/>
          </p:nvPr>
        </p:nvSpPr>
        <p:spPr/>
        <p:txBody>
          <a:bodyPr/>
          <a:lstStyle/>
          <a:p>
            <a:r>
              <a:rPr lang="en-US" sz="1200" b="0" i="0" u="none" strike="noStrike" baseline="0" dirty="0" smtClean="0"/>
              <a:t>Perimenopausal subjects were randomly assigned, double blind, to treatment: </a:t>
            </a:r>
            <a:r>
              <a:rPr lang="en-US" sz="1200" b="0" i="0" u="none" strike="noStrike" baseline="0" dirty="0" err="1" smtClean="0"/>
              <a:t>isoflavone</a:t>
            </a:r>
            <a:r>
              <a:rPr lang="en-US" sz="1200" b="0" i="0" u="none" strike="noStrike" baseline="0" dirty="0" smtClean="0"/>
              <a:t>-rich soy (SPI+; </a:t>
            </a:r>
            <a:r>
              <a:rPr lang="en-US" sz="1200" b="0" i="1" u="none" strike="noStrike" baseline="0" dirty="0" smtClean="0"/>
              <a:t>n = </a:t>
            </a:r>
            <a:r>
              <a:rPr lang="en-US" sz="1200" b="0" i="0" u="none" strike="noStrike" baseline="0" dirty="0" smtClean="0"/>
              <a:t>24), </a:t>
            </a:r>
            <a:r>
              <a:rPr lang="en-US" sz="1200" b="0" i="0" u="none" strike="noStrike" baseline="0" dirty="0" err="1" smtClean="0"/>
              <a:t>isoflavone</a:t>
            </a:r>
            <a:r>
              <a:rPr lang="en-US" sz="1200" b="0" i="0" u="none" strike="noStrike" baseline="0" dirty="0" smtClean="0"/>
              <a:t>-poor soy (SPI; </a:t>
            </a:r>
            <a:r>
              <a:rPr lang="en-US" sz="1200" b="0" i="1" u="none" strike="noStrike" baseline="0" dirty="0" smtClean="0"/>
              <a:t>n = </a:t>
            </a:r>
            <a:r>
              <a:rPr lang="en-US" sz="1200" b="0" i="0" u="none" strike="noStrike" baseline="0" dirty="0" smtClean="0"/>
              <a:t>24), or whey (control; </a:t>
            </a:r>
            <a:r>
              <a:rPr lang="en-US" sz="1200" b="0" i="1" u="none" strike="noStrike" baseline="0" dirty="0" smtClean="0"/>
              <a:t>n = </a:t>
            </a:r>
            <a:r>
              <a:rPr lang="en-US" sz="1200" b="0" i="0" u="none" strike="noStrike" baseline="0" dirty="0" smtClean="0"/>
              <a:t>21) protein. At baseline and post treatment, lumbar spine bone mineral density (BMD) and bone mineral content (BMC) were measured by using dual-energy X-ray </a:t>
            </a:r>
            <a:r>
              <a:rPr lang="en-US" sz="1200" b="0" i="0" u="none" strike="noStrike" baseline="0" dirty="0" err="1" smtClean="0"/>
              <a:t>absorp</a:t>
            </a:r>
            <a:endParaRPr lang="en-US" altLang="en-US" dirty="0"/>
          </a:p>
        </p:txBody>
      </p:sp>
    </p:spTree>
    <p:extLst>
      <p:ext uri="{BB962C8B-B14F-4D97-AF65-F5344CB8AC3E}">
        <p14:creationId xmlns:p14="http://schemas.microsoft.com/office/powerpoint/2010/main" val="1726956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Prospective, randomized, double-blind, placebo-controlled, 4-year study conducted in 4 centers in Belgium, Denmark, and Italy from August 1994 to July 1998. </a:t>
            </a:r>
            <a:r>
              <a:rPr lang="en-US" sz="1200" b="1" i="0" u="none" strike="noStrike" kern="1200" baseline="0" dirty="0" smtClean="0">
                <a:solidFill>
                  <a:schemeClr val="tx1"/>
                </a:solidFill>
                <a:latin typeface="+mn-lt"/>
                <a:ea typeface="+mn-ea"/>
                <a:cs typeface="+mn-cs"/>
              </a:rPr>
              <a:t>Participants </a:t>
            </a:r>
            <a:r>
              <a:rPr lang="en-US" sz="1200" b="0" i="0" u="none" strike="noStrike" kern="1200" baseline="0" dirty="0" smtClean="0">
                <a:solidFill>
                  <a:schemeClr val="tx1"/>
                </a:solidFill>
                <a:latin typeface="+mn-lt"/>
                <a:ea typeface="+mn-ea"/>
                <a:cs typeface="+mn-cs"/>
              </a:rPr>
              <a:t>Four hundred seventy-four postmenopausal white women, aged 45 to 75 years, with bone mineral densities (BMDs) of less than 0.86 g/cm2. </a:t>
            </a:r>
            <a:r>
              <a:rPr lang="en-US" sz="1200" b="1" i="0" u="none" strike="noStrike" kern="1200" baseline="0" dirty="0" smtClean="0">
                <a:solidFill>
                  <a:schemeClr val="tx1"/>
                </a:solidFill>
                <a:latin typeface="+mn-lt"/>
                <a:ea typeface="+mn-ea"/>
                <a:cs typeface="+mn-cs"/>
              </a:rPr>
              <a:t>Interventions </a:t>
            </a:r>
            <a:r>
              <a:rPr lang="en-US" sz="1200" b="0" i="0" u="none" strike="noStrike" kern="1200" baseline="0" dirty="0" smtClean="0">
                <a:solidFill>
                  <a:schemeClr val="tx1"/>
                </a:solidFill>
                <a:latin typeface="+mn-lt"/>
                <a:ea typeface="+mn-ea"/>
                <a:cs typeface="+mn-cs"/>
              </a:rPr>
              <a:t>Patients were randomly assigned to receive </a:t>
            </a:r>
            <a:r>
              <a:rPr lang="en-US" sz="1200" b="0" i="0" u="none" strike="noStrike" kern="1200" baseline="0" dirty="0" err="1" smtClean="0">
                <a:solidFill>
                  <a:schemeClr val="tx1"/>
                </a:solidFill>
                <a:latin typeface="+mn-lt"/>
                <a:ea typeface="+mn-ea"/>
                <a:cs typeface="+mn-cs"/>
              </a:rPr>
              <a:t>ipriflavone</a:t>
            </a:r>
            <a:r>
              <a:rPr lang="en-US" sz="1200" b="0" i="0" u="none" strike="noStrike" kern="1200" baseline="0" dirty="0" smtClean="0">
                <a:solidFill>
                  <a:schemeClr val="tx1"/>
                </a:solidFill>
                <a:latin typeface="+mn-lt"/>
                <a:ea typeface="+mn-ea"/>
                <a:cs typeface="+mn-cs"/>
              </a:rPr>
              <a:t>, 200 mg 3 times per day (n = 234), or placebo (n = 240); all received 500 mg/d of calcium.</a:t>
            </a:r>
            <a:endParaRPr lang="en-US" dirty="0"/>
          </a:p>
        </p:txBody>
      </p:sp>
      <p:sp>
        <p:nvSpPr>
          <p:cNvPr id="4" name="Slide Number Placeholder 3"/>
          <p:cNvSpPr>
            <a:spLocks noGrp="1"/>
          </p:cNvSpPr>
          <p:nvPr>
            <p:ph type="sldNum" sz="quarter" idx="10"/>
          </p:nvPr>
        </p:nvSpPr>
        <p:spPr/>
        <p:txBody>
          <a:bodyPr/>
          <a:lstStyle/>
          <a:p>
            <a:fld id="{C19F0906-8C8D-9345-AD39-3D9CB74BE00A}" type="slidenum">
              <a:rPr lang="en-US" smtClean="0"/>
              <a:t>72</a:t>
            </a:fld>
            <a:endParaRPr lang="en-US"/>
          </a:p>
        </p:txBody>
      </p:sp>
    </p:spTree>
    <p:extLst>
      <p:ext uri="{BB962C8B-B14F-4D97-AF65-F5344CB8AC3E}">
        <p14:creationId xmlns:p14="http://schemas.microsoft.com/office/powerpoint/2010/main" val="284974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F0906-8C8D-9345-AD39-3D9CB74BE00A}" type="slidenum">
              <a:rPr lang="en-US" smtClean="0"/>
              <a:t>76</a:t>
            </a:fld>
            <a:endParaRPr lang="en-US"/>
          </a:p>
        </p:txBody>
      </p:sp>
    </p:spTree>
    <p:extLst>
      <p:ext uri="{BB962C8B-B14F-4D97-AF65-F5344CB8AC3E}">
        <p14:creationId xmlns:p14="http://schemas.microsoft.com/office/powerpoint/2010/main" val="752834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fld id="{4F91736B-BCA6-704D-A23D-9B213B541B2F}" type="slidenum">
              <a:rPr lang="en-US" sz="1200">
                <a:solidFill>
                  <a:schemeClr val="tx1"/>
                </a:solidFill>
              </a:rPr>
              <a:pPr eaLnBrk="1" hangingPunct="1"/>
              <a:t>79</a:t>
            </a:fld>
            <a:endParaRPr lang="en-US" sz="1200">
              <a:solidFill>
                <a:schemeClr val="tx1"/>
              </a:solidFill>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78722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fld id="{B8121B89-E00C-0D46-8F37-407C93F813E6}" type="slidenum">
              <a:rPr lang="en-US" sz="1200">
                <a:solidFill>
                  <a:schemeClr val="tx1"/>
                </a:solidFill>
              </a:rPr>
              <a:pPr eaLnBrk="1" hangingPunct="1"/>
              <a:t>80</a:t>
            </a:fld>
            <a:endParaRPr lang="en-US" sz="1200">
              <a:solidFill>
                <a:schemeClr val="tx1"/>
              </a:solidFill>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Since that time, at least 26 separate studies have been conducted where the investigators intentionally manipulated dietary protein while measuring urinary calcium.  Each dot represents the mean of one of the groups reported in one of the studies. For each 40 gram increase in dietary protein, there is approximately a 50 mg increase in urinary calcium. </a:t>
            </a:r>
          </a:p>
          <a:p>
            <a:pPr eaLnBrk="1" hangingPunct="1"/>
            <a:r>
              <a:rPr lang="en-US" dirty="0">
                <a:ea typeface="ＭＳ Ｐゴシック" charset="0"/>
                <a:cs typeface="ＭＳ Ｐゴシック" charset="0"/>
              </a:rPr>
              <a:t>There is general consensus on this relationship.  However, when meat is the source of the additional protein in the diet, the </a:t>
            </a:r>
            <a:r>
              <a:rPr lang="en-US" dirty="0" err="1">
                <a:ea typeface="ＭＳ Ｐゴシック" charset="0"/>
                <a:cs typeface="ＭＳ Ｐゴシック" charset="0"/>
              </a:rPr>
              <a:t>attendent</a:t>
            </a:r>
            <a:r>
              <a:rPr lang="en-US" dirty="0">
                <a:ea typeface="ＭＳ Ｐゴシック" charset="0"/>
                <a:cs typeface="ＭＳ Ｐゴシック" charset="0"/>
              </a:rPr>
              <a:t> phosphorus load serves to blunt the rise in urinary calcium, so the slope of this regression line will not be so steep.  </a:t>
            </a:r>
          </a:p>
        </p:txBody>
      </p:sp>
    </p:spTree>
    <p:extLst>
      <p:ext uri="{BB962C8B-B14F-4D97-AF65-F5344CB8AC3E}">
        <p14:creationId xmlns:p14="http://schemas.microsoft.com/office/powerpoint/2010/main" val="233665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fld id="{E848776E-B287-CF43-8783-479B59668629}" type="slidenum">
              <a:rPr lang="en-US" sz="1200">
                <a:solidFill>
                  <a:schemeClr val="tx1"/>
                </a:solidFill>
              </a:rPr>
              <a:pPr eaLnBrk="1" hangingPunct="1"/>
              <a:t>81</a:t>
            </a:fld>
            <a:endParaRPr lang="en-US" sz="1200">
              <a:solidFill>
                <a:schemeClr val="tx1"/>
              </a:solidFill>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4517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We examined longitudinally the association between calcium intake and total body bone mineral content (TBBMC) in 151 non-Hispanic white girls. Intakes of dairy, energy, and calcium were assessed using three 24-h dietary recalls in girls at ages 5, 7, 9, and 11 y. We assessed their total-body bone mineral content with dual energy X-ray absorptiometry at ages 9 and11 y.</a:t>
            </a:r>
            <a:endParaRPr lang="en-US" dirty="0" smtClean="0"/>
          </a:p>
          <a:p>
            <a:endParaRPr lang="en-US" dirty="0"/>
          </a:p>
        </p:txBody>
      </p:sp>
      <p:sp>
        <p:nvSpPr>
          <p:cNvPr id="4" name="Slide Number Placeholder 3"/>
          <p:cNvSpPr>
            <a:spLocks noGrp="1"/>
          </p:cNvSpPr>
          <p:nvPr>
            <p:ph type="sldNum" sz="quarter" idx="10"/>
          </p:nvPr>
        </p:nvSpPr>
        <p:spPr/>
        <p:txBody>
          <a:bodyPr/>
          <a:lstStyle/>
          <a:p>
            <a:fld id="{C19F0906-8C8D-9345-AD39-3D9CB74BE00A}" type="slidenum">
              <a:rPr lang="en-US" smtClean="0"/>
              <a:t>21</a:t>
            </a:fld>
            <a:endParaRPr lang="en-US"/>
          </a:p>
        </p:txBody>
      </p:sp>
    </p:spTree>
    <p:extLst>
      <p:ext uri="{BB962C8B-B14F-4D97-AF65-F5344CB8AC3E}">
        <p14:creationId xmlns:p14="http://schemas.microsoft.com/office/powerpoint/2010/main" val="2968661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fld id="{39985C6F-937B-D34A-B221-501832AA8C47}" type="slidenum">
              <a:rPr lang="en-US" sz="1200">
                <a:solidFill>
                  <a:schemeClr val="tx1"/>
                </a:solidFill>
              </a:rPr>
              <a:pPr eaLnBrk="1" hangingPunct="1"/>
              <a:t>82</a:t>
            </a:fld>
            <a:endParaRPr lang="en-US" sz="1200">
              <a:solidFill>
                <a:schemeClr val="tx1"/>
              </a:solidFill>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68703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fld id="{BC0B10EC-E3B1-B447-A3A2-D79A9ACD433C}" type="slidenum">
              <a:rPr lang="en-US" sz="1200">
                <a:solidFill>
                  <a:schemeClr val="tx1"/>
                </a:solidFill>
              </a:rPr>
              <a:pPr eaLnBrk="1" hangingPunct="1"/>
              <a:t>83</a:t>
            </a:fld>
            <a:endParaRPr lang="en-US" sz="1200">
              <a:solidFill>
                <a:schemeClr val="tx1"/>
              </a:solidFill>
            </a:endParaRPr>
          </a:p>
        </p:txBody>
      </p:sp>
      <p:sp>
        <p:nvSpPr>
          <p:cNvPr id="39938" name="Rectangle 2"/>
          <p:cNvSpPr>
            <a:spLocks noGrp="1" noRot="1" noChangeAspect="1" noChangeArrowheads="1" noTextEdit="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These next 3 slides summarize the important findings from our first study.</a:t>
            </a:r>
          </a:p>
          <a:p>
            <a:pPr eaLnBrk="1" hangingPunct="1"/>
            <a:r>
              <a:rPr lang="en-US">
                <a:ea typeface="ＭＳ Ｐゴシック" charset="0"/>
                <a:cs typeface="ＭＳ Ｐゴシック" charset="0"/>
              </a:rPr>
              <a:t>Here is the change in urine calcium from baseline, to days 4 and 14. There was the expected rise in urine calcium on the high protein diet.  Surprisingly, there was a subtle decrease in urine calcium on the low protein diet at day 4 and lasting until day 14.  </a:t>
            </a:r>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01513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fld id="{C5194E6E-59C2-8C46-8857-BC7C1A5FDA22}" type="slidenum">
              <a:rPr lang="en-US" sz="1200">
                <a:solidFill>
                  <a:schemeClr val="tx1"/>
                </a:solidFill>
              </a:rPr>
              <a:pPr eaLnBrk="1" hangingPunct="1"/>
              <a:t>84</a:t>
            </a:fld>
            <a:endParaRPr lang="en-US" sz="1200">
              <a:solidFill>
                <a:schemeClr val="tx1"/>
              </a:solidFill>
            </a:endParaRPr>
          </a:p>
        </p:txBody>
      </p:sp>
      <p:sp>
        <p:nvSpPr>
          <p:cNvPr id="58370" name="Rectangle 2"/>
          <p:cNvSpPr>
            <a:spLocks noGrp="1" noRot="1" noChangeAspect="1" noChangeArrowheads="1" noTextEdit="1"/>
          </p:cNvSpPr>
          <p:nvPr>
            <p:ph type="sldImg"/>
          </p:nvPr>
        </p:nvSpPr>
        <p:spPr>
          <a:solidFill>
            <a:srgbClr val="FFFFFF"/>
          </a:solidFill>
          <a:ln/>
        </p:spPr>
      </p:sp>
      <p:sp>
        <p:nvSpPr>
          <p:cNvPr id="58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01979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Number</a:t>
            </a:r>
            <a:r>
              <a:rPr lang="en-US" baseline="0" smtClean="0"/>
              <a:t> of industry sponsored meals over 5 months</a:t>
            </a:r>
            <a:endParaRPr lang="en-US" dirty="0"/>
          </a:p>
        </p:txBody>
      </p:sp>
      <p:sp>
        <p:nvSpPr>
          <p:cNvPr id="4" name="Slide Number Placeholder 3"/>
          <p:cNvSpPr>
            <a:spLocks noGrp="1"/>
          </p:cNvSpPr>
          <p:nvPr>
            <p:ph type="sldNum" sz="quarter" idx="10"/>
          </p:nvPr>
        </p:nvSpPr>
        <p:spPr/>
        <p:txBody>
          <a:bodyPr/>
          <a:lstStyle/>
          <a:p>
            <a:fld id="{C19F0906-8C8D-9345-AD39-3D9CB74BE00A}" type="slidenum">
              <a:rPr lang="en-US" smtClean="0"/>
              <a:t>96</a:t>
            </a:fld>
            <a:endParaRPr lang="en-US"/>
          </a:p>
        </p:txBody>
      </p:sp>
    </p:spTree>
    <p:extLst>
      <p:ext uri="{BB962C8B-B14F-4D97-AF65-F5344CB8AC3E}">
        <p14:creationId xmlns:p14="http://schemas.microsoft.com/office/powerpoint/2010/main" val="4175781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examined longitudinally the association between calcium intake and total body bone mineral content (TBBMC) in 151 non-Hispanic white girls. Intakes of dairy, energy, and calcium were assessed using three 24-h dietary recalls in girls at ages 5, 7, 9, and 11 y. We assessed their total-body bone mineral content with dual energy X-ray absorptiometry at ages 9 and11 y.</a:t>
            </a:r>
            <a:endParaRPr lang="en-US" dirty="0"/>
          </a:p>
        </p:txBody>
      </p:sp>
      <p:sp>
        <p:nvSpPr>
          <p:cNvPr id="4" name="Slide Number Placeholder 3"/>
          <p:cNvSpPr>
            <a:spLocks noGrp="1"/>
          </p:cNvSpPr>
          <p:nvPr>
            <p:ph type="sldNum" sz="quarter" idx="10"/>
          </p:nvPr>
        </p:nvSpPr>
        <p:spPr/>
        <p:txBody>
          <a:bodyPr/>
          <a:lstStyle/>
          <a:p>
            <a:fld id="{C19F0906-8C8D-9345-AD39-3D9CB74BE00A}" type="slidenum">
              <a:rPr lang="en-US" smtClean="0"/>
              <a:t>22</a:t>
            </a:fld>
            <a:endParaRPr lang="en-US"/>
          </a:p>
        </p:txBody>
      </p:sp>
    </p:spTree>
    <p:extLst>
      <p:ext uri="{BB962C8B-B14F-4D97-AF65-F5344CB8AC3E}">
        <p14:creationId xmlns:p14="http://schemas.microsoft.com/office/powerpoint/2010/main" val="3205740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self‐reported dietary calcium intake and weight‐bearing physical activity on bone mass accrual across the five stages of pubertal development in a large, diverse cohort of US children and adolescents. The Bone Mineral Density in Childhood study was a mixed longitudinal study with 7393 observations on 1743 subjects. Annually, we measured BMC by dual‐energy X‐ray absorptiometry (DXA), physical activity and </a:t>
            </a:r>
            <a:r>
              <a:rPr lang="en-US" sz="1200" b="0" i="0" u="none" strike="noStrike" kern="1200" baseline="0" dirty="0" err="1" smtClean="0">
                <a:solidFill>
                  <a:schemeClr val="tx1"/>
                </a:solidFill>
                <a:latin typeface="+mn-lt"/>
                <a:ea typeface="+mn-ea"/>
                <a:cs typeface="+mn-cs"/>
              </a:rPr>
              <a:t>calciumintake</a:t>
            </a:r>
            <a:r>
              <a:rPr lang="en-US" sz="1200" b="0" i="0" u="none" strike="noStrike" kern="1200" baseline="0" dirty="0" smtClean="0">
                <a:solidFill>
                  <a:schemeClr val="tx1"/>
                </a:solidFill>
                <a:latin typeface="+mn-lt"/>
                <a:ea typeface="+mn-ea"/>
                <a:cs typeface="+mn-cs"/>
              </a:rPr>
              <a:t> by questionnaire, and pubertal development (Tanner stage) by examination for up to 7 years. Mixed‐effects regression models were used to assess physical activity and calcium intake effects on BMC accrual at each Tanner stage</a:t>
            </a:r>
            <a:endParaRPr lang="en-US" dirty="0"/>
          </a:p>
        </p:txBody>
      </p:sp>
      <p:sp>
        <p:nvSpPr>
          <p:cNvPr id="4" name="Slide Number Placeholder 3"/>
          <p:cNvSpPr>
            <a:spLocks noGrp="1"/>
          </p:cNvSpPr>
          <p:nvPr>
            <p:ph type="sldNum" sz="quarter" idx="10"/>
          </p:nvPr>
        </p:nvSpPr>
        <p:spPr/>
        <p:txBody>
          <a:bodyPr/>
          <a:lstStyle/>
          <a:p>
            <a:fld id="{C19F0906-8C8D-9345-AD39-3D9CB74BE00A}" type="slidenum">
              <a:rPr lang="en-US" smtClean="0"/>
              <a:t>23</a:t>
            </a:fld>
            <a:endParaRPr lang="en-US"/>
          </a:p>
        </p:txBody>
      </p:sp>
    </p:spTree>
    <p:extLst>
      <p:ext uri="{BB962C8B-B14F-4D97-AF65-F5344CB8AC3E}">
        <p14:creationId xmlns:p14="http://schemas.microsoft.com/office/powerpoint/2010/main" val="83734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smtClean="0"/>
              <a:t>NEJM: </a:t>
            </a:r>
            <a:r>
              <a:rPr lang="en-US" dirty="0" smtClean="0">
                <a:latin typeface="Arial"/>
                <a:cs typeface="Arial"/>
              </a:rPr>
              <a:t>A three-year, double-blind, placebo-controlled trial of the effect of calcium supplementation (100 mg of calcium citrate malate per day) on bone mineral density in 70 pairs of identical twins (mean [±SD] age, 10±2 years; range, 6 to 14). In each pair, one twin served as a control for the other; 45 pairs completed the study. Bone mineral density was measured by photon absorptiometry at two sites in the </a:t>
            </a:r>
            <a:r>
              <a:rPr lang="en-US" smtClean="0">
                <a:latin typeface="Arial"/>
                <a:cs typeface="Arial"/>
              </a:rPr>
              <a:t>radius.</a:t>
            </a:r>
            <a:r>
              <a:rPr lang="en-US" baseline="0" smtClean="0">
                <a:latin typeface="Arial"/>
                <a:cs typeface="Arial"/>
              </a:rPr>
              <a:t> </a:t>
            </a:r>
            <a:r>
              <a:rPr lang="en-US" smtClean="0">
                <a:latin typeface="Arial"/>
                <a:cs typeface="Arial"/>
              </a:rPr>
              <a:t>The </a:t>
            </a:r>
            <a:r>
              <a:rPr lang="en-US" dirty="0" smtClean="0">
                <a:latin typeface="Arial"/>
                <a:cs typeface="Arial"/>
              </a:rPr>
              <a:t>mean daily calcium intake placebo was 908 mg, and that of the twins given calcium supplements was 1612 mg</a:t>
            </a:r>
          </a:p>
          <a:p>
            <a:endParaRPr lang="en-US" dirty="0" smtClean="0"/>
          </a:p>
          <a:p>
            <a:r>
              <a:rPr lang="en-US" b="1" dirty="0" smtClean="0"/>
              <a:t>JCEM: </a:t>
            </a:r>
            <a:r>
              <a:rPr lang="en-US" sz="1200" b="0" i="0" u="none" strike="noStrike" kern="1200" baseline="0" dirty="0" smtClean="0">
                <a:solidFill>
                  <a:schemeClr val="tx1"/>
                </a:solidFill>
                <a:latin typeface="+mn-lt"/>
                <a:ea typeface="+mn-ea"/>
                <a:cs typeface="+mn-cs"/>
              </a:rPr>
              <a:t>Fifty-one pairs of </a:t>
            </a:r>
            <a:r>
              <a:rPr lang="en-US" sz="1200" b="0" i="0" u="none" strike="noStrike" kern="1200" baseline="0" dirty="0" err="1" smtClean="0">
                <a:solidFill>
                  <a:schemeClr val="tx1"/>
                </a:solidFill>
                <a:latin typeface="+mn-lt"/>
                <a:ea typeface="+mn-ea"/>
                <a:cs typeface="+mn-cs"/>
              </a:rPr>
              <a:t>premenarcheal</a:t>
            </a:r>
            <a:r>
              <a:rPr lang="en-US" sz="1200" b="0" i="0" u="none" strike="noStrike" kern="1200" baseline="0" dirty="0" smtClean="0">
                <a:solidFill>
                  <a:schemeClr val="tx1"/>
                </a:solidFill>
                <a:latin typeface="+mn-lt"/>
                <a:ea typeface="+mn-ea"/>
                <a:cs typeface="+mn-cs"/>
              </a:rPr>
              <a:t> female twins (27 monozygotic and 24 dizygotic; mean  SD age, 10.3  1.5 </a:t>
            </a:r>
            <a:r>
              <a:rPr lang="en-US" sz="1200" b="0" i="0" u="none" strike="noStrike" kern="1200" baseline="0" dirty="0" err="1" smtClean="0">
                <a:solidFill>
                  <a:schemeClr val="tx1"/>
                </a:solidFill>
                <a:latin typeface="+mn-lt"/>
                <a:ea typeface="+mn-ea"/>
                <a:cs typeface="+mn-cs"/>
              </a:rPr>
              <a:t>yr</a:t>
            </a:r>
            <a:r>
              <a:rPr lang="en-US" sz="1200" b="0" i="0" u="none" strike="noStrike" kern="1200" baseline="0" dirty="0" smtClean="0">
                <a:solidFill>
                  <a:schemeClr val="tx1"/>
                </a:solidFill>
                <a:latin typeface="+mn-lt"/>
                <a:ea typeface="+mn-ea"/>
                <a:cs typeface="+mn-cs"/>
              </a:rPr>
              <a:t>) participated in a randomized, single-blind, placebo-controlled trial with one twin of each pair receiving a 1200-mg calcium carbonate. Baseline intake about 715-750 at each Tanner stage</a:t>
            </a:r>
          </a:p>
          <a:p>
            <a:r>
              <a:rPr lang="en-US" sz="1200" b="1" i="0" u="none" strike="noStrike" kern="1200" baseline="0" dirty="0" smtClean="0">
                <a:solidFill>
                  <a:schemeClr val="tx1"/>
                </a:solidFill>
                <a:latin typeface="+mn-lt"/>
                <a:ea typeface="+mn-ea"/>
                <a:cs typeface="+mn-cs"/>
              </a:rPr>
              <a:t>(</a:t>
            </a:r>
            <a:r>
              <a:rPr lang="en-US" sz="1200" b="1" i="0" u="none" strike="noStrike" kern="1200" baseline="0" dirty="0" err="1" smtClean="0">
                <a:solidFill>
                  <a:schemeClr val="tx1"/>
                </a:solidFill>
                <a:latin typeface="+mn-lt"/>
                <a:ea typeface="+mn-ea"/>
                <a:cs typeface="+mn-cs"/>
              </a:rPr>
              <a:t>Caltrate</a:t>
            </a:r>
            <a:r>
              <a:rPr lang="en-US" sz="1200" b="1" i="0" u="none" strike="noStrike" kern="1200" baseline="0" dirty="0" smtClean="0">
                <a:solidFill>
                  <a:schemeClr val="tx1"/>
                </a:solidFill>
                <a:latin typeface="+mn-lt"/>
                <a:ea typeface="+mn-ea"/>
                <a:cs typeface="+mn-cs"/>
              </a:rPr>
              <a:t>) supplement.</a:t>
            </a:r>
            <a:endParaRPr lang="en-US" dirty="0"/>
          </a:p>
        </p:txBody>
      </p:sp>
      <p:sp>
        <p:nvSpPr>
          <p:cNvPr id="4" name="Slide Number Placeholder 3"/>
          <p:cNvSpPr>
            <a:spLocks noGrp="1"/>
          </p:cNvSpPr>
          <p:nvPr>
            <p:ph type="sldNum" sz="quarter" idx="10"/>
          </p:nvPr>
        </p:nvSpPr>
        <p:spPr/>
        <p:txBody>
          <a:bodyPr/>
          <a:lstStyle/>
          <a:p>
            <a:fld id="{C19F0906-8C8D-9345-AD39-3D9CB74BE00A}" type="slidenum">
              <a:rPr lang="en-US" smtClean="0"/>
              <a:t>24</a:t>
            </a:fld>
            <a:endParaRPr lang="en-US"/>
          </a:p>
        </p:txBody>
      </p:sp>
    </p:spTree>
    <p:extLst>
      <p:ext uri="{BB962C8B-B14F-4D97-AF65-F5344CB8AC3E}">
        <p14:creationId xmlns:p14="http://schemas.microsoft.com/office/powerpoint/2010/main" val="2914938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F0906-8C8D-9345-AD39-3D9CB74BE00A}" type="slidenum">
              <a:rPr lang="en-US" smtClean="0"/>
              <a:t>25</a:t>
            </a:fld>
            <a:endParaRPr lang="en-US"/>
          </a:p>
        </p:txBody>
      </p:sp>
    </p:spTree>
    <p:extLst>
      <p:ext uri="{BB962C8B-B14F-4D97-AF65-F5344CB8AC3E}">
        <p14:creationId xmlns:p14="http://schemas.microsoft.com/office/powerpoint/2010/main" val="619054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16D0BA-5977-EA49-80B6-00239E6838E2}" type="slidenum">
              <a:rPr lang="en-US"/>
              <a:pPr/>
              <a:t>27</a:t>
            </a:fld>
            <a:endParaRPr lang="en-US"/>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p:txBody>
          <a:bodyPr/>
          <a:lstStyle/>
          <a:p>
            <a:r>
              <a:rPr lang="en-US" dirty="0"/>
              <a:t>FIG. 3. The effect of calcium (</a:t>
            </a:r>
            <a:r>
              <a:rPr lang="en-US" dirty="0">
                <a:solidFill>
                  <a:srgbClr val="000000"/>
                </a:solidFill>
              </a:rPr>
              <a:t>.</a:t>
            </a:r>
            <a:r>
              <a:rPr lang="en-US" dirty="0"/>
              <a:t>), 25OH vitamin D3 (</a:t>
            </a:r>
            <a:r>
              <a:rPr lang="en-US" dirty="0">
                <a:solidFill>
                  <a:srgbClr val="000000"/>
                </a:solidFill>
              </a:rPr>
              <a:t>o</a:t>
            </a:r>
            <a:r>
              <a:rPr lang="en-US" dirty="0"/>
              <a:t>), and placebo (</a:t>
            </a:r>
            <a:r>
              <a:rPr lang="en-US" dirty="0">
                <a:solidFill>
                  <a:srgbClr val="000000"/>
                </a:solidFill>
                <a:sym typeface="Zapf Dingbats" charset="0"/>
              </a:rPr>
              <a:t></a:t>
            </a:r>
            <a:r>
              <a:rPr lang="en-US" dirty="0"/>
              <a:t>) </a:t>
            </a:r>
          </a:p>
          <a:p>
            <a:r>
              <a:rPr lang="en-US" dirty="0"/>
              <a:t>on the change in serum PTH (a), 1,25(OH)2 </a:t>
            </a:r>
            <a:r>
              <a:rPr lang="en-US" dirty="0" err="1"/>
              <a:t>vitaminD</a:t>
            </a:r>
            <a:r>
              <a:rPr lang="en-US" dirty="0"/>
              <a:t> (b), and 24-h</a:t>
            </a:r>
          </a:p>
          <a:p>
            <a:r>
              <a:rPr lang="en-US" dirty="0"/>
              <a:t>urine calcium/Cr (c) with years on supplement (mean and 1 SE). PTH</a:t>
            </a:r>
          </a:p>
          <a:p>
            <a:r>
              <a:rPr lang="en-US" dirty="0"/>
              <a:t>changes on calcium and 25OH vitamin D3 were different from placebo</a:t>
            </a:r>
          </a:p>
          <a:p>
            <a:r>
              <a:rPr lang="en-US" dirty="0"/>
              <a:t>(</a:t>
            </a:r>
            <a:r>
              <a:rPr lang="en-US" i="1" dirty="0"/>
              <a:t>P </a:t>
            </a:r>
            <a:r>
              <a:rPr lang="en-US" dirty="0"/>
              <a:t>, 0.001), but not from each other. 1,25(OH)2 vitamin D decreased</a:t>
            </a:r>
          </a:p>
          <a:p>
            <a:r>
              <a:rPr lang="en-US" dirty="0"/>
              <a:t>on calcium more than on 25OH vitamin D3 (</a:t>
            </a:r>
            <a:r>
              <a:rPr lang="en-US" i="1" dirty="0"/>
              <a:t>P </a:t>
            </a:r>
            <a:r>
              <a:rPr lang="en-US" dirty="0"/>
              <a:t>, 0.002) and placebo</a:t>
            </a:r>
          </a:p>
          <a:p>
            <a:r>
              <a:rPr lang="en-US" dirty="0"/>
              <a:t>(</a:t>
            </a:r>
            <a:r>
              <a:rPr lang="en-US" i="1" dirty="0"/>
              <a:t>P </a:t>
            </a:r>
            <a:r>
              <a:rPr lang="en-US" dirty="0"/>
              <a:t>, 0.001). Twenty-four-h urine calcium on calcium was higher than</a:t>
            </a:r>
          </a:p>
          <a:p>
            <a:r>
              <a:rPr lang="en-US" dirty="0"/>
              <a:t>on 25OH vitamin D3 (</a:t>
            </a:r>
            <a:r>
              <a:rPr lang="en-US" i="1" dirty="0"/>
              <a:t>P </a:t>
            </a:r>
            <a:r>
              <a:rPr lang="en-US" dirty="0"/>
              <a:t>, 0.06) and on placebo (</a:t>
            </a:r>
            <a:r>
              <a:rPr lang="en-US" i="1" dirty="0"/>
              <a:t>P </a:t>
            </a:r>
            <a:r>
              <a:rPr lang="en-US" dirty="0"/>
              <a:t>, 0.001) and 25OH</a:t>
            </a:r>
          </a:p>
          <a:p>
            <a:r>
              <a:rPr lang="en-US" dirty="0"/>
              <a:t>vitamin D3 was different from placebo (</a:t>
            </a:r>
            <a:r>
              <a:rPr lang="en-US" i="1" dirty="0"/>
              <a:t>P </a:t>
            </a:r>
            <a:r>
              <a:rPr lang="en-US" dirty="0"/>
              <a:t>, 0.07). A 24-h urine was</a:t>
            </a:r>
          </a:p>
          <a:p>
            <a:r>
              <a:rPr lang="en-US" dirty="0"/>
              <a:t>not collected on study at the fourth year visit.</a:t>
            </a:r>
          </a:p>
          <a:p>
            <a:endParaRPr lang="en-US" dirty="0"/>
          </a:p>
        </p:txBody>
      </p:sp>
    </p:spTree>
    <p:extLst>
      <p:ext uri="{BB962C8B-B14F-4D97-AF65-F5344CB8AC3E}">
        <p14:creationId xmlns:p14="http://schemas.microsoft.com/office/powerpoint/2010/main" val="1649760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107D15-6554-8346-A24A-6573A672054F}" type="slidenum">
              <a:rPr lang="en-US"/>
              <a:pPr/>
              <a:t>28</a:t>
            </a:fld>
            <a:endParaRPr lang="en-US"/>
          </a:p>
        </p:txBody>
      </p:sp>
      <p:sp>
        <p:nvSpPr>
          <p:cNvPr id="2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3"/>
          <p:cNvSpPr>
            <a:spLocks noGrp="1" noChangeArrowheads="1"/>
          </p:cNvSpPr>
          <p:nvPr>
            <p:ph type="body" idx="1"/>
          </p:nvPr>
        </p:nvSpPr>
        <p:spPr/>
        <p:txBody>
          <a:bodyPr/>
          <a:lstStyle/>
          <a:p>
            <a:r>
              <a:rPr lang="en-US"/>
              <a:t>FIG. 1. The effect of calcium (</a:t>
            </a:r>
            <a:r>
              <a:rPr lang="en-US">
                <a:solidFill>
                  <a:srgbClr val="000000"/>
                </a:solidFill>
              </a:rPr>
              <a:t>.</a:t>
            </a:r>
            <a:r>
              <a:rPr lang="en-US"/>
              <a:t>), 25OH vitamin D3 (</a:t>
            </a:r>
            <a:r>
              <a:rPr lang="en-US">
                <a:solidFill>
                  <a:srgbClr val="000000"/>
                </a:solidFill>
              </a:rPr>
              <a:t>o</a:t>
            </a:r>
            <a:r>
              <a:rPr lang="en-US"/>
              <a:t>), and placebo (</a:t>
            </a:r>
            <a:r>
              <a:rPr lang="en-US">
                <a:solidFill>
                  <a:srgbClr val="000000"/>
                </a:solidFill>
                <a:sym typeface="Zapf Dingbats" charset="0"/>
              </a:rPr>
              <a:t></a:t>
            </a:r>
            <a:r>
              <a:rPr lang="en-US"/>
              <a:t>) on the change in BMD at the total hip (a),</a:t>
            </a:r>
          </a:p>
          <a:p>
            <a:r>
              <a:rPr lang="en-US"/>
              <a:t> lumbar spine (b), and total body (c) with years on supplement (mean and 1 SE). Calcium was different from placebo </a:t>
            </a:r>
          </a:p>
          <a:p>
            <a:r>
              <a:rPr lang="en-US"/>
              <a:t>at the hip (</a:t>
            </a:r>
            <a:r>
              <a:rPr lang="en-US" i="1"/>
              <a:t>P</a:t>
            </a:r>
            <a:r>
              <a:rPr lang="en-US"/>
              <a:t>,0.008), the spine (</a:t>
            </a:r>
            <a:r>
              <a:rPr lang="en-US" i="1"/>
              <a:t>P</a:t>
            </a:r>
            <a:r>
              <a:rPr lang="en-US"/>
              <a:t>,0.02), and at the total body (</a:t>
            </a:r>
            <a:r>
              <a:rPr lang="en-US" i="1"/>
              <a:t>P </a:t>
            </a:r>
            <a:r>
              <a:rPr lang="en-US"/>
              <a:t>, 0.08). 25OH vitamin D3 and placebo did not differ.</a:t>
            </a:r>
          </a:p>
          <a:p>
            <a:endParaRPr lang="en-US"/>
          </a:p>
        </p:txBody>
      </p:sp>
    </p:spTree>
    <p:extLst>
      <p:ext uri="{BB962C8B-B14F-4D97-AF65-F5344CB8AC3E}">
        <p14:creationId xmlns:p14="http://schemas.microsoft.com/office/powerpoint/2010/main" val="596516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92ABB91-D601-A549-8089-BC18E6511A0C}" type="datetimeFigureOut">
              <a:rPr lang="en-US" smtClean="0"/>
              <a:t>9/13/16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B1CAA2-4C00-4D43-A3EB-57167EAF21B8}" type="slidenum">
              <a:rPr lang="en-US" smtClean="0"/>
              <a:t>‹#›</a:t>
            </a:fld>
            <a:endParaRPr lang="en-US"/>
          </a:p>
        </p:txBody>
      </p:sp>
      <p:pic>
        <p:nvPicPr>
          <p:cNvPr id="15" name="Picture 14"/>
          <p:cNvPicPr>
            <a:picLocks noChangeAspect="1"/>
          </p:cNvPicPr>
          <p:nvPr userDrawn="1"/>
        </p:nvPicPr>
        <p:blipFill>
          <a:blip r:embed="rId2">
            <a:alphaModFix amt="69000"/>
          </a:blip>
          <a:stretch>
            <a:fillRect/>
          </a:stretch>
        </p:blipFill>
        <p:spPr>
          <a:xfrm>
            <a:off x="66487" y="6047497"/>
            <a:ext cx="2032946" cy="797630"/>
          </a:xfrm>
          <a:prstGeom prst="rect">
            <a:avLst/>
          </a:prstGeom>
          <a:ln>
            <a:solidFill>
              <a:srgbClr val="4F81BD"/>
            </a:solidFill>
          </a:ln>
        </p:spPr>
      </p:pic>
      <p:pic>
        <p:nvPicPr>
          <p:cNvPr id="16" name="Picture 15" descr="ysm logo.png"/>
          <p:cNvPicPr>
            <a:picLocks noChangeAspect="1"/>
          </p:cNvPicPr>
          <p:nvPr userDrawn="1"/>
        </p:nvPicPr>
        <p:blipFill>
          <a:blip r:embed="rId3">
            <a:alphaModFix amt="74000"/>
            <a:extLst>
              <a:ext uri="{28A0092B-C50C-407E-A947-70E740481C1C}">
                <a14:useLocalDpi xmlns:a14="http://schemas.microsoft.com/office/drawing/2010/main" val="0"/>
              </a:ext>
            </a:extLst>
          </a:blip>
          <a:stretch>
            <a:fillRect/>
          </a:stretch>
        </p:blipFill>
        <p:spPr>
          <a:xfrm>
            <a:off x="8528511" y="6172200"/>
            <a:ext cx="482600" cy="539858"/>
          </a:xfrm>
          <a:prstGeom prst="rect">
            <a:avLst/>
          </a:prstGeom>
          <a:ln>
            <a:gradFill flip="none" rotWithShape="1">
              <a:gsLst>
                <a:gs pos="0">
                  <a:schemeClr val="accent1"/>
                </a:gs>
                <a:gs pos="100000">
                  <a:prstClr val="white"/>
                </a:gs>
              </a:gsLst>
              <a:lin ang="21180000" scaled="0"/>
              <a:tileRect/>
            </a:gradFill>
          </a:ln>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93289" y="4372168"/>
            <a:ext cx="6512511"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2ABB91-D601-A549-8089-BC18E6511A0C}" type="datetimeFigureOut">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1CAA2-4C00-4D43-A3EB-57167EAF21B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prstGeom prst="rect">
            <a:avLst/>
          </a:prstGeo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2ABB91-D601-A549-8089-BC18E6511A0C}" type="datetimeFigureOut">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1CAA2-4C00-4D43-A3EB-57167EAF21B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5FA475-033E-2247-AEA0-33B70118440F}" type="slidenum">
              <a:rPr lang="en-US"/>
              <a:pPr>
                <a:defRPr/>
              </a:pPr>
              <a:t>‹#›</a:t>
            </a:fld>
            <a:endParaRPr lang="en-US" dirty="0"/>
          </a:p>
        </p:txBody>
      </p:sp>
    </p:spTree>
    <p:extLst>
      <p:ext uri="{BB962C8B-B14F-4D97-AF65-F5344CB8AC3E}">
        <p14:creationId xmlns:p14="http://schemas.microsoft.com/office/powerpoint/2010/main" val="125222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F8C61-C33A-4646-A3D7-9D84FE770E64}" type="datetimeFigureOut">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1785F0-E9D7-EA43-9C81-3137B16B2E99}" type="slidenum">
              <a:rPr lang="en-US" smtClean="0"/>
              <a:t>‹#›</a:t>
            </a:fld>
            <a:endParaRPr lang="en-US"/>
          </a:p>
        </p:txBody>
      </p:sp>
    </p:spTree>
    <p:extLst>
      <p:ext uri="{BB962C8B-B14F-4D97-AF65-F5344CB8AC3E}">
        <p14:creationId xmlns:p14="http://schemas.microsoft.com/office/powerpoint/2010/main" val="2200779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92ABB91-D601-A549-8089-BC18E6511A0C}" type="datetimeFigureOut">
              <a:rPr lang="en-US" smtClean="0"/>
              <a:t>9/13/16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B1CAA2-4C00-4D43-A3EB-57167EAF21B8}" type="slidenum">
              <a:rPr lang="en-US" smtClean="0"/>
              <a:t>‹#›</a:t>
            </a:fld>
            <a:endParaRPr lang="en-US"/>
          </a:p>
        </p:txBody>
      </p:sp>
      <p:pic>
        <p:nvPicPr>
          <p:cNvPr id="15" name="Picture 14"/>
          <p:cNvPicPr>
            <a:picLocks noChangeAspect="1"/>
          </p:cNvPicPr>
          <p:nvPr userDrawn="1"/>
        </p:nvPicPr>
        <p:blipFill>
          <a:blip r:embed="rId2">
            <a:alphaModFix amt="69000"/>
          </a:blip>
          <a:stretch>
            <a:fillRect/>
          </a:stretch>
        </p:blipFill>
        <p:spPr>
          <a:xfrm>
            <a:off x="66487" y="6047497"/>
            <a:ext cx="2032946" cy="797630"/>
          </a:xfrm>
          <a:prstGeom prst="rect">
            <a:avLst/>
          </a:prstGeom>
          <a:ln>
            <a:solidFill>
              <a:srgbClr val="4F81BD"/>
            </a:solidFill>
          </a:ln>
        </p:spPr>
      </p:pic>
      <p:pic>
        <p:nvPicPr>
          <p:cNvPr id="16" name="Picture 15" descr="ysm logo.png"/>
          <p:cNvPicPr>
            <a:picLocks noChangeAspect="1"/>
          </p:cNvPicPr>
          <p:nvPr userDrawn="1"/>
        </p:nvPicPr>
        <p:blipFill>
          <a:blip r:embed="rId3">
            <a:alphaModFix amt="74000"/>
            <a:extLst>
              <a:ext uri="{28A0092B-C50C-407E-A947-70E740481C1C}">
                <a14:useLocalDpi xmlns:a14="http://schemas.microsoft.com/office/drawing/2010/main" val="0"/>
              </a:ext>
            </a:extLst>
          </a:blip>
          <a:stretch>
            <a:fillRect/>
          </a:stretch>
        </p:blipFill>
        <p:spPr>
          <a:xfrm>
            <a:off x="8528511" y="6172200"/>
            <a:ext cx="482600" cy="539858"/>
          </a:xfrm>
          <a:prstGeom prst="rect">
            <a:avLst/>
          </a:prstGeom>
          <a:ln>
            <a:gradFill flip="none" rotWithShape="1">
              <a:gsLst>
                <a:gs pos="0">
                  <a:schemeClr val="accent1"/>
                </a:gs>
                <a:gs pos="100000">
                  <a:prstClr val="white"/>
                </a:gs>
              </a:gsLst>
              <a:lin ang="21180000" scaled="0"/>
              <a:tileRect/>
            </a:gradFill>
          </a:ln>
        </p:spPr>
      </p:pic>
    </p:spTree>
    <p:extLst>
      <p:ext uri="{BB962C8B-B14F-4D97-AF65-F5344CB8AC3E}">
        <p14:creationId xmlns:p14="http://schemas.microsoft.com/office/powerpoint/2010/main" val="130748862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92ABB91-D601-A549-8089-BC18E6511A0C}" type="datetimeFigureOut">
              <a:rPr lang="en-US" smtClean="0"/>
              <a:t>9/13/16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B1CAA2-4C00-4D43-A3EB-57167EAF21B8}" type="slidenum">
              <a:rPr lang="en-US" smtClean="0"/>
              <a:t>‹#›</a:t>
            </a:fld>
            <a:endParaRPr lang="en-US"/>
          </a:p>
        </p:txBody>
      </p:sp>
      <p:pic>
        <p:nvPicPr>
          <p:cNvPr id="15" name="Picture 14"/>
          <p:cNvPicPr>
            <a:picLocks noChangeAspect="1"/>
          </p:cNvPicPr>
          <p:nvPr userDrawn="1"/>
        </p:nvPicPr>
        <p:blipFill>
          <a:blip r:embed="rId2">
            <a:alphaModFix amt="69000"/>
          </a:blip>
          <a:stretch>
            <a:fillRect/>
          </a:stretch>
        </p:blipFill>
        <p:spPr>
          <a:xfrm>
            <a:off x="66487" y="6047497"/>
            <a:ext cx="2032946" cy="797630"/>
          </a:xfrm>
          <a:prstGeom prst="rect">
            <a:avLst/>
          </a:prstGeom>
          <a:ln>
            <a:solidFill>
              <a:srgbClr val="4F81BD"/>
            </a:solidFill>
          </a:ln>
        </p:spPr>
      </p:pic>
      <p:pic>
        <p:nvPicPr>
          <p:cNvPr id="16" name="Picture 15" descr="ysm logo.png"/>
          <p:cNvPicPr>
            <a:picLocks noChangeAspect="1"/>
          </p:cNvPicPr>
          <p:nvPr userDrawn="1"/>
        </p:nvPicPr>
        <p:blipFill>
          <a:blip r:embed="rId3">
            <a:alphaModFix amt="74000"/>
            <a:extLst>
              <a:ext uri="{28A0092B-C50C-407E-A947-70E740481C1C}">
                <a14:useLocalDpi xmlns:a14="http://schemas.microsoft.com/office/drawing/2010/main" val="0"/>
              </a:ext>
            </a:extLst>
          </a:blip>
          <a:stretch>
            <a:fillRect/>
          </a:stretch>
        </p:blipFill>
        <p:spPr>
          <a:xfrm>
            <a:off x="8528511" y="6172200"/>
            <a:ext cx="482600" cy="539858"/>
          </a:xfrm>
          <a:prstGeom prst="rect">
            <a:avLst/>
          </a:prstGeom>
          <a:ln>
            <a:gradFill flip="none" rotWithShape="1">
              <a:gsLst>
                <a:gs pos="0">
                  <a:schemeClr val="accent1"/>
                </a:gs>
                <a:gs pos="100000">
                  <a:prstClr val="white"/>
                </a:gs>
              </a:gsLst>
              <a:lin ang="21180000" scaled="0"/>
              <a:tileRect/>
            </a:gradFill>
          </a:ln>
        </p:spPr>
      </p:pic>
    </p:spTree>
    <p:extLst>
      <p:ext uri="{BB962C8B-B14F-4D97-AF65-F5344CB8AC3E}">
        <p14:creationId xmlns:p14="http://schemas.microsoft.com/office/powerpoint/2010/main" val="103280091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392ABB91-D601-A549-8089-BC18E6511A0C}" type="datetimeFigureOut">
              <a:rPr lang="en-US" smtClean="0"/>
              <a:t>9/13/16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B1CAA2-4C00-4D43-A3EB-57167EAF21B8}" type="slidenum">
              <a:rPr lang="en-US" smtClean="0"/>
              <a:t>‹#›</a:t>
            </a:fld>
            <a:endParaRPr lang="en-US"/>
          </a:p>
        </p:txBody>
      </p:sp>
      <p:pic>
        <p:nvPicPr>
          <p:cNvPr id="15" name="Picture 14"/>
          <p:cNvPicPr>
            <a:picLocks noChangeAspect="1"/>
          </p:cNvPicPr>
          <p:nvPr userDrawn="1"/>
        </p:nvPicPr>
        <p:blipFill>
          <a:blip r:embed="rId2">
            <a:alphaModFix amt="69000"/>
          </a:blip>
          <a:stretch>
            <a:fillRect/>
          </a:stretch>
        </p:blipFill>
        <p:spPr>
          <a:xfrm>
            <a:off x="66487" y="6047497"/>
            <a:ext cx="2032946" cy="797630"/>
          </a:xfrm>
          <a:prstGeom prst="rect">
            <a:avLst/>
          </a:prstGeom>
          <a:ln>
            <a:solidFill>
              <a:srgbClr val="4F81BD"/>
            </a:solidFill>
          </a:ln>
        </p:spPr>
      </p:pic>
      <p:pic>
        <p:nvPicPr>
          <p:cNvPr id="16" name="Picture 15" descr="ysm logo.png"/>
          <p:cNvPicPr>
            <a:picLocks noChangeAspect="1"/>
          </p:cNvPicPr>
          <p:nvPr userDrawn="1"/>
        </p:nvPicPr>
        <p:blipFill>
          <a:blip r:embed="rId3">
            <a:alphaModFix amt="74000"/>
            <a:extLst>
              <a:ext uri="{28A0092B-C50C-407E-A947-70E740481C1C}">
                <a14:useLocalDpi xmlns:a14="http://schemas.microsoft.com/office/drawing/2010/main" val="0"/>
              </a:ext>
            </a:extLst>
          </a:blip>
          <a:stretch>
            <a:fillRect/>
          </a:stretch>
        </p:blipFill>
        <p:spPr>
          <a:xfrm>
            <a:off x="8528511" y="6172200"/>
            <a:ext cx="482600" cy="539858"/>
          </a:xfrm>
          <a:prstGeom prst="rect">
            <a:avLst/>
          </a:prstGeom>
          <a:ln>
            <a:gradFill flip="none" rotWithShape="1">
              <a:gsLst>
                <a:gs pos="0">
                  <a:schemeClr val="accent1"/>
                </a:gs>
                <a:gs pos="100000">
                  <a:prstClr val="white"/>
                </a:gs>
              </a:gsLst>
              <a:lin ang="21180000" scaled="0"/>
              <a:tileRect/>
            </a:gradFill>
          </a:ln>
        </p:spPr>
      </p:pic>
    </p:spTree>
    <p:extLst>
      <p:ext uri="{BB962C8B-B14F-4D97-AF65-F5344CB8AC3E}">
        <p14:creationId xmlns:p14="http://schemas.microsoft.com/office/powerpoint/2010/main" val="11115504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92ABB91-D601-A549-8089-BC18E6511A0C}" type="datetimeFigureOut">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1CAA2-4C00-4D43-A3EB-57167EAF21B8}" type="slidenum">
              <a:rPr lang="en-US" smtClean="0"/>
              <a:t>‹#›</a:t>
            </a:fld>
            <a:endParaRPr lang="en-US"/>
          </a:p>
        </p:txBody>
      </p:sp>
      <p:sp>
        <p:nvSpPr>
          <p:cNvPr id="10" name="Content Placeholder 9"/>
          <p:cNvSpPr>
            <a:spLocks noGrp="1"/>
          </p:cNvSpPr>
          <p:nvPr>
            <p:ph sz="quarter" idx="13"/>
          </p:nvPr>
        </p:nvSpPr>
        <p:spPr>
          <a:xfrm>
            <a:off x="1143000" y="731520"/>
            <a:ext cx="6400800" cy="347472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BB47B5-C739-4DAE-AACD-CC58CA843AC4}" type="datetime1">
              <a:rPr lang="en-US" smtClean="0"/>
              <a:pPr/>
              <a:t>9/13/16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1CAA2-4C00-4D43-A3EB-57167EAF21B8}" type="slidenum">
              <a:rPr lang="en-US" smtClean="0"/>
              <a:t>‹#›</a:t>
            </a:fld>
            <a:endParaRPr lang="en-US"/>
          </a:p>
        </p:txBody>
      </p:sp>
      <p:pic>
        <p:nvPicPr>
          <p:cNvPr id="11" name="Picture 10" descr="ysm logo.pn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8569960" y="6318142"/>
            <a:ext cx="482600" cy="539858"/>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92ABB91-D601-A549-8089-BC18E6511A0C}" type="datetimeFigureOut">
              <a:rPr lang="en-US" smtClean="0"/>
              <a:t>9/13/16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B1CAA2-4C00-4D43-A3EB-57167EAF21B8}" type="slidenum">
              <a:rPr lang="en-US" smtClean="0"/>
              <a:t>‹#›</a:t>
            </a:fld>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92ABB91-D601-A549-8089-BC18E6511A0C}" type="datetimeFigureOut">
              <a:rPr lang="en-US" smtClean="0"/>
              <a:t>9/13/16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B1CAA2-4C00-4D43-A3EB-57167EAF21B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3289" y="4372168"/>
            <a:ext cx="6512511" cy="1143000"/>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92ABB91-D601-A549-8089-BC18E6511A0C}" type="datetimeFigureOut">
              <a:rPr lang="en-US" smtClean="0"/>
              <a:t>9/13/16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B1CAA2-4C00-4D43-A3EB-57167EAF21B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2ABB91-D601-A549-8089-BC18E6511A0C}" type="datetimeFigureOut">
              <a:rPr lang="en-US" smtClean="0"/>
              <a:t>9/13/16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B1CAA2-4C00-4D43-A3EB-57167EAF21B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prstGeom prst="rect">
            <a:avLst/>
          </a:prstGeo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2ABB91-D601-A549-8089-BC18E6511A0C}" type="datetimeFigureOut">
              <a:rPr lang="en-US" smtClean="0"/>
              <a:t>9/13/16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1CAA2-4C00-4D43-A3EB-57167EAF21B8}"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2ABB91-D601-A549-8089-BC18E6511A0C}" type="datetimeFigureOut">
              <a:rPr lang="en-US" smtClean="0"/>
              <a:t>9/13/16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1CAA2-4C00-4D43-A3EB-57167EAF21B8}" type="slidenum">
              <a:rPr lang="en-US" smtClean="0"/>
              <a:t>‹#›</a:t>
            </a:fld>
            <a:endParaRPr lang="en-US"/>
          </a:p>
        </p:txBody>
      </p:sp>
      <p:sp>
        <p:nvSpPr>
          <p:cNvPr id="2" name="Title 1"/>
          <p:cNvSpPr>
            <a:spLocks noGrp="1"/>
          </p:cNvSpPr>
          <p:nvPr>
            <p:ph type="title"/>
          </p:nvPr>
        </p:nvSpPr>
        <p:spPr>
          <a:xfrm>
            <a:off x="727268" y="4464421"/>
            <a:ext cx="6383538" cy="1143000"/>
          </a:xfrm>
          <a:prstGeom prst="rect">
            <a:avLst/>
          </a:prstGeo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392ABB91-D601-A549-8089-BC18E6511A0C}" type="datetimeFigureOut">
              <a:rPr lang="en-US" smtClean="0"/>
              <a:t>9/13/16</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FA84A37A-AFC2-4A01-80A1-FC20F2C0D5BB}" type="slidenum">
              <a:rPr lang="en-US" smtClean="0"/>
              <a:pPr/>
              <a:t>‹#›</a:t>
            </a:fld>
            <a:endParaRPr lang="en-US" dirty="0"/>
          </a:p>
        </p:txBody>
      </p:sp>
      <p:pic>
        <p:nvPicPr>
          <p:cNvPr id="11" name="Picture 10"/>
          <p:cNvPicPr>
            <a:picLocks noChangeAspect="1"/>
          </p:cNvPicPr>
          <p:nvPr userDrawn="1"/>
        </p:nvPicPr>
        <p:blipFill>
          <a:blip r:embed="rId18">
            <a:alphaModFix amt="69000"/>
          </a:blip>
          <a:stretch>
            <a:fillRect/>
          </a:stretch>
        </p:blipFill>
        <p:spPr>
          <a:xfrm>
            <a:off x="66487" y="6047497"/>
            <a:ext cx="2032946" cy="797630"/>
          </a:xfrm>
          <a:prstGeom prst="rect">
            <a:avLst/>
          </a:prstGeom>
          <a:ln>
            <a:solidFill>
              <a:srgbClr val="4F81BD"/>
            </a:solidFill>
          </a:ln>
          <a:effectLst>
            <a:outerShdw blurRad="50800" dist="38100" dir="2700000" algn="tl" rotWithShape="0">
              <a:prstClr val="black">
                <a:alpha val="40000"/>
              </a:prstClr>
            </a:outerShdw>
          </a:effectLst>
        </p:spPr>
      </p:pic>
      <p:pic>
        <p:nvPicPr>
          <p:cNvPr id="12" name="Picture 11" descr="ysm logo.png"/>
          <p:cNvPicPr>
            <a:picLocks noChangeAspect="1"/>
          </p:cNvPicPr>
          <p:nvPr userDrawn="1"/>
        </p:nvPicPr>
        <p:blipFill>
          <a:blip r:embed="rId19">
            <a:alphaModFix amt="74000"/>
            <a:extLst>
              <a:ext uri="{28A0092B-C50C-407E-A947-70E740481C1C}">
                <a14:useLocalDpi xmlns:a14="http://schemas.microsoft.com/office/drawing/2010/main" val="0"/>
              </a:ext>
            </a:extLst>
          </a:blip>
          <a:stretch>
            <a:fillRect/>
          </a:stretch>
        </p:blipFill>
        <p:spPr>
          <a:xfrm>
            <a:off x="8528511" y="6172200"/>
            <a:ext cx="482600" cy="539858"/>
          </a:xfrm>
          <a:prstGeom prst="rect">
            <a:avLst/>
          </a:prstGeom>
          <a:ln>
            <a:gradFill flip="none" rotWithShape="1">
              <a:gsLst>
                <a:gs pos="0">
                  <a:schemeClr val="accent1"/>
                </a:gs>
                <a:gs pos="100000">
                  <a:prstClr val="white"/>
                </a:gs>
              </a:gsLst>
              <a:lin ang="21180000" scaled="0"/>
              <a:tileRect/>
            </a:gradFill>
          </a:ln>
          <a:effectLst>
            <a:outerShdw blurRad="50800" dist="38100" dir="2700000" algn="tl" rotWithShape="0">
              <a:prstClr val="black">
                <a:alpha val="40000"/>
              </a:prstClr>
            </a:outerShdw>
          </a:effectLst>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Lst>
  <p:timing>
    <p:tnLst>
      <p:par>
        <p:cTn id="1" dur="indefinite" restart="never" nodeType="tmRoot"/>
      </p:par>
    </p:tnLst>
  </p:timing>
  <p:txStyles>
    <p:titleStyle>
      <a:lvl1pPr marL="0" indent="0" algn="r" defTabSz="914400" rtl="0" eaLnBrk="1" latinLnBrk="0" hangingPunct="1">
        <a:spcBef>
          <a:spcPct val="0"/>
        </a:spcBef>
        <a:buClr>
          <a:schemeClr val="accent6">
            <a:lumMod val="75000"/>
          </a:schemeClr>
        </a:buClr>
        <a:buSzPct val="128000"/>
        <a:buFont typeface="Georgia" pitchFamily="18" charset="0"/>
        <a:buNone/>
        <a:defRPr lang="en-US" sz="4600" b="1" i="0" kern="1200" dirty="0" smtClean="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72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3200" kern="1200">
          <a:solidFill>
            <a:srgbClr val="0000FF"/>
          </a:solidFill>
          <a:latin typeface="Arial"/>
          <a:ea typeface="+mn-ea"/>
          <a:cs typeface="Arial"/>
        </a:defRPr>
      </a:lvl1pPr>
      <a:lvl2pPr marL="36576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rgbClr val="0000FF"/>
          </a:solidFill>
          <a:latin typeface="+mn-lt"/>
          <a:ea typeface="+mn-ea"/>
          <a:cs typeface="+mn-cs"/>
        </a:defRPr>
      </a:lvl2pPr>
      <a:lvl3pPr marL="64008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rgbClr val="0000FF"/>
          </a:solidFill>
          <a:latin typeface="Arial"/>
          <a:ea typeface="+mn-ea"/>
          <a:cs typeface="Arial"/>
        </a:defRPr>
      </a:lvl3pPr>
      <a:lvl4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rgbClr val="0000FF"/>
          </a:solidFill>
          <a:latin typeface="Arial"/>
          <a:ea typeface="+mn-ea"/>
          <a:cs typeface="Arial"/>
        </a:defRPr>
      </a:lvl4pPr>
      <a:lvl5pPr marL="1207008"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rgbClr val="0000FF"/>
          </a:solidFill>
          <a:latin typeface="Arial"/>
          <a:ea typeface="+mn-ea"/>
          <a:cs typeface="Arial"/>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 Id="rId3"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4.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6.emf"/></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0.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5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6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6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65.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65.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66.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67.emf"/></Relationships>
</file>

<file path=ppt/slides/_rels/slide85.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image" Target="../media/image70.emf"/><Relationship Id="rId5" Type="http://schemas.openxmlformats.org/officeDocument/2006/relationships/image" Target="../media/image71.png"/><Relationship Id="rId1" Type="http://schemas.openxmlformats.org/officeDocument/2006/relationships/slideLayout" Target="../slideLayouts/slideLayout13.xml"/><Relationship Id="rId2" Type="http://schemas.openxmlformats.org/officeDocument/2006/relationships/image" Target="../media/image68.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 Id="rId3" Type="http://schemas.openxmlformats.org/officeDocument/2006/relationships/image" Target="../media/image7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Excel_Worksheet1.xlsx"/><Relationship Id="rId5" Type="http://schemas.openxmlformats.org/officeDocument/2006/relationships/image" Target="../media/image75.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8723" y="1147155"/>
            <a:ext cx="6851708" cy="323165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a:solidFill>
                  <a:srgbClr val="0000FF"/>
                </a:solidFill>
                <a:latin typeface="Arial"/>
                <a:cs typeface="Arial"/>
              </a:rPr>
              <a:t>Nutrition and Osteoporosis</a:t>
            </a:r>
            <a:r>
              <a:rPr lang="en-US" sz="3200" b="1" dirty="0" smtClean="0">
                <a:solidFill>
                  <a:srgbClr val="0000FF"/>
                </a:solidFill>
                <a:latin typeface="Arial"/>
                <a:cs typeface="Arial"/>
              </a:rPr>
              <a:t>:</a:t>
            </a:r>
          </a:p>
          <a:p>
            <a:pPr algn="ctr"/>
            <a:endParaRPr lang="en-US" b="1" dirty="0" smtClean="0">
              <a:solidFill>
                <a:srgbClr val="0000FF"/>
              </a:solidFill>
              <a:latin typeface="Arial"/>
              <a:cs typeface="Arial"/>
            </a:endParaRPr>
          </a:p>
          <a:p>
            <a:pPr algn="ctr"/>
            <a:r>
              <a:rPr lang="en-US" sz="2400" b="1" dirty="0" smtClean="0">
                <a:solidFill>
                  <a:srgbClr val="0000FF"/>
                </a:solidFill>
                <a:latin typeface="Arial"/>
                <a:cs typeface="Arial"/>
              </a:rPr>
              <a:t> </a:t>
            </a:r>
            <a:r>
              <a:rPr lang="en-US" sz="2400" b="1" dirty="0">
                <a:solidFill>
                  <a:srgbClr val="0000FF"/>
                </a:solidFill>
                <a:latin typeface="Arial"/>
                <a:cs typeface="Arial"/>
              </a:rPr>
              <a:t>L</a:t>
            </a:r>
            <a:r>
              <a:rPr lang="en-US" sz="2400" b="1" dirty="0" smtClean="0">
                <a:solidFill>
                  <a:srgbClr val="0000FF"/>
                </a:solidFill>
                <a:latin typeface="Arial"/>
                <a:cs typeface="Arial"/>
              </a:rPr>
              <a:t>ots </a:t>
            </a:r>
            <a:r>
              <a:rPr lang="en-US" sz="2400" b="1" dirty="0">
                <a:solidFill>
                  <a:srgbClr val="0000FF"/>
                </a:solidFill>
                <a:latin typeface="Arial"/>
                <a:cs typeface="Arial"/>
              </a:rPr>
              <a:t>of </a:t>
            </a:r>
            <a:r>
              <a:rPr lang="en-US" sz="2400" b="1" dirty="0" smtClean="0">
                <a:solidFill>
                  <a:srgbClr val="0000FF"/>
                </a:solidFill>
                <a:latin typeface="Arial"/>
                <a:cs typeface="Arial"/>
              </a:rPr>
              <a:t>Ingredients</a:t>
            </a:r>
            <a:r>
              <a:rPr lang="en-US" sz="2400" b="1" dirty="0">
                <a:solidFill>
                  <a:srgbClr val="0000FF"/>
                </a:solidFill>
                <a:latin typeface="Arial"/>
                <a:cs typeface="Arial"/>
              </a:rPr>
              <a:t>, </a:t>
            </a:r>
            <a:r>
              <a:rPr lang="en-US" sz="2400" b="1" dirty="0" smtClean="0">
                <a:solidFill>
                  <a:srgbClr val="0000FF"/>
                </a:solidFill>
                <a:latin typeface="Arial"/>
                <a:cs typeface="Arial"/>
              </a:rPr>
              <a:t>Lots </a:t>
            </a:r>
            <a:r>
              <a:rPr lang="en-US" sz="2400" b="1" dirty="0">
                <a:solidFill>
                  <a:srgbClr val="0000FF"/>
                </a:solidFill>
                <a:latin typeface="Arial"/>
                <a:cs typeface="Arial"/>
              </a:rPr>
              <a:t>of </a:t>
            </a:r>
            <a:r>
              <a:rPr lang="en-US" sz="2400" b="1" dirty="0" smtClean="0">
                <a:solidFill>
                  <a:srgbClr val="0000FF"/>
                </a:solidFill>
                <a:latin typeface="Arial"/>
                <a:cs typeface="Arial"/>
              </a:rPr>
              <a:t>Recipes</a:t>
            </a:r>
            <a:r>
              <a:rPr lang="en-US" sz="2400" b="1" dirty="0">
                <a:solidFill>
                  <a:srgbClr val="0000FF"/>
                </a:solidFill>
                <a:latin typeface="Arial"/>
                <a:cs typeface="Arial"/>
              </a:rPr>
              <a:t>, </a:t>
            </a:r>
            <a:endParaRPr lang="en-US" sz="2400" b="1" dirty="0" smtClean="0">
              <a:solidFill>
                <a:srgbClr val="0000FF"/>
              </a:solidFill>
              <a:latin typeface="Arial"/>
              <a:cs typeface="Arial"/>
            </a:endParaRPr>
          </a:p>
          <a:p>
            <a:pPr algn="ctr"/>
            <a:r>
              <a:rPr lang="en-US" sz="2400" b="1" dirty="0">
                <a:solidFill>
                  <a:srgbClr val="0000FF"/>
                </a:solidFill>
                <a:latin typeface="Arial"/>
                <a:cs typeface="Arial"/>
              </a:rPr>
              <a:t>L</a:t>
            </a:r>
            <a:r>
              <a:rPr lang="en-US" sz="2400" b="1" dirty="0" smtClean="0">
                <a:solidFill>
                  <a:srgbClr val="0000FF"/>
                </a:solidFill>
                <a:latin typeface="Arial"/>
                <a:cs typeface="Arial"/>
              </a:rPr>
              <a:t>ots </a:t>
            </a:r>
            <a:r>
              <a:rPr lang="en-US" sz="2400" b="1" dirty="0">
                <a:solidFill>
                  <a:srgbClr val="0000FF"/>
                </a:solidFill>
                <a:latin typeface="Arial"/>
                <a:cs typeface="Arial"/>
              </a:rPr>
              <a:t>of </a:t>
            </a:r>
            <a:r>
              <a:rPr lang="en-US" sz="2400" b="1" dirty="0" smtClean="0">
                <a:solidFill>
                  <a:srgbClr val="0000FF"/>
                </a:solidFill>
                <a:latin typeface="Arial"/>
                <a:cs typeface="Arial"/>
              </a:rPr>
              <a:t>Cooks </a:t>
            </a:r>
            <a:r>
              <a:rPr lang="en-US" sz="2400" b="1" dirty="0">
                <a:solidFill>
                  <a:srgbClr val="0000FF"/>
                </a:solidFill>
                <a:latin typeface="Arial"/>
                <a:cs typeface="Arial"/>
              </a:rPr>
              <a:t>and </a:t>
            </a:r>
            <a:endParaRPr lang="en-US" sz="2400" b="1" dirty="0" smtClean="0">
              <a:solidFill>
                <a:srgbClr val="0000FF"/>
              </a:solidFill>
              <a:latin typeface="Arial"/>
              <a:cs typeface="Arial"/>
            </a:endParaRPr>
          </a:p>
          <a:p>
            <a:pPr algn="ctr"/>
            <a:r>
              <a:rPr lang="en-US" sz="2400" b="1" i="1" dirty="0" smtClean="0">
                <a:solidFill>
                  <a:srgbClr val="0000FF"/>
                </a:solidFill>
                <a:latin typeface="Arial"/>
                <a:cs typeface="Arial"/>
              </a:rPr>
              <a:t>of </a:t>
            </a:r>
            <a:r>
              <a:rPr lang="en-US" sz="2800" b="1" i="1" u="sng" dirty="0">
                <a:solidFill>
                  <a:srgbClr val="0000FF"/>
                </a:solidFill>
                <a:latin typeface="Arial"/>
                <a:cs typeface="Arial"/>
              </a:rPr>
              <a:t>course</a:t>
            </a:r>
            <a:r>
              <a:rPr lang="en-US" sz="2400" b="1" i="1" dirty="0">
                <a:solidFill>
                  <a:srgbClr val="0000FF"/>
                </a:solidFill>
                <a:latin typeface="Arial"/>
                <a:cs typeface="Arial"/>
              </a:rPr>
              <a:t> </a:t>
            </a:r>
            <a:endParaRPr lang="en-US" sz="2400" b="1" i="1" dirty="0" smtClean="0">
              <a:solidFill>
                <a:srgbClr val="0000FF"/>
              </a:solidFill>
              <a:latin typeface="Arial"/>
              <a:cs typeface="Arial"/>
            </a:endParaRPr>
          </a:p>
          <a:p>
            <a:pPr algn="ctr"/>
            <a:r>
              <a:rPr lang="en-US" sz="2400" b="1" dirty="0">
                <a:solidFill>
                  <a:srgbClr val="0000FF"/>
                </a:solidFill>
                <a:latin typeface="Arial"/>
                <a:cs typeface="Arial"/>
              </a:rPr>
              <a:t>L</a:t>
            </a:r>
            <a:r>
              <a:rPr lang="en-US" sz="2400" b="1" dirty="0" smtClean="0">
                <a:solidFill>
                  <a:srgbClr val="0000FF"/>
                </a:solidFill>
                <a:latin typeface="Arial"/>
                <a:cs typeface="Arial"/>
              </a:rPr>
              <a:t>ots </a:t>
            </a:r>
            <a:r>
              <a:rPr lang="en-US" sz="2400" b="1" dirty="0">
                <a:solidFill>
                  <a:srgbClr val="0000FF"/>
                </a:solidFill>
                <a:latin typeface="Arial"/>
                <a:cs typeface="Arial"/>
              </a:rPr>
              <a:t>of C</a:t>
            </a:r>
            <a:r>
              <a:rPr lang="en-US" sz="2400" b="1" dirty="0" smtClean="0">
                <a:solidFill>
                  <a:srgbClr val="0000FF"/>
                </a:solidFill>
                <a:latin typeface="Arial"/>
                <a:cs typeface="Arial"/>
              </a:rPr>
              <a:t>ontroversy</a:t>
            </a:r>
          </a:p>
          <a:p>
            <a:pPr algn="ctr"/>
            <a:endParaRPr lang="en-US" b="1" dirty="0">
              <a:solidFill>
                <a:srgbClr val="0000FF"/>
              </a:solidFill>
              <a:latin typeface="Arial"/>
              <a:cs typeface="Arial"/>
            </a:endParaRPr>
          </a:p>
          <a:p>
            <a:pPr algn="ctr"/>
            <a:endParaRPr lang="en-US" dirty="0">
              <a:solidFill>
                <a:srgbClr val="0000FF"/>
              </a:solidFill>
              <a:latin typeface="Arial"/>
              <a:cs typeface="Arial"/>
            </a:endParaRPr>
          </a:p>
          <a:p>
            <a:pPr algn="ctr"/>
            <a:r>
              <a:rPr lang="en-US" dirty="0" smtClean="0">
                <a:solidFill>
                  <a:srgbClr val="0000FF"/>
                </a:solidFill>
                <a:latin typeface="Arial"/>
                <a:cs typeface="Arial"/>
              </a:rPr>
              <a:t>July 25, </a:t>
            </a:r>
            <a:r>
              <a:rPr lang="en-US" dirty="0" smtClean="0">
                <a:solidFill>
                  <a:srgbClr val="0000FF"/>
                </a:solidFill>
                <a:latin typeface="Arial"/>
                <a:cs typeface="Arial"/>
              </a:rPr>
              <a:t>2016</a:t>
            </a:r>
            <a:endParaRPr lang="en-US" dirty="0">
              <a:solidFill>
                <a:srgbClr val="0000FF"/>
              </a:solidFill>
              <a:latin typeface="Arial"/>
              <a:cs typeface="Arial"/>
            </a:endParaRPr>
          </a:p>
        </p:txBody>
      </p:sp>
      <p:sp>
        <p:nvSpPr>
          <p:cNvPr id="4" name="TextBox 3"/>
          <p:cNvSpPr txBox="1"/>
          <p:nvPr/>
        </p:nvSpPr>
        <p:spPr>
          <a:xfrm>
            <a:off x="183331" y="4770950"/>
            <a:ext cx="3832203" cy="923330"/>
          </a:xfrm>
          <a:prstGeom prst="rect">
            <a:avLst/>
          </a:prstGeom>
          <a:noFill/>
        </p:spPr>
        <p:txBody>
          <a:bodyPr wrap="square" rtlCol="0">
            <a:spAutoFit/>
          </a:bodyPr>
          <a:lstStyle/>
          <a:p>
            <a:r>
              <a:rPr lang="en-US" i="1" dirty="0" smtClean="0">
                <a:solidFill>
                  <a:srgbClr val="0000FF"/>
                </a:solidFill>
                <a:latin typeface="Arial"/>
                <a:cs typeface="Arial"/>
              </a:rPr>
              <a:t>Karl L. Insogna, MD</a:t>
            </a:r>
          </a:p>
          <a:p>
            <a:r>
              <a:rPr lang="en-US" i="1" dirty="0" smtClean="0">
                <a:solidFill>
                  <a:srgbClr val="0000FF"/>
                </a:solidFill>
                <a:latin typeface="Arial"/>
                <a:cs typeface="Arial"/>
              </a:rPr>
              <a:t>Ensign Professor of Medicine</a:t>
            </a:r>
          </a:p>
          <a:p>
            <a:r>
              <a:rPr lang="en-US" i="1" dirty="0" smtClean="0">
                <a:solidFill>
                  <a:srgbClr val="0000FF"/>
                </a:solidFill>
                <a:latin typeface="Arial"/>
                <a:cs typeface="Arial"/>
              </a:rPr>
              <a:t>Yale School of Medicine</a:t>
            </a:r>
            <a:endParaRPr lang="en-US" i="1" dirty="0">
              <a:solidFill>
                <a:srgbClr val="0000FF"/>
              </a:solidFill>
              <a:latin typeface="Arial"/>
              <a:cs typeface="Arial"/>
            </a:endParaRPr>
          </a:p>
        </p:txBody>
      </p:sp>
    </p:spTree>
    <p:extLst>
      <p:ext uri="{BB962C8B-B14F-4D97-AF65-F5344CB8AC3E}">
        <p14:creationId xmlns:p14="http://schemas.microsoft.com/office/powerpoint/2010/main" val="78020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75727" y="1175971"/>
            <a:ext cx="8466667" cy="4474210"/>
          </a:xfrm>
        </p:spPr>
        <p:txBody>
          <a:bodyPr>
            <a:noAutofit/>
          </a:bodyPr>
          <a:lstStyle/>
          <a:p>
            <a:pPr marL="45720" indent="0">
              <a:buNone/>
            </a:pPr>
            <a:r>
              <a:rPr lang="en-US" sz="2000" dirty="0">
                <a:solidFill>
                  <a:srgbClr val="0000FF"/>
                </a:solidFill>
                <a:latin typeface="Arial"/>
                <a:cs typeface="Arial"/>
              </a:rPr>
              <a:t> </a:t>
            </a:r>
          </a:p>
          <a:p>
            <a:pPr>
              <a:buClrTx/>
              <a:buFont typeface="Arial"/>
              <a:buChar char="•"/>
            </a:pPr>
            <a:r>
              <a:rPr lang="en-US" sz="2000" b="1" dirty="0">
                <a:solidFill>
                  <a:srgbClr val="0000FF"/>
                </a:solidFill>
                <a:latin typeface="Arial"/>
                <a:cs typeface="Arial"/>
              </a:rPr>
              <a:t>Skeletal mass is a largely heritable trait. </a:t>
            </a:r>
            <a:r>
              <a:rPr lang="en-US" sz="2000" b="1" dirty="0" smtClean="0">
                <a:solidFill>
                  <a:srgbClr val="0000FF"/>
                </a:solidFill>
                <a:latin typeface="Arial"/>
                <a:cs typeface="Arial"/>
              </a:rPr>
              <a:t>70-75% </a:t>
            </a:r>
            <a:r>
              <a:rPr lang="en-US" sz="2000" b="1" dirty="0">
                <a:solidFill>
                  <a:srgbClr val="0000FF"/>
                </a:solidFill>
                <a:latin typeface="Arial"/>
                <a:cs typeface="Arial"/>
              </a:rPr>
              <a:t>of bone mass (we don’t know about bone quality) is genetically determined</a:t>
            </a:r>
            <a:r>
              <a:rPr lang="en-US" sz="2000" b="1" dirty="0" smtClean="0">
                <a:solidFill>
                  <a:srgbClr val="0000FF"/>
                </a:solidFill>
                <a:latin typeface="Arial"/>
                <a:cs typeface="Arial"/>
              </a:rPr>
              <a:t>.</a:t>
            </a:r>
          </a:p>
          <a:p>
            <a:pPr marL="45720" indent="0">
              <a:lnSpc>
                <a:spcPts val="1500"/>
              </a:lnSpc>
              <a:buClrTx/>
              <a:buNone/>
            </a:pPr>
            <a:endParaRPr lang="en-US" sz="2000" b="1" dirty="0">
              <a:solidFill>
                <a:srgbClr val="0000FF"/>
              </a:solidFill>
              <a:latin typeface="Arial"/>
              <a:cs typeface="Arial"/>
            </a:endParaRPr>
          </a:p>
          <a:p>
            <a:pPr>
              <a:buClrTx/>
              <a:buFont typeface="Arial"/>
              <a:buChar char="•"/>
            </a:pPr>
            <a:r>
              <a:rPr lang="en-US" sz="2000" b="1" dirty="0">
                <a:solidFill>
                  <a:srgbClr val="0000FF"/>
                </a:solidFill>
                <a:latin typeface="Arial"/>
                <a:cs typeface="Arial"/>
              </a:rPr>
              <a:t>Of the various environmental </a:t>
            </a:r>
            <a:r>
              <a:rPr lang="en-US" sz="2000" b="1" dirty="0" smtClean="0">
                <a:solidFill>
                  <a:srgbClr val="0000FF"/>
                </a:solidFill>
                <a:latin typeface="Arial"/>
                <a:cs typeface="Arial"/>
              </a:rPr>
              <a:t>factors that comprise the remaining 30%, </a:t>
            </a:r>
            <a:r>
              <a:rPr lang="en-US" sz="2000" b="1" dirty="0">
                <a:solidFill>
                  <a:srgbClr val="0000FF"/>
                </a:solidFill>
                <a:latin typeface="Arial"/>
                <a:cs typeface="Arial"/>
              </a:rPr>
              <a:t>certainly nutrition is among the most </a:t>
            </a:r>
            <a:r>
              <a:rPr lang="en-US" sz="2000" b="1" dirty="0" smtClean="0">
                <a:solidFill>
                  <a:srgbClr val="0000FF"/>
                </a:solidFill>
                <a:latin typeface="Arial"/>
                <a:cs typeface="Arial"/>
              </a:rPr>
              <a:t>important.</a:t>
            </a:r>
          </a:p>
          <a:p>
            <a:pPr marL="45720" indent="0">
              <a:lnSpc>
                <a:spcPts val="1500"/>
              </a:lnSpc>
              <a:buClrTx/>
              <a:buNone/>
            </a:pPr>
            <a:endParaRPr lang="en-US" sz="2000" b="1" dirty="0" smtClean="0">
              <a:solidFill>
                <a:srgbClr val="0000FF"/>
              </a:solidFill>
              <a:latin typeface="Arial"/>
              <a:cs typeface="Arial"/>
            </a:endParaRPr>
          </a:p>
          <a:p>
            <a:pPr>
              <a:buClrTx/>
              <a:buFont typeface="Arial"/>
              <a:buChar char="•"/>
            </a:pPr>
            <a:r>
              <a:rPr lang="en-US" sz="2000" b="1" dirty="0" smtClean="0">
                <a:solidFill>
                  <a:srgbClr val="0000FF"/>
                </a:solidFill>
                <a:latin typeface="Arial"/>
                <a:cs typeface="Arial"/>
              </a:rPr>
              <a:t>The </a:t>
            </a:r>
            <a:r>
              <a:rPr lang="en-US" sz="2000" b="1" dirty="0">
                <a:solidFill>
                  <a:srgbClr val="0000FF"/>
                </a:solidFill>
                <a:latin typeface="Arial"/>
                <a:cs typeface="Arial"/>
              </a:rPr>
              <a:t>skeleton responds relatively slowly to </a:t>
            </a:r>
            <a:r>
              <a:rPr lang="en-US" sz="2000" b="1" dirty="0" smtClean="0">
                <a:solidFill>
                  <a:srgbClr val="0000FF"/>
                </a:solidFill>
                <a:latin typeface="Arial"/>
                <a:cs typeface="Arial"/>
              </a:rPr>
              <a:t>genetic and environmental factors </a:t>
            </a:r>
            <a:r>
              <a:rPr lang="en-US" sz="2000" b="1" dirty="0">
                <a:solidFill>
                  <a:srgbClr val="0000FF"/>
                </a:solidFill>
                <a:latin typeface="Arial"/>
                <a:cs typeface="Arial"/>
              </a:rPr>
              <a:t>- with changes measured over </a:t>
            </a:r>
            <a:r>
              <a:rPr lang="en-US" sz="2000" b="1" dirty="0" smtClean="0">
                <a:solidFill>
                  <a:srgbClr val="0000FF"/>
                </a:solidFill>
                <a:latin typeface="Arial"/>
                <a:cs typeface="Arial"/>
              </a:rPr>
              <a:t>years.</a:t>
            </a:r>
          </a:p>
          <a:p>
            <a:pPr marL="45720" indent="0">
              <a:lnSpc>
                <a:spcPts val="1500"/>
              </a:lnSpc>
              <a:buClrTx/>
              <a:buNone/>
            </a:pPr>
            <a:endParaRPr lang="en-US" sz="2000" b="1" dirty="0" smtClean="0">
              <a:solidFill>
                <a:srgbClr val="0000FF"/>
              </a:solidFill>
              <a:latin typeface="Arial"/>
              <a:cs typeface="Arial"/>
            </a:endParaRPr>
          </a:p>
          <a:p>
            <a:pPr>
              <a:buClrTx/>
              <a:buFont typeface="Arial"/>
              <a:buChar char="•"/>
            </a:pPr>
            <a:r>
              <a:rPr lang="en-US" sz="2000" b="1" dirty="0" smtClean="0">
                <a:solidFill>
                  <a:srgbClr val="0000FF"/>
                </a:solidFill>
                <a:latin typeface="Arial"/>
                <a:cs typeface="Arial"/>
              </a:rPr>
              <a:t>Most </a:t>
            </a:r>
            <a:r>
              <a:rPr lang="en-US" sz="2000" b="1" dirty="0">
                <a:solidFill>
                  <a:srgbClr val="0000FF"/>
                </a:solidFill>
                <a:latin typeface="Arial"/>
                <a:cs typeface="Arial"/>
              </a:rPr>
              <a:t>prospective, randomized, blinded nutrition studies are conducted over, at most, a few </a:t>
            </a:r>
            <a:r>
              <a:rPr lang="en-US" sz="2000" b="1" dirty="0" smtClean="0">
                <a:solidFill>
                  <a:srgbClr val="0000FF"/>
                </a:solidFill>
                <a:latin typeface="Arial"/>
                <a:cs typeface="Arial"/>
              </a:rPr>
              <a:t>years, and </a:t>
            </a:r>
            <a:r>
              <a:rPr lang="en-US" sz="2000" b="1" dirty="0">
                <a:solidFill>
                  <a:srgbClr val="0000FF"/>
                </a:solidFill>
                <a:latin typeface="Arial"/>
                <a:cs typeface="Arial"/>
              </a:rPr>
              <a:t>very few have had skeletal end points as their primary outcome.</a:t>
            </a:r>
          </a:p>
          <a:p>
            <a:endParaRPr lang="en-US" sz="2000" dirty="0"/>
          </a:p>
        </p:txBody>
      </p:sp>
      <p:sp>
        <p:nvSpPr>
          <p:cNvPr id="4" name="TextBox 3"/>
          <p:cNvSpPr txBox="1"/>
          <p:nvPr/>
        </p:nvSpPr>
        <p:spPr>
          <a:xfrm>
            <a:off x="1507066" y="163642"/>
            <a:ext cx="6417734"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45720" indent="0" algn="ctr">
              <a:buNone/>
            </a:pPr>
            <a:r>
              <a:rPr lang="en-US" sz="3200" b="1" dirty="0" smtClean="0">
                <a:solidFill>
                  <a:srgbClr val="0000FF"/>
                </a:solidFill>
                <a:latin typeface="Arial"/>
                <a:cs typeface="Arial"/>
              </a:rPr>
              <a:t>The Conundrum in Studying</a:t>
            </a:r>
          </a:p>
          <a:p>
            <a:pPr marL="45720" indent="0" algn="ctr">
              <a:buNone/>
            </a:pPr>
            <a:r>
              <a:rPr lang="en-US" sz="3200" b="1" dirty="0" smtClean="0">
                <a:solidFill>
                  <a:srgbClr val="0000FF"/>
                </a:solidFill>
                <a:latin typeface="Arial"/>
                <a:cs typeface="Arial"/>
              </a:rPr>
              <a:t> Nutrition and </a:t>
            </a:r>
            <a:r>
              <a:rPr lang="en-US" sz="3200" b="1" dirty="0">
                <a:solidFill>
                  <a:srgbClr val="0000FF"/>
                </a:solidFill>
                <a:latin typeface="Arial"/>
                <a:cs typeface="Arial"/>
              </a:rPr>
              <a:t>Skeletal Health</a:t>
            </a:r>
            <a:endParaRPr lang="en-US" sz="3200" dirty="0">
              <a:solidFill>
                <a:srgbClr val="0000FF"/>
              </a:solidFill>
              <a:latin typeface="Arial"/>
              <a:cs typeface="Arial"/>
            </a:endParaRPr>
          </a:p>
        </p:txBody>
      </p:sp>
    </p:spTree>
    <p:extLst>
      <p:ext uri="{BB962C8B-B14F-4D97-AF65-F5344CB8AC3E}">
        <p14:creationId xmlns:p14="http://schemas.microsoft.com/office/powerpoint/2010/main" val="348182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1067" y="849846"/>
            <a:ext cx="5856572" cy="4105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Arrow Connector 4"/>
          <p:cNvCxnSpPr/>
          <p:nvPr/>
        </p:nvCxnSpPr>
        <p:spPr>
          <a:xfrm flipV="1">
            <a:off x="3249612" y="3276600"/>
            <a:ext cx="415925" cy="101600"/>
          </a:xfrm>
          <a:prstGeom prst="straightConnector1">
            <a:avLst/>
          </a:prstGeom>
          <a:ln w="698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603" name="TextBox 7"/>
          <p:cNvSpPr txBox="1">
            <a:spLocks noChangeArrowheads="1"/>
          </p:cNvSpPr>
          <p:nvPr/>
        </p:nvSpPr>
        <p:spPr bwMode="auto">
          <a:xfrm>
            <a:off x="2409686" y="4954961"/>
            <a:ext cx="520795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3600">
                <a:solidFill>
                  <a:schemeClr val="tx1"/>
                </a:solidFill>
                <a:latin typeface="Times New Roman" charset="0"/>
                <a:ea typeface="ＭＳ Ｐゴシック" charset="0"/>
              </a:defRPr>
            </a:lvl9pPr>
          </a:lstStyle>
          <a:p>
            <a:pPr algn="l" eaLnBrk="1" hangingPunct="1"/>
            <a:r>
              <a:rPr lang="en-US" sz="1600" b="1" dirty="0">
                <a:solidFill>
                  <a:srgbClr val="0000FF"/>
                </a:solidFill>
                <a:latin typeface="Arial"/>
                <a:cs typeface="Arial"/>
              </a:rPr>
              <a:t>Serum calcium: 8.8 mg/</a:t>
            </a:r>
            <a:r>
              <a:rPr lang="en-US" sz="1600" b="1" dirty="0" smtClean="0">
                <a:solidFill>
                  <a:srgbClr val="0000FF"/>
                </a:solidFill>
                <a:latin typeface="Arial"/>
                <a:cs typeface="Arial"/>
              </a:rPr>
              <a:t>dl, PTH</a:t>
            </a:r>
            <a:r>
              <a:rPr lang="en-US" sz="1600" b="1" dirty="0">
                <a:solidFill>
                  <a:srgbClr val="0000FF"/>
                </a:solidFill>
                <a:latin typeface="Arial"/>
                <a:cs typeface="Arial"/>
              </a:rPr>
              <a:t>: 79 pg/ml (10-60)</a:t>
            </a:r>
          </a:p>
          <a:p>
            <a:pPr algn="l" eaLnBrk="1" hangingPunct="1"/>
            <a:r>
              <a:rPr lang="en-US" sz="1600" b="1" dirty="0">
                <a:solidFill>
                  <a:srgbClr val="0000FF"/>
                </a:solidFill>
                <a:latin typeface="Arial"/>
                <a:cs typeface="Arial"/>
              </a:rPr>
              <a:t>Serum </a:t>
            </a:r>
            <a:r>
              <a:rPr lang="en-US" sz="1600" b="1" dirty="0" err="1">
                <a:solidFill>
                  <a:srgbClr val="0000FF"/>
                </a:solidFill>
                <a:latin typeface="Arial"/>
                <a:cs typeface="Arial"/>
              </a:rPr>
              <a:t>creatinine</a:t>
            </a:r>
            <a:r>
              <a:rPr lang="en-US" sz="1600" b="1" dirty="0">
                <a:solidFill>
                  <a:srgbClr val="0000FF"/>
                </a:solidFill>
                <a:latin typeface="Arial"/>
                <a:cs typeface="Arial"/>
              </a:rPr>
              <a:t>: 0.7 mg/d</a:t>
            </a:r>
          </a:p>
          <a:p>
            <a:pPr algn="l" eaLnBrk="1" hangingPunct="1"/>
            <a:r>
              <a:rPr lang="en-US" sz="1600" b="1" dirty="0" err="1">
                <a:solidFill>
                  <a:srgbClr val="0000FF"/>
                </a:solidFill>
                <a:latin typeface="Arial"/>
                <a:cs typeface="Arial"/>
              </a:rPr>
              <a:t>Alk</a:t>
            </a:r>
            <a:r>
              <a:rPr lang="en-US" sz="1600" b="1" dirty="0">
                <a:solidFill>
                  <a:srgbClr val="0000FF"/>
                </a:solidFill>
                <a:latin typeface="Arial"/>
                <a:cs typeface="Arial"/>
              </a:rPr>
              <a:t> Phos: 256 (30-130 U/L</a:t>
            </a:r>
            <a:r>
              <a:rPr lang="en-US" sz="1600" b="1" dirty="0" smtClean="0">
                <a:solidFill>
                  <a:srgbClr val="0000FF"/>
                </a:solidFill>
                <a:latin typeface="Arial"/>
                <a:cs typeface="Arial"/>
              </a:rPr>
              <a:t>)</a:t>
            </a:r>
          </a:p>
          <a:p>
            <a:pPr algn="l" eaLnBrk="1" hangingPunct="1"/>
            <a:r>
              <a:rPr lang="en-US" sz="1600" b="1" dirty="0" smtClean="0">
                <a:solidFill>
                  <a:srgbClr val="0000FF"/>
                </a:solidFill>
                <a:latin typeface="Arial"/>
                <a:cs typeface="Arial"/>
              </a:rPr>
              <a:t>Serum </a:t>
            </a:r>
            <a:r>
              <a:rPr lang="en-US" sz="1600" b="1" dirty="0">
                <a:solidFill>
                  <a:srgbClr val="0000FF"/>
                </a:solidFill>
                <a:latin typeface="Arial"/>
                <a:cs typeface="Arial"/>
              </a:rPr>
              <a:t>25 (OH)vitamin D: &lt; 10 ng/ml</a:t>
            </a:r>
          </a:p>
        </p:txBody>
      </p:sp>
      <p:sp>
        <p:nvSpPr>
          <p:cNvPr id="2" name="TextBox 1"/>
          <p:cNvSpPr txBox="1"/>
          <p:nvPr/>
        </p:nvSpPr>
        <p:spPr>
          <a:xfrm>
            <a:off x="2108200" y="135467"/>
            <a:ext cx="5105400"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smtClean="0">
                <a:solidFill>
                  <a:srgbClr val="0000FF"/>
                </a:solidFill>
                <a:latin typeface="Arial"/>
                <a:cs typeface="Arial"/>
              </a:rPr>
              <a:t>A vitamin D-deficient patient</a:t>
            </a:r>
            <a:endParaRPr lang="en-US" sz="2800" b="1" dirty="0">
              <a:solidFill>
                <a:srgbClr val="0000FF"/>
              </a:solidFill>
              <a:latin typeface="Arial"/>
              <a:cs typeface="Arial"/>
            </a:endParaRPr>
          </a:p>
        </p:txBody>
      </p:sp>
    </p:spTree>
    <p:extLst>
      <p:ext uri="{BB962C8B-B14F-4D97-AF65-F5344CB8AC3E}">
        <p14:creationId xmlns:p14="http://schemas.microsoft.com/office/powerpoint/2010/main" val="246689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p:tgtEl>
                                          <p:spTgt spid="2560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560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p:tgtEl>
                                          <p:spTgt spid="2560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560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p:tgtEl>
                                          <p:spTgt spid="2560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560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p:tgtEl>
                                          <p:spTgt spid="2560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56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4200" y="2081143"/>
            <a:ext cx="8178800" cy="144655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4400" b="1" dirty="0" smtClean="0">
                <a:solidFill>
                  <a:srgbClr val="0000FF"/>
                </a:solidFill>
                <a:latin typeface="Arial"/>
                <a:cs typeface="Arial"/>
              </a:rPr>
              <a:t>Calcium </a:t>
            </a:r>
            <a:r>
              <a:rPr lang="en-US" sz="4400" b="1" dirty="0">
                <a:solidFill>
                  <a:srgbClr val="0000FF"/>
                </a:solidFill>
                <a:latin typeface="Arial"/>
                <a:cs typeface="Arial"/>
              </a:rPr>
              <a:t>and bone: </a:t>
            </a:r>
            <a:endParaRPr lang="en-US" sz="4400" b="1" dirty="0" smtClean="0">
              <a:solidFill>
                <a:srgbClr val="0000FF"/>
              </a:solidFill>
              <a:latin typeface="Arial"/>
              <a:cs typeface="Arial"/>
            </a:endParaRPr>
          </a:p>
          <a:p>
            <a:pPr algn="ctr"/>
            <a:r>
              <a:rPr lang="en-US" sz="4400" b="1" dirty="0" smtClean="0">
                <a:solidFill>
                  <a:srgbClr val="0000FF"/>
                </a:solidFill>
                <a:latin typeface="Arial"/>
                <a:cs typeface="Arial"/>
              </a:rPr>
              <a:t>a </a:t>
            </a:r>
            <a:r>
              <a:rPr lang="en-US" sz="4400" b="1" dirty="0">
                <a:solidFill>
                  <a:srgbClr val="0000FF"/>
                </a:solidFill>
                <a:latin typeface="Arial"/>
                <a:cs typeface="Arial"/>
              </a:rPr>
              <a:t>double-edged sword?</a:t>
            </a:r>
          </a:p>
        </p:txBody>
      </p:sp>
    </p:spTree>
    <p:extLst>
      <p:ext uri="{BB962C8B-B14F-4D97-AF65-F5344CB8AC3E}">
        <p14:creationId xmlns:p14="http://schemas.microsoft.com/office/powerpoint/2010/main" val="114250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5674" r="39138" b="16184"/>
          <a:stretch/>
        </p:blipFill>
        <p:spPr>
          <a:xfrm>
            <a:off x="2365082" y="478247"/>
            <a:ext cx="4315118" cy="5027908"/>
          </a:xfrm>
          <a:prstGeom prst="rect">
            <a:avLst/>
          </a:prstGeom>
        </p:spPr>
      </p:pic>
      <p:sp>
        <p:nvSpPr>
          <p:cNvPr id="5" name="TextBox 4"/>
          <p:cNvSpPr txBox="1"/>
          <p:nvPr/>
        </p:nvSpPr>
        <p:spPr>
          <a:xfrm>
            <a:off x="889000" y="32266"/>
            <a:ext cx="703580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b="1" dirty="0" smtClean="0">
                <a:solidFill>
                  <a:srgbClr val="0000FF"/>
                </a:solidFill>
                <a:latin typeface="Arial"/>
                <a:cs typeface="Arial"/>
              </a:rPr>
              <a:t>Institute of Medicine’s 2010 DRI for Calcium </a:t>
            </a:r>
            <a:endParaRPr lang="en-US" sz="2400" b="1" dirty="0">
              <a:solidFill>
                <a:srgbClr val="0000FF"/>
              </a:solidFill>
              <a:latin typeface="Arial"/>
              <a:cs typeface="Arial"/>
            </a:endParaRPr>
          </a:p>
        </p:txBody>
      </p:sp>
      <p:sp>
        <p:nvSpPr>
          <p:cNvPr id="7" name="TextBox 6"/>
          <p:cNvSpPr txBox="1"/>
          <p:nvPr/>
        </p:nvSpPr>
        <p:spPr>
          <a:xfrm>
            <a:off x="2362200" y="5512672"/>
            <a:ext cx="4330700" cy="523220"/>
          </a:xfrm>
          <a:prstGeom prst="rect">
            <a:avLst/>
          </a:prstGeom>
          <a:solidFill>
            <a:srgbClr val="CBD3CB"/>
          </a:solidFill>
        </p:spPr>
        <p:txBody>
          <a:bodyPr wrap="square" rtlCol="0">
            <a:spAutoFit/>
          </a:bodyPr>
          <a:lstStyle/>
          <a:p>
            <a:r>
              <a:rPr lang="en-US" sz="1400" dirty="0" smtClean="0">
                <a:solidFill>
                  <a:srgbClr val="808000"/>
                </a:solidFill>
                <a:effectLst>
                  <a:outerShdw blurRad="50800" dist="38100" dir="2700000" algn="tl" rotWithShape="0">
                    <a:srgbClr val="000000">
                      <a:alpha val="43000"/>
                    </a:srgbClr>
                  </a:outerShdw>
                </a:effectLst>
              </a:rPr>
              <a:t>*For infants, adequate intake is 200 mg/d for 0-6 months of age and 260 mg/d for 6-12 of age.</a:t>
            </a:r>
            <a:endParaRPr lang="en-US" sz="1400" dirty="0">
              <a:solidFill>
                <a:srgbClr val="808000"/>
              </a:solidFill>
              <a:effectLst>
                <a:outerShdw blurRad="50800" dist="38100" dir="2700000" algn="tl" rotWithShape="0">
                  <a:srgbClr val="000000">
                    <a:alpha val="43000"/>
                  </a:srgbClr>
                </a:outerShdw>
              </a:effectLst>
            </a:endParaRPr>
          </a:p>
        </p:txBody>
      </p:sp>
      <p:pic>
        <p:nvPicPr>
          <p:cNvPr id="8" name="Picture 7"/>
          <p:cNvPicPr>
            <a:picLocks noChangeAspect="1"/>
          </p:cNvPicPr>
          <p:nvPr/>
        </p:nvPicPr>
        <p:blipFill rotWithShape="1">
          <a:blip r:embed="rId4"/>
          <a:srcRect l="43908" t="90123"/>
          <a:stretch/>
        </p:blipFill>
        <p:spPr>
          <a:xfrm>
            <a:off x="3266234" y="6180666"/>
            <a:ext cx="3426666" cy="485859"/>
          </a:xfrm>
          <a:prstGeom prst="rect">
            <a:avLst/>
          </a:prstGeom>
        </p:spPr>
      </p:pic>
      <p:sp>
        <p:nvSpPr>
          <p:cNvPr id="2" name="Rectangle 1"/>
          <p:cNvSpPr/>
          <p:nvPr/>
        </p:nvSpPr>
        <p:spPr>
          <a:xfrm>
            <a:off x="4114800" y="761999"/>
            <a:ext cx="1765300" cy="474415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4172442" y="3780118"/>
            <a:ext cx="1637553" cy="493058"/>
          </a:xfrm>
          <a:prstGeom prst="rect">
            <a:avLst/>
          </a:prstGeom>
          <a:noFill/>
          <a:ln w="2222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169744" y="2593187"/>
            <a:ext cx="1637553" cy="493058"/>
          </a:xfrm>
          <a:prstGeom prst="rect">
            <a:avLst/>
          </a:prstGeom>
          <a:noFill/>
          <a:ln w="2222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29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36117239"/>
              </p:ext>
            </p:extLst>
          </p:nvPr>
        </p:nvGraphicFramePr>
        <p:xfrm>
          <a:off x="635000" y="1397000"/>
          <a:ext cx="7810500" cy="3510280"/>
        </p:xfrm>
        <a:graphic>
          <a:graphicData uri="http://schemas.openxmlformats.org/drawingml/2006/table">
            <a:tbl>
              <a:tblPr firstRow="1" bandRow="1">
                <a:tableStyleId>{0505E3EF-67EA-436B-97B2-0124C06EBD24}</a:tableStyleId>
              </a:tblPr>
              <a:tblGrid>
                <a:gridCol w="2387600"/>
                <a:gridCol w="1308100"/>
                <a:gridCol w="2162175"/>
                <a:gridCol w="1952625"/>
              </a:tblGrid>
              <a:tr h="370840">
                <a:tc>
                  <a:txBody>
                    <a:bodyPr/>
                    <a:lstStyle/>
                    <a:p>
                      <a:pPr algn="ctr"/>
                      <a:endParaRPr lang="en-US" dirty="0" smtClean="0">
                        <a:solidFill>
                          <a:srgbClr val="0000FF"/>
                        </a:solidFill>
                        <a:latin typeface="Arial"/>
                        <a:cs typeface="Arial"/>
                      </a:endParaRPr>
                    </a:p>
                    <a:p>
                      <a:pPr algn="ctr"/>
                      <a:r>
                        <a:rPr lang="en-US" dirty="0" smtClean="0">
                          <a:solidFill>
                            <a:srgbClr val="0000FF"/>
                          </a:solidFill>
                          <a:latin typeface="Arial"/>
                          <a:cs typeface="Arial"/>
                        </a:rPr>
                        <a:t>Type of Food</a:t>
                      </a:r>
                      <a:endParaRPr lang="en-US" dirty="0">
                        <a:solidFill>
                          <a:srgbClr val="0000FF"/>
                        </a:solidFill>
                        <a:latin typeface="Arial"/>
                        <a:cs typeface="Arial"/>
                      </a:endParaRPr>
                    </a:p>
                  </a:txBody>
                  <a:tcPr/>
                </a:tc>
                <a:tc>
                  <a:txBody>
                    <a:bodyPr/>
                    <a:lstStyle/>
                    <a:p>
                      <a:pPr algn="ctr"/>
                      <a:r>
                        <a:rPr lang="en-US" dirty="0" smtClean="0">
                          <a:solidFill>
                            <a:srgbClr val="0000FF"/>
                          </a:solidFill>
                          <a:latin typeface="Arial"/>
                          <a:cs typeface="Arial"/>
                        </a:rPr>
                        <a:t>Serving Size</a:t>
                      </a:r>
                      <a:endParaRPr lang="en-US" dirty="0">
                        <a:solidFill>
                          <a:srgbClr val="0000FF"/>
                        </a:solidFill>
                        <a:latin typeface="Arial"/>
                        <a:cs typeface="Arial"/>
                      </a:endParaRPr>
                    </a:p>
                  </a:txBody>
                  <a:tcPr/>
                </a:tc>
                <a:tc>
                  <a:txBody>
                    <a:bodyPr/>
                    <a:lstStyle/>
                    <a:p>
                      <a:pPr algn="ctr"/>
                      <a:r>
                        <a:rPr lang="en-US" dirty="0" smtClean="0">
                          <a:solidFill>
                            <a:srgbClr val="0000FF"/>
                          </a:solidFill>
                          <a:latin typeface="Arial"/>
                          <a:cs typeface="Arial"/>
                        </a:rPr>
                        <a:t>Elemental Calcium/Serving</a:t>
                      </a:r>
                    </a:p>
                    <a:p>
                      <a:pPr algn="ctr"/>
                      <a:r>
                        <a:rPr lang="en-US" dirty="0" smtClean="0">
                          <a:solidFill>
                            <a:srgbClr val="0000FF"/>
                          </a:solidFill>
                          <a:latin typeface="Arial"/>
                          <a:cs typeface="Arial"/>
                        </a:rPr>
                        <a:t>mg</a:t>
                      </a:r>
                      <a:endParaRPr lang="en-US" dirty="0">
                        <a:solidFill>
                          <a:srgbClr val="0000FF"/>
                        </a:solidFill>
                        <a:latin typeface="Arial"/>
                        <a:cs typeface="Arial"/>
                      </a:endParaRPr>
                    </a:p>
                  </a:txBody>
                  <a:tcPr/>
                </a:tc>
                <a:tc>
                  <a:txBody>
                    <a:bodyPr/>
                    <a:lstStyle/>
                    <a:p>
                      <a:pPr algn="ctr"/>
                      <a:r>
                        <a:rPr lang="en-US" dirty="0" smtClean="0">
                          <a:solidFill>
                            <a:srgbClr val="0000FF"/>
                          </a:solidFill>
                          <a:latin typeface="Arial"/>
                          <a:cs typeface="Arial"/>
                        </a:rPr>
                        <a:t>Calories/Serving</a:t>
                      </a:r>
                    </a:p>
                    <a:p>
                      <a:pPr algn="ctr"/>
                      <a:r>
                        <a:rPr lang="en-US" dirty="0" smtClean="0">
                          <a:solidFill>
                            <a:srgbClr val="0000FF"/>
                          </a:solidFill>
                          <a:latin typeface="Arial"/>
                          <a:cs typeface="Arial"/>
                        </a:rPr>
                        <a:t>kcal</a:t>
                      </a:r>
                      <a:endParaRPr lang="en-US" dirty="0">
                        <a:solidFill>
                          <a:srgbClr val="0000FF"/>
                        </a:solidFill>
                        <a:latin typeface="Arial"/>
                        <a:cs typeface="Arial"/>
                      </a:endParaRPr>
                    </a:p>
                  </a:txBody>
                  <a:tcPr/>
                </a:tc>
              </a:tr>
              <a:tr h="370840">
                <a:tc>
                  <a:txBody>
                    <a:bodyPr/>
                    <a:lstStyle/>
                    <a:p>
                      <a:r>
                        <a:rPr lang="en-US" dirty="0" smtClean="0">
                          <a:solidFill>
                            <a:srgbClr val="0000FF"/>
                          </a:solidFill>
                          <a:latin typeface="Arial"/>
                          <a:cs typeface="Arial"/>
                        </a:rPr>
                        <a:t>Dairy Products</a:t>
                      </a:r>
                      <a:endParaRPr lang="en-US" dirty="0">
                        <a:solidFill>
                          <a:srgbClr val="0000FF"/>
                        </a:solidFill>
                        <a:latin typeface="Arial"/>
                        <a:cs typeface="Arial"/>
                      </a:endParaRPr>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sz="1400" dirty="0" smtClean="0">
                          <a:solidFill>
                            <a:srgbClr val="0000FF"/>
                          </a:solidFill>
                          <a:latin typeface="Arial"/>
                          <a:cs typeface="Arial"/>
                        </a:rPr>
                        <a:t>   Plain low-fat yogurt</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8.0</a:t>
                      </a:r>
                      <a:r>
                        <a:rPr lang="en-US" sz="1400" baseline="0" dirty="0" smtClean="0">
                          <a:solidFill>
                            <a:srgbClr val="0000FF"/>
                          </a:solidFill>
                          <a:latin typeface="Arial"/>
                          <a:cs typeface="Arial"/>
                        </a:rPr>
                        <a:t> </a:t>
                      </a:r>
                      <a:r>
                        <a:rPr lang="en-US" sz="1400" baseline="0" dirty="0" err="1" smtClean="0">
                          <a:solidFill>
                            <a:srgbClr val="0000FF"/>
                          </a:solidFill>
                          <a:latin typeface="Arial"/>
                          <a:cs typeface="Arial"/>
                        </a:rPr>
                        <a:t>oz</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rPr>
                        <a:t>448</a:t>
                      </a:r>
                      <a:endParaRPr lang="en-US" sz="1400" dirty="0">
                        <a:solidFill>
                          <a:srgbClr val="0000FF"/>
                        </a:solidFill>
                      </a:endParaRPr>
                    </a:p>
                  </a:txBody>
                  <a:tcPr/>
                </a:tc>
                <a:tc>
                  <a:txBody>
                    <a:bodyPr/>
                    <a:lstStyle/>
                    <a:p>
                      <a:pPr algn="ctr"/>
                      <a:r>
                        <a:rPr lang="en-US" sz="1400" dirty="0" smtClean="0">
                          <a:solidFill>
                            <a:srgbClr val="0000FF"/>
                          </a:solidFill>
                        </a:rPr>
                        <a:t>154</a:t>
                      </a:r>
                      <a:endParaRPr lang="en-US" sz="1400" dirty="0">
                        <a:solidFill>
                          <a:srgbClr val="0000FF"/>
                        </a:solidFill>
                      </a:endParaRPr>
                    </a:p>
                  </a:txBody>
                  <a:tcPr/>
                </a:tc>
              </a:tr>
              <a:tr h="370840">
                <a:tc>
                  <a:txBody>
                    <a:bodyPr/>
                    <a:lstStyle/>
                    <a:p>
                      <a:r>
                        <a:rPr lang="en-US" sz="1400" dirty="0" smtClean="0">
                          <a:solidFill>
                            <a:srgbClr val="0000FF"/>
                          </a:solidFill>
                          <a:latin typeface="Arial"/>
                          <a:cs typeface="Arial"/>
                        </a:rPr>
                        <a:t>   Low-fat yogurt with fruit</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8.0</a:t>
                      </a:r>
                      <a:r>
                        <a:rPr lang="en-US" sz="1400" baseline="0" dirty="0" smtClean="0">
                          <a:solidFill>
                            <a:srgbClr val="0000FF"/>
                          </a:solidFill>
                          <a:latin typeface="Arial"/>
                          <a:cs typeface="Arial"/>
                        </a:rPr>
                        <a:t> </a:t>
                      </a:r>
                      <a:r>
                        <a:rPr lang="en-US" sz="1400" baseline="0" dirty="0" err="1" smtClean="0">
                          <a:solidFill>
                            <a:srgbClr val="0000FF"/>
                          </a:solidFill>
                          <a:latin typeface="Arial"/>
                          <a:cs typeface="Arial"/>
                        </a:rPr>
                        <a:t>oz</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rPr>
                        <a:t>384</a:t>
                      </a:r>
                      <a:endParaRPr lang="en-US" sz="1400" dirty="0">
                        <a:solidFill>
                          <a:srgbClr val="0000FF"/>
                        </a:solidFill>
                      </a:endParaRPr>
                    </a:p>
                  </a:txBody>
                  <a:tcPr/>
                </a:tc>
                <a:tc>
                  <a:txBody>
                    <a:bodyPr/>
                    <a:lstStyle/>
                    <a:p>
                      <a:pPr algn="ctr"/>
                      <a:r>
                        <a:rPr lang="en-US" sz="1400" dirty="0" smtClean="0">
                          <a:solidFill>
                            <a:srgbClr val="0000FF"/>
                          </a:solidFill>
                        </a:rPr>
                        <a:t>238</a:t>
                      </a:r>
                      <a:endParaRPr lang="en-US" sz="1400" dirty="0">
                        <a:solidFill>
                          <a:srgbClr val="0000FF"/>
                        </a:solidFill>
                      </a:endParaRPr>
                    </a:p>
                  </a:txBody>
                  <a:tcPr/>
                </a:tc>
              </a:tr>
              <a:tr h="370840">
                <a:tc>
                  <a:txBody>
                    <a:bodyPr/>
                    <a:lstStyle/>
                    <a:p>
                      <a:r>
                        <a:rPr lang="en-US" sz="1400" dirty="0" smtClean="0">
                          <a:solidFill>
                            <a:srgbClr val="0000FF"/>
                          </a:solidFill>
                          <a:latin typeface="Arial"/>
                          <a:cs typeface="Arial"/>
                        </a:rPr>
                        <a:t>   Mozzarella, part skim</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1.5 </a:t>
                      </a:r>
                      <a:r>
                        <a:rPr lang="en-US" sz="1400" dirty="0" err="1" smtClean="0">
                          <a:solidFill>
                            <a:srgbClr val="0000FF"/>
                          </a:solidFill>
                          <a:latin typeface="Arial"/>
                          <a:cs typeface="Arial"/>
                        </a:rPr>
                        <a:t>oz</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rPr>
                        <a:t>333</a:t>
                      </a:r>
                      <a:endParaRPr lang="en-US" sz="1400" dirty="0">
                        <a:solidFill>
                          <a:srgbClr val="0000FF"/>
                        </a:solidFill>
                      </a:endParaRPr>
                    </a:p>
                  </a:txBody>
                  <a:tcPr/>
                </a:tc>
                <a:tc>
                  <a:txBody>
                    <a:bodyPr/>
                    <a:lstStyle/>
                    <a:p>
                      <a:pPr algn="ctr"/>
                      <a:r>
                        <a:rPr lang="en-US" sz="1400" dirty="0" smtClean="0">
                          <a:solidFill>
                            <a:srgbClr val="0000FF"/>
                          </a:solidFill>
                        </a:rPr>
                        <a:t>108</a:t>
                      </a:r>
                      <a:endParaRPr lang="en-US" sz="1400" dirty="0">
                        <a:solidFill>
                          <a:srgbClr val="0000FF"/>
                        </a:solidFill>
                      </a:endParaRPr>
                    </a:p>
                  </a:txBody>
                  <a:tcPr/>
                </a:tc>
              </a:tr>
              <a:tr h="370840">
                <a:tc>
                  <a:txBody>
                    <a:bodyPr/>
                    <a:lstStyle/>
                    <a:p>
                      <a:r>
                        <a:rPr lang="en-US" sz="1400" dirty="0" smtClean="0">
                          <a:solidFill>
                            <a:srgbClr val="0000FF"/>
                          </a:solidFill>
                          <a:latin typeface="Arial"/>
                          <a:cs typeface="Arial"/>
                        </a:rPr>
                        <a:t>   Cheddar</a:t>
                      </a:r>
                      <a:r>
                        <a:rPr lang="en-US" sz="1400" baseline="0" dirty="0" smtClean="0">
                          <a:solidFill>
                            <a:srgbClr val="0000FF"/>
                          </a:solidFill>
                          <a:latin typeface="Arial"/>
                          <a:cs typeface="Arial"/>
                        </a:rPr>
                        <a:t> cheese</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1.5 </a:t>
                      </a:r>
                      <a:r>
                        <a:rPr lang="en-US" sz="1400" dirty="0" err="1" smtClean="0">
                          <a:solidFill>
                            <a:srgbClr val="0000FF"/>
                          </a:solidFill>
                          <a:latin typeface="Arial"/>
                          <a:cs typeface="Arial"/>
                        </a:rPr>
                        <a:t>oz</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rPr>
                        <a:t>307</a:t>
                      </a:r>
                      <a:endParaRPr lang="en-US" sz="1400" dirty="0">
                        <a:solidFill>
                          <a:srgbClr val="0000FF"/>
                        </a:solidFill>
                      </a:endParaRPr>
                    </a:p>
                  </a:txBody>
                  <a:tcPr/>
                </a:tc>
                <a:tc>
                  <a:txBody>
                    <a:bodyPr/>
                    <a:lstStyle/>
                    <a:p>
                      <a:pPr algn="ctr"/>
                      <a:r>
                        <a:rPr lang="en-US" sz="1400" dirty="0" smtClean="0">
                          <a:solidFill>
                            <a:srgbClr val="0000FF"/>
                          </a:solidFill>
                        </a:rPr>
                        <a:t>171</a:t>
                      </a:r>
                      <a:endParaRPr lang="en-US" sz="1400" dirty="0">
                        <a:solidFill>
                          <a:srgbClr val="0000FF"/>
                        </a:solidFill>
                      </a:endParaRPr>
                    </a:p>
                  </a:txBody>
                  <a:tcPr/>
                </a:tc>
              </a:tr>
              <a:tr h="370840">
                <a:tc>
                  <a:txBody>
                    <a:bodyPr/>
                    <a:lstStyle/>
                    <a:p>
                      <a:r>
                        <a:rPr lang="en-US" sz="1400" dirty="0" smtClean="0">
                          <a:solidFill>
                            <a:srgbClr val="0000FF"/>
                          </a:solidFill>
                          <a:latin typeface="Arial"/>
                          <a:cs typeface="Arial"/>
                        </a:rPr>
                        <a:t>   2% Low-fat milk</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1 cup</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rPr>
                        <a:t>293</a:t>
                      </a:r>
                      <a:endParaRPr lang="en-US" sz="1400" dirty="0">
                        <a:solidFill>
                          <a:srgbClr val="0000FF"/>
                        </a:solidFill>
                      </a:endParaRPr>
                    </a:p>
                  </a:txBody>
                  <a:tcPr/>
                </a:tc>
                <a:tc>
                  <a:txBody>
                    <a:bodyPr/>
                    <a:lstStyle/>
                    <a:p>
                      <a:pPr algn="ctr"/>
                      <a:r>
                        <a:rPr lang="en-US" sz="1400" dirty="0" smtClean="0">
                          <a:solidFill>
                            <a:srgbClr val="0000FF"/>
                          </a:solidFill>
                        </a:rPr>
                        <a:t>122</a:t>
                      </a:r>
                      <a:endParaRPr lang="en-US" sz="1400" dirty="0">
                        <a:solidFill>
                          <a:srgbClr val="0000FF"/>
                        </a:solidFill>
                      </a:endParaRPr>
                    </a:p>
                  </a:txBody>
                  <a:tcPr/>
                </a:tc>
              </a:tr>
              <a:tr h="370840">
                <a:tc>
                  <a:txBody>
                    <a:bodyPr/>
                    <a:lstStyle/>
                    <a:p>
                      <a:r>
                        <a:rPr lang="en-US" sz="1400" dirty="0" smtClean="0">
                          <a:solidFill>
                            <a:srgbClr val="0000FF"/>
                          </a:solidFill>
                          <a:latin typeface="Arial"/>
                          <a:cs typeface="Arial"/>
                        </a:rPr>
                        <a:t>   Low-fat cottage cheese</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1 cup</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206</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194</a:t>
                      </a:r>
                      <a:endParaRPr lang="en-US" sz="1400" dirty="0">
                        <a:solidFill>
                          <a:srgbClr val="0000FF"/>
                        </a:solidFill>
                        <a:latin typeface="Arial"/>
                        <a:cs typeface="Arial"/>
                      </a:endParaRPr>
                    </a:p>
                  </a:txBody>
                  <a:tcPr/>
                </a:tc>
              </a:tr>
            </a:tbl>
          </a:graphicData>
        </a:graphic>
      </p:graphicFrame>
      <p:sp>
        <p:nvSpPr>
          <p:cNvPr id="3" name="TextBox 2"/>
          <p:cNvSpPr txBox="1"/>
          <p:nvPr/>
        </p:nvSpPr>
        <p:spPr>
          <a:xfrm>
            <a:off x="444500" y="457200"/>
            <a:ext cx="8115300"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smtClean="0">
                <a:solidFill>
                  <a:srgbClr val="0000FF"/>
                </a:solidFill>
                <a:latin typeface="Arial"/>
                <a:cs typeface="Arial"/>
              </a:rPr>
              <a:t>Well-Absorbed Dietary Sources of Calcium</a:t>
            </a:r>
            <a:endParaRPr lang="en-US" sz="3200" dirty="0">
              <a:solidFill>
                <a:srgbClr val="0000FF"/>
              </a:solidFill>
              <a:latin typeface="Arial"/>
              <a:cs typeface="Arial"/>
            </a:endParaRPr>
          </a:p>
        </p:txBody>
      </p:sp>
      <p:sp>
        <p:nvSpPr>
          <p:cNvPr id="4" name="TextBox 3"/>
          <p:cNvSpPr txBox="1"/>
          <p:nvPr/>
        </p:nvSpPr>
        <p:spPr>
          <a:xfrm>
            <a:off x="6324600" y="5143500"/>
            <a:ext cx="2120900" cy="276999"/>
          </a:xfrm>
          <a:prstGeom prst="rect">
            <a:avLst/>
          </a:prstGeom>
          <a:noFill/>
        </p:spPr>
        <p:txBody>
          <a:bodyPr wrap="square" rtlCol="0">
            <a:spAutoFit/>
          </a:bodyPr>
          <a:lstStyle/>
          <a:p>
            <a:r>
              <a:rPr lang="en-US" sz="1200" dirty="0" smtClean="0">
                <a:solidFill>
                  <a:srgbClr val="0000FF"/>
                </a:solidFill>
                <a:latin typeface="Arial"/>
                <a:cs typeface="Arial"/>
              </a:rPr>
              <a:t>NEJM 369:1537-43, 2013 </a:t>
            </a:r>
            <a:endParaRPr lang="en-US" sz="1200" dirty="0">
              <a:solidFill>
                <a:srgbClr val="0000FF"/>
              </a:solidFill>
              <a:latin typeface="Arial"/>
              <a:cs typeface="Arial"/>
            </a:endParaRPr>
          </a:p>
        </p:txBody>
      </p:sp>
    </p:spTree>
    <p:extLst>
      <p:ext uri="{BB962C8B-B14F-4D97-AF65-F5344CB8AC3E}">
        <p14:creationId xmlns:p14="http://schemas.microsoft.com/office/powerpoint/2010/main" val="31748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26901406"/>
              </p:ext>
            </p:extLst>
          </p:nvPr>
        </p:nvGraphicFramePr>
        <p:xfrm>
          <a:off x="723900" y="2095500"/>
          <a:ext cx="7810500" cy="2768600"/>
        </p:xfrm>
        <a:graphic>
          <a:graphicData uri="http://schemas.openxmlformats.org/drawingml/2006/table">
            <a:tbl>
              <a:tblPr firstRow="1" bandRow="1">
                <a:tableStyleId>{0505E3EF-67EA-436B-97B2-0124C06EBD24}</a:tableStyleId>
              </a:tblPr>
              <a:tblGrid>
                <a:gridCol w="2463800"/>
                <a:gridCol w="1231900"/>
                <a:gridCol w="2162175"/>
                <a:gridCol w="1952625"/>
              </a:tblGrid>
              <a:tr h="370840">
                <a:tc>
                  <a:txBody>
                    <a:bodyPr/>
                    <a:lstStyle/>
                    <a:p>
                      <a:pPr algn="ctr"/>
                      <a:endParaRPr lang="en-US" dirty="0" smtClean="0">
                        <a:solidFill>
                          <a:srgbClr val="0000FF"/>
                        </a:solidFill>
                        <a:latin typeface="Arial"/>
                        <a:cs typeface="Arial"/>
                      </a:endParaRPr>
                    </a:p>
                    <a:p>
                      <a:pPr algn="ctr"/>
                      <a:r>
                        <a:rPr lang="en-US" dirty="0" smtClean="0">
                          <a:solidFill>
                            <a:srgbClr val="0000FF"/>
                          </a:solidFill>
                          <a:latin typeface="Arial"/>
                          <a:cs typeface="Arial"/>
                        </a:rPr>
                        <a:t>Type of Food</a:t>
                      </a:r>
                      <a:endParaRPr lang="en-US" dirty="0">
                        <a:solidFill>
                          <a:srgbClr val="0000FF"/>
                        </a:solidFill>
                        <a:latin typeface="Arial"/>
                        <a:cs typeface="Arial"/>
                      </a:endParaRPr>
                    </a:p>
                  </a:txBody>
                  <a:tcPr/>
                </a:tc>
                <a:tc>
                  <a:txBody>
                    <a:bodyPr/>
                    <a:lstStyle/>
                    <a:p>
                      <a:pPr algn="ctr"/>
                      <a:r>
                        <a:rPr lang="en-US" dirty="0" smtClean="0">
                          <a:solidFill>
                            <a:srgbClr val="0000FF"/>
                          </a:solidFill>
                          <a:latin typeface="Arial"/>
                          <a:cs typeface="Arial"/>
                        </a:rPr>
                        <a:t>Serving Size</a:t>
                      </a:r>
                      <a:endParaRPr lang="en-US" dirty="0">
                        <a:solidFill>
                          <a:srgbClr val="0000FF"/>
                        </a:solidFill>
                        <a:latin typeface="Arial"/>
                        <a:cs typeface="Arial"/>
                      </a:endParaRPr>
                    </a:p>
                  </a:txBody>
                  <a:tcPr/>
                </a:tc>
                <a:tc>
                  <a:txBody>
                    <a:bodyPr/>
                    <a:lstStyle/>
                    <a:p>
                      <a:pPr algn="ctr"/>
                      <a:r>
                        <a:rPr lang="en-US" dirty="0" smtClean="0">
                          <a:solidFill>
                            <a:srgbClr val="0000FF"/>
                          </a:solidFill>
                          <a:latin typeface="Arial"/>
                          <a:cs typeface="Arial"/>
                        </a:rPr>
                        <a:t>Elemental Calcium/Serving</a:t>
                      </a:r>
                    </a:p>
                    <a:p>
                      <a:pPr algn="ctr"/>
                      <a:r>
                        <a:rPr lang="en-US" dirty="0" smtClean="0">
                          <a:solidFill>
                            <a:srgbClr val="0000FF"/>
                          </a:solidFill>
                          <a:latin typeface="Arial"/>
                          <a:cs typeface="Arial"/>
                        </a:rPr>
                        <a:t>mg</a:t>
                      </a:r>
                      <a:endParaRPr lang="en-US" dirty="0">
                        <a:solidFill>
                          <a:srgbClr val="0000FF"/>
                        </a:solidFill>
                        <a:latin typeface="Arial"/>
                        <a:cs typeface="Arial"/>
                      </a:endParaRPr>
                    </a:p>
                  </a:txBody>
                  <a:tcPr/>
                </a:tc>
                <a:tc>
                  <a:txBody>
                    <a:bodyPr/>
                    <a:lstStyle/>
                    <a:p>
                      <a:pPr algn="ctr"/>
                      <a:r>
                        <a:rPr lang="en-US" dirty="0" smtClean="0">
                          <a:solidFill>
                            <a:srgbClr val="0000FF"/>
                          </a:solidFill>
                          <a:latin typeface="Arial"/>
                          <a:cs typeface="Arial"/>
                        </a:rPr>
                        <a:t>Calories/Serving</a:t>
                      </a:r>
                    </a:p>
                    <a:p>
                      <a:pPr algn="ctr"/>
                      <a:r>
                        <a:rPr lang="en-US" dirty="0" smtClean="0">
                          <a:solidFill>
                            <a:srgbClr val="0000FF"/>
                          </a:solidFill>
                          <a:latin typeface="Arial"/>
                          <a:cs typeface="Arial"/>
                        </a:rPr>
                        <a:t>kcal</a:t>
                      </a:r>
                      <a:endParaRPr lang="en-US" dirty="0">
                        <a:solidFill>
                          <a:srgbClr val="0000FF"/>
                        </a:solidFill>
                        <a:latin typeface="Arial"/>
                        <a:cs typeface="Arial"/>
                      </a:endParaRPr>
                    </a:p>
                  </a:txBody>
                  <a:tcPr/>
                </a:tc>
              </a:tr>
              <a:tr h="370840">
                <a:tc>
                  <a:txBody>
                    <a:bodyPr/>
                    <a:lstStyle/>
                    <a:p>
                      <a:r>
                        <a:rPr lang="en-US" dirty="0" smtClean="0">
                          <a:solidFill>
                            <a:srgbClr val="0000FF"/>
                          </a:solidFill>
                          <a:latin typeface="Arial"/>
                          <a:cs typeface="Arial"/>
                        </a:rPr>
                        <a:t>Fruits and Vegetables</a:t>
                      </a:r>
                      <a:endParaRPr lang="en-US" dirty="0">
                        <a:solidFill>
                          <a:srgbClr val="0000FF"/>
                        </a:solidFill>
                        <a:latin typeface="Arial"/>
                        <a:cs typeface="Arial"/>
                      </a:endParaRPr>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sz="1400" dirty="0" smtClean="0">
                          <a:solidFill>
                            <a:srgbClr val="0000FF"/>
                          </a:solidFill>
                          <a:latin typeface="Arial"/>
                          <a:cs typeface="Arial"/>
                        </a:rPr>
                        <a:t>   Calcium-fortified OJ</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6.0 </a:t>
                      </a:r>
                      <a:r>
                        <a:rPr lang="en-US" sz="1400" dirty="0" err="1" smtClean="0">
                          <a:solidFill>
                            <a:srgbClr val="0000FF"/>
                          </a:solidFill>
                          <a:latin typeface="Arial"/>
                          <a:cs typeface="Arial"/>
                        </a:rPr>
                        <a:t>oz</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rPr>
                        <a:t>261</a:t>
                      </a:r>
                      <a:endParaRPr lang="en-US" sz="1400" dirty="0">
                        <a:solidFill>
                          <a:srgbClr val="0000FF"/>
                        </a:solidFill>
                      </a:endParaRPr>
                    </a:p>
                  </a:txBody>
                  <a:tcPr/>
                </a:tc>
                <a:tc>
                  <a:txBody>
                    <a:bodyPr/>
                    <a:lstStyle/>
                    <a:p>
                      <a:pPr algn="ctr"/>
                      <a:r>
                        <a:rPr lang="en-US" sz="1400" dirty="0" smtClean="0">
                          <a:solidFill>
                            <a:srgbClr val="0000FF"/>
                          </a:solidFill>
                        </a:rPr>
                        <a:t>88</a:t>
                      </a:r>
                      <a:endParaRPr lang="en-US" sz="1400" dirty="0">
                        <a:solidFill>
                          <a:srgbClr val="0000FF"/>
                        </a:solidFill>
                      </a:endParaRPr>
                    </a:p>
                  </a:txBody>
                  <a:tcPr/>
                </a:tc>
              </a:tr>
              <a:tr h="370840">
                <a:tc>
                  <a:txBody>
                    <a:bodyPr/>
                    <a:lstStyle/>
                    <a:p>
                      <a:r>
                        <a:rPr lang="en-US" sz="1400" dirty="0" smtClean="0">
                          <a:solidFill>
                            <a:srgbClr val="0000FF"/>
                          </a:solidFill>
                          <a:latin typeface="Arial"/>
                          <a:cs typeface="Arial"/>
                        </a:rPr>
                        <a:t>   Raw kale</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1 cup</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rPr>
                        <a:t>100</a:t>
                      </a:r>
                      <a:endParaRPr lang="en-US" sz="1400" dirty="0">
                        <a:solidFill>
                          <a:srgbClr val="0000FF"/>
                        </a:solidFill>
                      </a:endParaRPr>
                    </a:p>
                  </a:txBody>
                  <a:tcPr/>
                </a:tc>
                <a:tc>
                  <a:txBody>
                    <a:bodyPr/>
                    <a:lstStyle/>
                    <a:p>
                      <a:pPr algn="ctr"/>
                      <a:r>
                        <a:rPr lang="en-US" sz="1400" dirty="0" smtClean="0">
                          <a:solidFill>
                            <a:srgbClr val="0000FF"/>
                          </a:solidFill>
                        </a:rPr>
                        <a:t>33</a:t>
                      </a:r>
                      <a:endParaRPr lang="en-US" sz="1400" dirty="0">
                        <a:solidFill>
                          <a:srgbClr val="0000FF"/>
                        </a:solidFill>
                      </a:endParaRPr>
                    </a:p>
                  </a:txBody>
                  <a:tcPr/>
                </a:tc>
              </a:tr>
              <a:tr h="370840">
                <a:tc>
                  <a:txBody>
                    <a:bodyPr/>
                    <a:lstStyle/>
                    <a:p>
                      <a:r>
                        <a:rPr lang="en-US" sz="1400" dirty="0" smtClean="0">
                          <a:solidFill>
                            <a:srgbClr val="0000FF"/>
                          </a:solidFill>
                          <a:latin typeface="Arial"/>
                          <a:cs typeface="Arial"/>
                        </a:rPr>
                        <a:t>   Raw </a:t>
                      </a:r>
                      <a:r>
                        <a:rPr lang="en-US" sz="1400" dirty="0" err="1" smtClean="0">
                          <a:solidFill>
                            <a:srgbClr val="0000FF"/>
                          </a:solidFill>
                          <a:latin typeface="Arial"/>
                          <a:cs typeface="Arial"/>
                        </a:rPr>
                        <a:t>bok</a:t>
                      </a:r>
                      <a:r>
                        <a:rPr lang="en-US" sz="1400" dirty="0" smtClean="0">
                          <a:solidFill>
                            <a:srgbClr val="0000FF"/>
                          </a:solidFill>
                          <a:latin typeface="Arial"/>
                          <a:cs typeface="Arial"/>
                        </a:rPr>
                        <a:t> </a:t>
                      </a:r>
                      <a:r>
                        <a:rPr lang="en-US" sz="1400" dirty="0" err="1" smtClean="0">
                          <a:solidFill>
                            <a:srgbClr val="0000FF"/>
                          </a:solidFill>
                          <a:latin typeface="Arial"/>
                          <a:cs typeface="Arial"/>
                        </a:rPr>
                        <a:t>choy</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1 cup</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rPr>
                        <a:t>74</a:t>
                      </a:r>
                      <a:endParaRPr lang="en-US" sz="1400" dirty="0">
                        <a:solidFill>
                          <a:srgbClr val="0000FF"/>
                        </a:solidFill>
                      </a:endParaRPr>
                    </a:p>
                  </a:txBody>
                  <a:tcPr/>
                </a:tc>
                <a:tc>
                  <a:txBody>
                    <a:bodyPr/>
                    <a:lstStyle/>
                    <a:p>
                      <a:pPr algn="ctr"/>
                      <a:r>
                        <a:rPr lang="en-US" sz="1400" dirty="0" smtClean="0">
                          <a:solidFill>
                            <a:srgbClr val="0000FF"/>
                          </a:solidFill>
                        </a:rPr>
                        <a:t>9</a:t>
                      </a:r>
                      <a:endParaRPr lang="en-US" sz="1400" dirty="0">
                        <a:solidFill>
                          <a:srgbClr val="0000FF"/>
                        </a:solidFill>
                      </a:endParaRPr>
                    </a:p>
                  </a:txBody>
                  <a:tcPr/>
                </a:tc>
              </a:tr>
              <a:tr h="370840">
                <a:tc>
                  <a:txBody>
                    <a:bodyPr/>
                    <a:lstStyle/>
                    <a:p>
                      <a:r>
                        <a:rPr lang="en-US" sz="1400" baseline="0" dirty="0" smtClean="0">
                          <a:solidFill>
                            <a:srgbClr val="0000FF"/>
                          </a:solidFill>
                          <a:latin typeface="Arial"/>
                          <a:cs typeface="Arial"/>
                        </a:rPr>
                        <a:t>   Raw broccoli</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1 cup</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rPr>
                        <a:t>43</a:t>
                      </a:r>
                      <a:endParaRPr lang="en-US" sz="1400" dirty="0">
                        <a:solidFill>
                          <a:srgbClr val="0000FF"/>
                        </a:solidFill>
                      </a:endParaRPr>
                    </a:p>
                  </a:txBody>
                  <a:tcPr/>
                </a:tc>
                <a:tc>
                  <a:txBody>
                    <a:bodyPr/>
                    <a:lstStyle/>
                    <a:p>
                      <a:pPr algn="ctr"/>
                      <a:r>
                        <a:rPr lang="en-US" sz="1400" dirty="0" smtClean="0">
                          <a:solidFill>
                            <a:srgbClr val="0000FF"/>
                          </a:solidFill>
                        </a:rPr>
                        <a:t>31</a:t>
                      </a:r>
                      <a:endParaRPr lang="en-US" sz="1400" dirty="0">
                        <a:solidFill>
                          <a:srgbClr val="0000FF"/>
                        </a:solidFill>
                      </a:endParaRPr>
                    </a:p>
                  </a:txBody>
                  <a:tcPr/>
                </a:tc>
              </a:tr>
            </a:tbl>
          </a:graphicData>
        </a:graphic>
      </p:graphicFrame>
      <p:sp>
        <p:nvSpPr>
          <p:cNvPr id="3" name="TextBox 2"/>
          <p:cNvSpPr txBox="1"/>
          <p:nvPr/>
        </p:nvSpPr>
        <p:spPr>
          <a:xfrm>
            <a:off x="584200" y="469900"/>
            <a:ext cx="8115300"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smtClean="0">
                <a:solidFill>
                  <a:srgbClr val="0000FF"/>
                </a:solidFill>
                <a:latin typeface="Arial"/>
                <a:cs typeface="Arial"/>
              </a:rPr>
              <a:t>Well-Absorbed Dietary Sources of Calcium</a:t>
            </a:r>
            <a:endParaRPr lang="en-US" sz="3200" dirty="0">
              <a:solidFill>
                <a:srgbClr val="0000FF"/>
              </a:solidFill>
              <a:latin typeface="Arial"/>
              <a:cs typeface="Arial"/>
            </a:endParaRPr>
          </a:p>
        </p:txBody>
      </p:sp>
      <p:sp>
        <p:nvSpPr>
          <p:cNvPr id="4" name="TextBox 3"/>
          <p:cNvSpPr txBox="1"/>
          <p:nvPr/>
        </p:nvSpPr>
        <p:spPr>
          <a:xfrm>
            <a:off x="6413500" y="5105400"/>
            <a:ext cx="2120900" cy="276999"/>
          </a:xfrm>
          <a:prstGeom prst="rect">
            <a:avLst/>
          </a:prstGeom>
          <a:noFill/>
        </p:spPr>
        <p:txBody>
          <a:bodyPr wrap="square" rtlCol="0">
            <a:spAutoFit/>
          </a:bodyPr>
          <a:lstStyle/>
          <a:p>
            <a:r>
              <a:rPr lang="en-US" sz="1200" dirty="0">
                <a:solidFill>
                  <a:srgbClr val="0000FF"/>
                </a:solidFill>
                <a:latin typeface="Arial"/>
                <a:cs typeface="Arial"/>
              </a:rPr>
              <a:t>NEJM 369:1537-43, </a:t>
            </a:r>
            <a:r>
              <a:rPr lang="en-US" sz="1200" dirty="0" smtClean="0">
                <a:solidFill>
                  <a:srgbClr val="0000FF"/>
                </a:solidFill>
                <a:latin typeface="Arial"/>
                <a:cs typeface="Arial"/>
              </a:rPr>
              <a:t>2013 </a:t>
            </a:r>
            <a:endParaRPr lang="en-US" sz="1200" dirty="0">
              <a:solidFill>
                <a:srgbClr val="0000FF"/>
              </a:solidFill>
              <a:latin typeface="Arial"/>
              <a:cs typeface="Arial"/>
            </a:endParaRPr>
          </a:p>
        </p:txBody>
      </p:sp>
    </p:spTree>
    <p:extLst>
      <p:ext uri="{BB962C8B-B14F-4D97-AF65-F5344CB8AC3E}">
        <p14:creationId xmlns:p14="http://schemas.microsoft.com/office/powerpoint/2010/main" val="380211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40789204"/>
              </p:ext>
            </p:extLst>
          </p:nvPr>
        </p:nvGraphicFramePr>
        <p:xfrm>
          <a:off x="635000" y="1397000"/>
          <a:ext cx="7810500" cy="3627120"/>
        </p:xfrm>
        <a:graphic>
          <a:graphicData uri="http://schemas.openxmlformats.org/drawingml/2006/table">
            <a:tbl>
              <a:tblPr firstRow="1" bandRow="1">
                <a:tableStyleId>{0505E3EF-67EA-436B-97B2-0124C06EBD24}</a:tableStyleId>
              </a:tblPr>
              <a:tblGrid>
                <a:gridCol w="2387600"/>
                <a:gridCol w="1308100"/>
                <a:gridCol w="2162175"/>
                <a:gridCol w="1952625"/>
              </a:tblGrid>
              <a:tr h="370840">
                <a:tc>
                  <a:txBody>
                    <a:bodyPr/>
                    <a:lstStyle/>
                    <a:p>
                      <a:pPr algn="ctr"/>
                      <a:endParaRPr lang="en-US" dirty="0" smtClean="0">
                        <a:solidFill>
                          <a:srgbClr val="0000FF"/>
                        </a:solidFill>
                        <a:latin typeface="Arial"/>
                        <a:cs typeface="Arial"/>
                      </a:endParaRPr>
                    </a:p>
                    <a:p>
                      <a:pPr algn="ctr"/>
                      <a:r>
                        <a:rPr lang="en-US" dirty="0" smtClean="0">
                          <a:solidFill>
                            <a:srgbClr val="0000FF"/>
                          </a:solidFill>
                          <a:latin typeface="Arial"/>
                          <a:cs typeface="Arial"/>
                        </a:rPr>
                        <a:t>Type of Food</a:t>
                      </a:r>
                      <a:endParaRPr lang="en-US" dirty="0">
                        <a:solidFill>
                          <a:srgbClr val="0000FF"/>
                        </a:solidFill>
                        <a:latin typeface="Arial"/>
                        <a:cs typeface="Arial"/>
                      </a:endParaRPr>
                    </a:p>
                  </a:txBody>
                  <a:tcPr/>
                </a:tc>
                <a:tc>
                  <a:txBody>
                    <a:bodyPr/>
                    <a:lstStyle/>
                    <a:p>
                      <a:pPr algn="ctr"/>
                      <a:r>
                        <a:rPr lang="en-US" dirty="0" smtClean="0">
                          <a:solidFill>
                            <a:srgbClr val="0000FF"/>
                          </a:solidFill>
                          <a:latin typeface="Arial"/>
                          <a:cs typeface="Arial"/>
                        </a:rPr>
                        <a:t>Serving Size</a:t>
                      </a:r>
                      <a:endParaRPr lang="en-US" dirty="0">
                        <a:solidFill>
                          <a:srgbClr val="0000FF"/>
                        </a:solidFill>
                        <a:latin typeface="Arial"/>
                        <a:cs typeface="Arial"/>
                      </a:endParaRPr>
                    </a:p>
                  </a:txBody>
                  <a:tcPr/>
                </a:tc>
                <a:tc>
                  <a:txBody>
                    <a:bodyPr/>
                    <a:lstStyle/>
                    <a:p>
                      <a:pPr algn="ctr"/>
                      <a:r>
                        <a:rPr lang="en-US" dirty="0" smtClean="0">
                          <a:solidFill>
                            <a:srgbClr val="0000FF"/>
                          </a:solidFill>
                          <a:latin typeface="Arial"/>
                          <a:cs typeface="Arial"/>
                        </a:rPr>
                        <a:t>Elemental Calcium/Serving</a:t>
                      </a:r>
                    </a:p>
                    <a:p>
                      <a:pPr algn="ctr"/>
                      <a:r>
                        <a:rPr lang="en-US" dirty="0" smtClean="0">
                          <a:solidFill>
                            <a:srgbClr val="0000FF"/>
                          </a:solidFill>
                          <a:latin typeface="Arial"/>
                          <a:cs typeface="Arial"/>
                        </a:rPr>
                        <a:t>mg</a:t>
                      </a:r>
                      <a:endParaRPr lang="en-US" dirty="0">
                        <a:solidFill>
                          <a:srgbClr val="0000FF"/>
                        </a:solidFill>
                        <a:latin typeface="Arial"/>
                        <a:cs typeface="Arial"/>
                      </a:endParaRPr>
                    </a:p>
                  </a:txBody>
                  <a:tcPr/>
                </a:tc>
                <a:tc>
                  <a:txBody>
                    <a:bodyPr/>
                    <a:lstStyle/>
                    <a:p>
                      <a:pPr algn="ctr"/>
                      <a:r>
                        <a:rPr lang="en-US" dirty="0" smtClean="0">
                          <a:solidFill>
                            <a:srgbClr val="0000FF"/>
                          </a:solidFill>
                          <a:latin typeface="Arial"/>
                          <a:cs typeface="Arial"/>
                        </a:rPr>
                        <a:t>Calories/Serving</a:t>
                      </a:r>
                    </a:p>
                    <a:p>
                      <a:pPr algn="ctr"/>
                      <a:r>
                        <a:rPr lang="en-US" dirty="0" smtClean="0">
                          <a:solidFill>
                            <a:srgbClr val="0000FF"/>
                          </a:solidFill>
                          <a:latin typeface="Arial"/>
                          <a:cs typeface="Arial"/>
                        </a:rPr>
                        <a:t>kcal</a:t>
                      </a:r>
                      <a:endParaRPr lang="en-US" dirty="0">
                        <a:solidFill>
                          <a:srgbClr val="0000FF"/>
                        </a:solidFill>
                        <a:latin typeface="Arial"/>
                        <a:cs typeface="Arial"/>
                      </a:endParaRPr>
                    </a:p>
                  </a:txBody>
                  <a:tcPr/>
                </a:tc>
              </a:tr>
              <a:tr h="370840">
                <a:tc>
                  <a:txBody>
                    <a:bodyPr/>
                    <a:lstStyle/>
                    <a:p>
                      <a:r>
                        <a:rPr lang="en-US" dirty="0" smtClean="0">
                          <a:solidFill>
                            <a:srgbClr val="0000FF"/>
                          </a:solidFill>
                          <a:latin typeface="Arial"/>
                          <a:cs typeface="Arial"/>
                        </a:rPr>
                        <a:t>Canned</a:t>
                      </a:r>
                      <a:r>
                        <a:rPr lang="en-US" baseline="0" dirty="0" smtClean="0">
                          <a:solidFill>
                            <a:srgbClr val="0000FF"/>
                          </a:solidFill>
                          <a:latin typeface="Arial"/>
                          <a:cs typeface="Arial"/>
                        </a:rPr>
                        <a:t> fish</a:t>
                      </a:r>
                      <a:endParaRPr lang="en-US" dirty="0">
                        <a:solidFill>
                          <a:srgbClr val="0000FF"/>
                        </a:solidFill>
                        <a:latin typeface="Arial"/>
                        <a:cs typeface="Arial"/>
                      </a:endParaRPr>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sz="1400" dirty="0" smtClean="0">
                          <a:solidFill>
                            <a:srgbClr val="0000FF"/>
                          </a:solidFill>
                          <a:latin typeface="Arial"/>
                          <a:cs typeface="Arial"/>
                        </a:rPr>
                        <a:t>   Sardines</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3.0 </a:t>
                      </a:r>
                      <a:r>
                        <a:rPr lang="en-US" sz="1400" dirty="0" err="1" smtClean="0">
                          <a:solidFill>
                            <a:srgbClr val="0000FF"/>
                          </a:solidFill>
                          <a:latin typeface="Arial"/>
                          <a:cs typeface="Arial"/>
                        </a:rPr>
                        <a:t>oz</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rPr>
                        <a:t>325</a:t>
                      </a:r>
                      <a:endParaRPr lang="en-US" sz="1400" dirty="0">
                        <a:solidFill>
                          <a:srgbClr val="0000FF"/>
                        </a:solidFill>
                      </a:endParaRPr>
                    </a:p>
                  </a:txBody>
                  <a:tcPr/>
                </a:tc>
                <a:tc>
                  <a:txBody>
                    <a:bodyPr/>
                    <a:lstStyle/>
                    <a:p>
                      <a:pPr algn="ctr"/>
                      <a:r>
                        <a:rPr lang="en-US" sz="1400" dirty="0" smtClean="0">
                          <a:solidFill>
                            <a:srgbClr val="0000FF"/>
                          </a:solidFill>
                        </a:rPr>
                        <a:t>177</a:t>
                      </a:r>
                      <a:endParaRPr lang="en-US" sz="1400" dirty="0">
                        <a:solidFill>
                          <a:srgbClr val="0000FF"/>
                        </a:solidFill>
                      </a:endParaRPr>
                    </a:p>
                  </a:txBody>
                  <a:tcPr/>
                </a:tc>
              </a:tr>
              <a:tr h="370840">
                <a:tc>
                  <a:txBody>
                    <a:bodyPr/>
                    <a:lstStyle/>
                    <a:p>
                      <a:r>
                        <a:rPr lang="en-US" sz="1400" dirty="0" smtClean="0">
                          <a:solidFill>
                            <a:srgbClr val="0000FF"/>
                          </a:solidFill>
                          <a:latin typeface="Arial"/>
                          <a:cs typeface="Arial"/>
                        </a:rPr>
                        <a:t>   Pink salmon</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3.0 </a:t>
                      </a:r>
                      <a:r>
                        <a:rPr lang="en-US" sz="1400" dirty="0" err="1" smtClean="0">
                          <a:solidFill>
                            <a:srgbClr val="0000FF"/>
                          </a:solidFill>
                          <a:latin typeface="Arial"/>
                          <a:cs typeface="Arial"/>
                        </a:rPr>
                        <a:t>oz</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rPr>
                        <a:t>183</a:t>
                      </a:r>
                      <a:endParaRPr lang="en-US" sz="1400" dirty="0">
                        <a:solidFill>
                          <a:srgbClr val="0000FF"/>
                        </a:solidFill>
                      </a:endParaRPr>
                    </a:p>
                  </a:txBody>
                  <a:tcPr/>
                </a:tc>
                <a:tc>
                  <a:txBody>
                    <a:bodyPr/>
                    <a:lstStyle/>
                    <a:p>
                      <a:pPr algn="ctr"/>
                      <a:r>
                        <a:rPr lang="en-US" sz="1400" dirty="0" smtClean="0">
                          <a:solidFill>
                            <a:srgbClr val="0000FF"/>
                          </a:solidFill>
                        </a:rPr>
                        <a:t>110</a:t>
                      </a:r>
                      <a:endParaRPr lang="en-US" sz="1400" dirty="0">
                        <a:solidFill>
                          <a:srgbClr val="0000FF"/>
                        </a:solidFill>
                      </a:endParaRPr>
                    </a:p>
                  </a:txBody>
                  <a:tcPr/>
                </a:tc>
              </a:tr>
              <a:tr h="370840">
                <a:tc>
                  <a:txBody>
                    <a:bodyPr/>
                    <a:lstStyle/>
                    <a:p>
                      <a:r>
                        <a:rPr lang="en-US" sz="1400" dirty="0" smtClean="0">
                          <a:solidFill>
                            <a:srgbClr val="0000FF"/>
                          </a:solidFill>
                          <a:latin typeface="Arial"/>
                          <a:cs typeface="Arial"/>
                        </a:rPr>
                        <a:t> </a:t>
                      </a:r>
                      <a:r>
                        <a:rPr lang="en-US" sz="1800" dirty="0" smtClean="0">
                          <a:solidFill>
                            <a:srgbClr val="0000FF"/>
                          </a:solidFill>
                          <a:latin typeface="Arial"/>
                          <a:cs typeface="Arial"/>
                        </a:rPr>
                        <a:t>Grains</a:t>
                      </a:r>
                      <a:endParaRPr lang="en-US" sz="18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 </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rPr>
                        <a:t> </a:t>
                      </a:r>
                      <a:endParaRPr lang="en-US" sz="1400" dirty="0">
                        <a:solidFill>
                          <a:srgbClr val="0000FF"/>
                        </a:solidFill>
                      </a:endParaRPr>
                    </a:p>
                  </a:txBody>
                  <a:tcPr/>
                </a:tc>
                <a:tc>
                  <a:txBody>
                    <a:bodyPr/>
                    <a:lstStyle/>
                    <a:p>
                      <a:pPr algn="ctr"/>
                      <a:r>
                        <a:rPr lang="en-US" sz="1400" dirty="0" smtClean="0">
                          <a:solidFill>
                            <a:srgbClr val="0000FF"/>
                          </a:solidFill>
                        </a:rPr>
                        <a:t> </a:t>
                      </a:r>
                      <a:endParaRPr lang="en-US" sz="1400" dirty="0">
                        <a:solidFill>
                          <a:srgbClr val="0000FF"/>
                        </a:solidFill>
                      </a:endParaRPr>
                    </a:p>
                  </a:txBody>
                  <a:tcPr/>
                </a:tc>
              </a:tr>
              <a:tr h="370840">
                <a:tc>
                  <a:txBody>
                    <a:bodyPr/>
                    <a:lstStyle/>
                    <a:p>
                      <a:r>
                        <a:rPr lang="en-US" sz="1400" dirty="0" smtClean="0">
                          <a:solidFill>
                            <a:srgbClr val="0000FF"/>
                          </a:solidFill>
                          <a:latin typeface="Arial"/>
                          <a:cs typeface="Arial"/>
                        </a:rPr>
                        <a:t>   </a:t>
                      </a:r>
                      <a:r>
                        <a:rPr lang="en-US" sz="1200" dirty="0" smtClean="0">
                          <a:solidFill>
                            <a:srgbClr val="0000FF"/>
                          </a:solidFill>
                          <a:latin typeface="Arial"/>
                          <a:cs typeface="Arial"/>
                        </a:rPr>
                        <a:t>Fortified, ready-to-eat</a:t>
                      </a:r>
                      <a:r>
                        <a:rPr lang="en-US" sz="1200" baseline="0" dirty="0" smtClean="0">
                          <a:solidFill>
                            <a:srgbClr val="0000FF"/>
                          </a:solidFill>
                          <a:latin typeface="Arial"/>
                          <a:cs typeface="Arial"/>
                        </a:rPr>
                        <a:t> cereals</a:t>
                      </a:r>
                      <a:endParaRPr lang="en-US" sz="12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1 cup</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rPr>
                        <a:t>100-1333</a:t>
                      </a:r>
                      <a:endParaRPr lang="en-US" sz="1400" dirty="0">
                        <a:solidFill>
                          <a:srgbClr val="0000FF"/>
                        </a:solidFill>
                      </a:endParaRPr>
                    </a:p>
                  </a:txBody>
                  <a:tcPr/>
                </a:tc>
                <a:tc>
                  <a:txBody>
                    <a:bodyPr/>
                    <a:lstStyle/>
                    <a:p>
                      <a:pPr algn="ctr"/>
                      <a:r>
                        <a:rPr lang="en-US" sz="1400" dirty="0" smtClean="0">
                          <a:solidFill>
                            <a:srgbClr val="0000FF"/>
                          </a:solidFill>
                        </a:rPr>
                        <a:t>100-160</a:t>
                      </a:r>
                      <a:endParaRPr lang="en-US" sz="1400" dirty="0">
                        <a:solidFill>
                          <a:srgbClr val="0000FF"/>
                        </a:solidFill>
                      </a:endParaRPr>
                    </a:p>
                  </a:txBody>
                  <a:tcPr/>
                </a:tc>
              </a:tr>
              <a:tr h="370840">
                <a:tc>
                  <a:txBody>
                    <a:bodyPr/>
                    <a:lstStyle/>
                    <a:p>
                      <a:r>
                        <a:rPr lang="en-US" sz="1400" dirty="0" smtClean="0">
                          <a:solidFill>
                            <a:srgbClr val="0000FF"/>
                          </a:solidFill>
                          <a:latin typeface="Arial"/>
                          <a:cs typeface="Arial"/>
                        </a:rPr>
                        <a:t>  </a:t>
                      </a:r>
                      <a:r>
                        <a:rPr lang="en-US" sz="1200" dirty="0" smtClean="0">
                          <a:solidFill>
                            <a:srgbClr val="0000FF"/>
                          </a:solidFill>
                          <a:latin typeface="Arial"/>
                          <a:cs typeface="Arial"/>
                        </a:rPr>
                        <a:t> Fortified, cooked oat cereals</a:t>
                      </a:r>
                      <a:endParaRPr lang="en-US" sz="12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1 cup</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rPr>
                        <a:t>187</a:t>
                      </a:r>
                      <a:endParaRPr lang="en-US" sz="1400" dirty="0">
                        <a:solidFill>
                          <a:srgbClr val="0000FF"/>
                        </a:solidFill>
                      </a:endParaRPr>
                    </a:p>
                  </a:txBody>
                  <a:tcPr/>
                </a:tc>
                <a:tc>
                  <a:txBody>
                    <a:bodyPr/>
                    <a:lstStyle/>
                    <a:p>
                      <a:pPr algn="ctr"/>
                      <a:r>
                        <a:rPr lang="en-US" sz="1400" dirty="0" smtClean="0">
                          <a:solidFill>
                            <a:srgbClr val="0000FF"/>
                          </a:solidFill>
                        </a:rPr>
                        <a:t>159</a:t>
                      </a:r>
                      <a:endParaRPr lang="en-US" sz="1400" dirty="0">
                        <a:solidFill>
                          <a:srgbClr val="0000FF"/>
                        </a:solidFill>
                      </a:endParaRPr>
                    </a:p>
                  </a:txBody>
                  <a:tcPr/>
                </a:tc>
              </a:tr>
              <a:tr h="370840">
                <a:tc>
                  <a:txBody>
                    <a:bodyPr/>
                    <a:lstStyle/>
                    <a:p>
                      <a:r>
                        <a:rPr lang="en-US" sz="1400" dirty="0" smtClean="0">
                          <a:solidFill>
                            <a:srgbClr val="0000FF"/>
                          </a:solidFill>
                          <a:latin typeface="Arial"/>
                          <a:cs typeface="Arial"/>
                        </a:rPr>
                        <a:t>   </a:t>
                      </a:r>
                      <a:r>
                        <a:rPr lang="en-US" sz="1200" dirty="0" smtClean="0">
                          <a:solidFill>
                            <a:srgbClr val="0000FF"/>
                          </a:solidFill>
                          <a:latin typeface="Arial"/>
                          <a:cs typeface="Arial"/>
                        </a:rPr>
                        <a:t>Commercially prepared white               or wheat bread</a:t>
                      </a:r>
                      <a:endParaRPr lang="en-US" sz="12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1 slice</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30-73</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69-74</a:t>
                      </a:r>
                      <a:endParaRPr lang="en-US" sz="1400" dirty="0">
                        <a:solidFill>
                          <a:srgbClr val="0000FF"/>
                        </a:solidFill>
                        <a:latin typeface="Arial"/>
                        <a:cs typeface="Arial"/>
                      </a:endParaRPr>
                    </a:p>
                  </a:txBody>
                  <a:tcPr/>
                </a:tc>
              </a:tr>
            </a:tbl>
          </a:graphicData>
        </a:graphic>
      </p:graphicFrame>
      <p:sp>
        <p:nvSpPr>
          <p:cNvPr id="3" name="TextBox 2"/>
          <p:cNvSpPr txBox="1"/>
          <p:nvPr/>
        </p:nvSpPr>
        <p:spPr>
          <a:xfrm>
            <a:off x="533400" y="469900"/>
            <a:ext cx="8115300"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smtClean="0">
                <a:solidFill>
                  <a:srgbClr val="0000FF"/>
                </a:solidFill>
                <a:latin typeface="Arial"/>
                <a:cs typeface="Arial"/>
              </a:rPr>
              <a:t>Well-Absorbed Dietary Sources of Calcium</a:t>
            </a:r>
            <a:endParaRPr lang="en-US" sz="3200" dirty="0">
              <a:solidFill>
                <a:srgbClr val="0000FF"/>
              </a:solidFill>
              <a:latin typeface="Arial"/>
              <a:cs typeface="Arial"/>
            </a:endParaRPr>
          </a:p>
        </p:txBody>
      </p:sp>
      <p:sp>
        <p:nvSpPr>
          <p:cNvPr id="4" name="TextBox 3"/>
          <p:cNvSpPr txBox="1"/>
          <p:nvPr/>
        </p:nvSpPr>
        <p:spPr>
          <a:xfrm>
            <a:off x="6324600" y="5181600"/>
            <a:ext cx="2120900" cy="276999"/>
          </a:xfrm>
          <a:prstGeom prst="rect">
            <a:avLst/>
          </a:prstGeom>
          <a:noFill/>
        </p:spPr>
        <p:txBody>
          <a:bodyPr wrap="square" rtlCol="0">
            <a:spAutoFit/>
          </a:bodyPr>
          <a:lstStyle/>
          <a:p>
            <a:r>
              <a:rPr lang="en-US" sz="1200" dirty="0">
                <a:solidFill>
                  <a:srgbClr val="0000FF"/>
                </a:solidFill>
                <a:latin typeface="Arial"/>
                <a:cs typeface="Arial"/>
              </a:rPr>
              <a:t>NEJM 369:1537-43, 2013 </a:t>
            </a:r>
          </a:p>
        </p:txBody>
      </p:sp>
    </p:spTree>
    <p:extLst>
      <p:ext uri="{BB962C8B-B14F-4D97-AF65-F5344CB8AC3E}">
        <p14:creationId xmlns:p14="http://schemas.microsoft.com/office/powerpoint/2010/main" val="326576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59300" y="3416300"/>
            <a:ext cx="12700" cy="12700"/>
          </a:xfrm>
          <a:prstGeom prst="rect">
            <a:avLst/>
          </a:prstGeom>
        </p:spPr>
      </p:pic>
      <p:pic>
        <p:nvPicPr>
          <p:cNvPr id="3" name="Picture 2"/>
          <p:cNvPicPr>
            <a:picLocks noChangeAspect="1"/>
          </p:cNvPicPr>
          <p:nvPr/>
        </p:nvPicPr>
        <p:blipFill>
          <a:blip r:embed="rId2"/>
          <a:stretch>
            <a:fillRect/>
          </a:stretch>
        </p:blipFill>
        <p:spPr>
          <a:xfrm>
            <a:off x="4559300" y="3416300"/>
            <a:ext cx="12700" cy="12700"/>
          </a:xfrm>
          <a:prstGeom prst="rect">
            <a:avLst/>
          </a:prstGeom>
        </p:spPr>
      </p:pic>
      <p:pic>
        <p:nvPicPr>
          <p:cNvPr id="4" name="Picture 3"/>
          <p:cNvPicPr>
            <a:picLocks noChangeAspect="1"/>
          </p:cNvPicPr>
          <p:nvPr/>
        </p:nvPicPr>
        <p:blipFill>
          <a:blip r:embed="rId3"/>
          <a:stretch>
            <a:fillRect/>
          </a:stretch>
        </p:blipFill>
        <p:spPr>
          <a:xfrm>
            <a:off x="0" y="0"/>
            <a:ext cx="9298355" cy="6978444"/>
          </a:xfrm>
          <a:prstGeom prst="rect">
            <a:avLst/>
          </a:prstGeom>
        </p:spPr>
      </p:pic>
    </p:spTree>
    <p:extLst>
      <p:ext uri="{BB962C8B-B14F-4D97-AF65-F5344CB8AC3E}">
        <p14:creationId xmlns:p14="http://schemas.microsoft.com/office/powerpoint/2010/main" val="196432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111" y="1538111"/>
            <a:ext cx="9017000" cy="4154983"/>
          </a:xfrm>
          <a:prstGeom prst="rect">
            <a:avLst/>
          </a:prstGeom>
          <a:noFill/>
        </p:spPr>
        <p:txBody>
          <a:bodyPr wrap="square" rtlCol="0">
            <a:spAutoFit/>
          </a:bodyPr>
          <a:lstStyle/>
          <a:p>
            <a:r>
              <a:rPr lang="en-US" sz="2400" b="1" dirty="0" smtClean="0">
                <a:solidFill>
                  <a:srgbClr val="0000FF"/>
                </a:solidFill>
                <a:latin typeface="Arial"/>
                <a:cs typeface="Arial"/>
              </a:rPr>
              <a:t>During periods of skeletal accrual: ages 0 to 16-20</a:t>
            </a:r>
          </a:p>
          <a:p>
            <a:r>
              <a:rPr lang="en-US" sz="2400" b="1" dirty="0" smtClean="0">
                <a:solidFill>
                  <a:srgbClr val="0000FF"/>
                </a:solidFill>
                <a:latin typeface="Arial"/>
                <a:cs typeface="Arial"/>
              </a:rPr>
              <a:t>(depending on the skeletal site being analyzed) </a:t>
            </a:r>
            <a:r>
              <a:rPr lang="en-US" sz="2400" dirty="0" smtClean="0">
                <a:solidFill>
                  <a:srgbClr val="0000FF"/>
                </a:solidFill>
                <a:latin typeface="Arial"/>
                <a:cs typeface="Arial"/>
              </a:rPr>
              <a:t>the system is not in balance and more calcium is required for building new bone.</a:t>
            </a:r>
          </a:p>
          <a:p>
            <a:endParaRPr lang="en-US" sz="2400" dirty="0" smtClean="0">
              <a:solidFill>
                <a:srgbClr val="0000FF"/>
              </a:solidFill>
              <a:latin typeface="Arial"/>
              <a:cs typeface="Arial"/>
            </a:endParaRPr>
          </a:p>
          <a:p>
            <a:r>
              <a:rPr lang="en-US" sz="2400" b="1" dirty="0" smtClean="0">
                <a:solidFill>
                  <a:srgbClr val="0000FF"/>
                </a:solidFill>
                <a:latin typeface="Arial"/>
                <a:cs typeface="Arial"/>
              </a:rPr>
              <a:t>During later adult life (&gt;55-65, depending on sex) </a:t>
            </a:r>
            <a:r>
              <a:rPr lang="en-US" sz="2400" dirty="0" smtClean="0">
                <a:solidFill>
                  <a:srgbClr val="0000FF"/>
                </a:solidFill>
                <a:latin typeface="Arial"/>
                <a:cs typeface="Arial"/>
              </a:rPr>
              <a:t>the system may also not be in balance.</a:t>
            </a:r>
          </a:p>
          <a:p>
            <a:endParaRPr lang="en-US" sz="2400" dirty="0" smtClean="0">
              <a:solidFill>
                <a:srgbClr val="0000FF"/>
              </a:solidFill>
              <a:latin typeface="Arial"/>
              <a:cs typeface="Arial"/>
            </a:endParaRPr>
          </a:p>
          <a:p>
            <a:r>
              <a:rPr lang="en-US" sz="2400" b="1" dirty="0" smtClean="0">
                <a:solidFill>
                  <a:srgbClr val="0000FF"/>
                </a:solidFill>
                <a:latin typeface="Arial"/>
                <a:cs typeface="Arial"/>
              </a:rPr>
              <a:t>Poor dietary intake and impaired absorption from the GI </a:t>
            </a:r>
            <a:r>
              <a:rPr lang="en-US" sz="2400" dirty="0" smtClean="0">
                <a:solidFill>
                  <a:srgbClr val="0000FF"/>
                </a:solidFill>
                <a:latin typeface="Arial"/>
                <a:cs typeface="Arial"/>
              </a:rPr>
              <a:t>may lead to compensatory hormonal changes that can cause increased bone breakdown.</a:t>
            </a:r>
          </a:p>
        </p:txBody>
      </p:sp>
      <p:sp>
        <p:nvSpPr>
          <p:cNvPr id="4" name="TextBox 3"/>
          <p:cNvSpPr txBox="1"/>
          <p:nvPr/>
        </p:nvSpPr>
        <p:spPr>
          <a:xfrm>
            <a:off x="355600" y="12293"/>
            <a:ext cx="817880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b="1" dirty="0" smtClean="0">
                <a:solidFill>
                  <a:srgbClr val="0000FF"/>
                </a:solidFill>
                <a:latin typeface="Arial"/>
                <a:cs typeface="Arial"/>
              </a:rPr>
              <a:t>However, there are large parts of the life cycle when calcium economy is not in balance</a:t>
            </a:r>
            <a:endParaRPr lang="en-US" sz="2800" b="1" dirty="0">
              <a:solidFill>
                <a:srgbClr val="0000FF"/>
              </a:solidFill>
              <a:latin typeface="Arial"/>
              <a:cs typeface="Arial"/>
            </a:endParaRPr>
          </a:p>
        </p:txBody>
      </p:sp>
    </p:spTree>
    <p:extLst>
      <p:ext uri="{BB962C8B-B14F-4D97-AF65-F5344CB8AC3E}">
        <p14:creationId xmlns:p14="http://schemas.microsoft.com/office/powerpoint/2010/main" val="147896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12313" y="6238776"/>
            <a:ext cx="3869687" cy="523220"/>
          </a:xfrm>
          <a:prstGeom prst="rect">
            <a:avLst/>
          </a:prstGeom>
          <a:noFill/>
        </p:spPr>
        <p:txBody>
          <a:bodyPr wrap="square" rtlCol="0">
            <a:spAutoFit/>
          </a:bodyPr>
          <a:lstStyle/>
          <a:p>
            <a:pPr algn="r"/>
            <a:r>
              <a:rPr lang="en-US" sz="1400" b="1" dirty="0">
                <a:solidFill>
                  <a:srgbClr val="0000FF"/>
                </a:solidFill>
                <a:latin typeface="Arial"/>
                <a:cs typeface="Arial"/>
              </a:rPr>
              <a:t>http://</a:t>
            </a:r>
            <a:r>
              <a:rPr lang="en-US" sz="1400" b="1" dirty="0" err="1">
                <a:solidFill>
                  <a:srgbClr val="0000FF"/>
                </a:solidFill>
                <a:latin typeface="Arial"/>
                <a:cs typeface="Arial"/>
              </a:rPr>
              <a:t>health.gov</a:t>
            </a:r>
            <a:r>
              <a:rPr lang="en-US" sz="1400" b="1" dirty="0">
                <a:solidFill>
                  <a:srgbClr val="0000FF"/>
                </a:solidFill>
                <a:latin typeface="Arial"/>
                <a:cs typeface="Arial"/>
              </a:rPr>
              <a:t>/</a:t>
            </a:r>
            <a:r>
              <a:rPr lang="en-US" sz="1400" b="1" dirty="0" err="1">
                <a:solidFill>
                  <a:srgbClr val="0000FF"/>
                </a:solidFill>
                <a:latin typeface="Arial"/>
                <a:cs typeface="Arial"/>
              </a:rPr>
              <a:t>dietaryguidelines</a:t>
            </a:r>
            <a:r>
              <a:rPr lang="en-US" sz="1400" b="1" dirty="0">
                <a:solidFill>
                  <a:srgbClr val="0000FF"/>
                </a:solidFill>
                <a:latin typeface="Arial"/>
                <a:cs typeface="Arial"/>
              </a:rPr>
              <a:t>/2015-scientific-report/06-chapter-1/d1-2.asp</a:t>
            </a:r>
          </a:p>
        </p:txBody>
      </p:sp>
      <p:pic>
        <p:nvPicPr>
          <p:cNvPr id="4" name="Picture 3"/>
          <p:cNvPicPr>
            <a:picLocks noChangeAspect="1"/>
          </p:cNvPicPr>
          <p:nvPr/>
        </p:nvPicPr>
        <p:blipFill>
          <a:blip r:embed="rId3"/>
          <a:stretch>
            <a:fillRect/>
          </a:stretch>
        </p:blipFill>
        <p:spPr>
          <a:xfrm>
            <a:off x="783438" y="493509"/>
            <a:ext cx="7752376" cy="5431151"/>
          </a:xfrm>
          <a:prstGeom prst="rect">
            <a:avLst/>
          </a:prstGeom>
        </p:spPr>
      </p:pic>
      <p:sp>
        <p:nvSpPr>
          <p:cNvPr id="5" name="TextBox 4"/>
          <p:cNvSpPr txBox="1"/>
          <p:nvPr/>
        </p:nvSpPr>
        <p:spPr>
          <a:xfrm>
            <a:off x="1424716" y="25400"/>
            <a:ext cx="6385784" cy="369332"/>
          </a:xfrm>
          <a:prstGeom prst="rect">
            <a:avLst/>
          </a:prstGeom>
          <a:solidFill>
            <a:srgbClr val="CCFFCC"/>
          </a:solidFill>
          <a:effectLst>
            <a:outerShdw blurRad="50800" dist="38100" dir="2700000" algn="tl" rotWithShape="0">
              <a:srgbClr val="000000">
                <a:alpha val="43000"/>
              </a:srgbClr>
            </a:outerShdw>
          </a:effectLst>
        </p:spPr>
        <p:txBody>
          <a:bodyPr wrap="square" rtlCol="0">
            <a:spAutoFit/>
          </a:bodyPr>
          <a:lstStyle/>
          <a:p>
            <a:pPr algn="ctr"/>
            <a:r>
              <a:rPr lang="en-US" b="1" dirty="0" smtClean="0">
                <a:solidFill>
                  <a:srgbClr val="0000FF"/>
                </a:solidFill>
                <a:latin typeface="Arial"/>
                <a:cs typeface="Arial"/>
              </a:rPr>
              <a:t>How much calcium do Americans actually consume?</a:t>
            </a:r>
            <a:endParaRPr lang="en-US" b="1" dirty="0">
              <a:solidFill>
                <a:srgbClr val="0000FF"/>
              </a:solidFill>
              <a:latin typeface="Arial"/>
              <a:cs typeface="Arial"/>
            </a:endParaRPr>
          </a:p>
        </p:txBody>
      </p:sp>
      <p:sp>
        <p:nvSpPr>
          <p:cNvPr id="8" name="Rectangle 7"/>
          <p:cNvSpPr/>
          <p:nvPr/>
        </p:nvSpPr>
        <p:spPr>
          <a:xfrm>
            <a:off x="6654800" y="2923843"/>
            <a:ext cx="273693" cy="19381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76300" y="2952555"/>
            <a:ext cx="800100" cy="16510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654800" y="3734777"/>
            <a:ext cx="273693" cy="29624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76300" y="3713946"/>
            <a:ext cx="689210" cy="33868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76299" y="4642493"/>
            <a:ext cx="951953" cy="30656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654800" y="4658891"/>
            <a:ext cx="273693" cy="30656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478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5600" y="2209272"/>
            <a:ext cx="8178800"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a:solidFill>
                  <a:srgbClr val="0000FF"/>
                </a:solidFill>
                <a:latin typeface="Arial"/>
                <a:cs typeface="Arial"/>
              </a:rPr>
              <a:t>C</a:t>
            </a:r>
            <a:r>
              <a:rPr lang="en-US" sz="3200" b="1" dirty="0" smtClean="0">
                <a:solidFill>
                  <a:srgbClr val="0000FF"/>
                </a:solidFill>
                <a:latin typeface="Arial"/>
                <a:cs typeface="Arial"/>
              </a:rPr>
              <a:t>alcium intake during childhood and </a:t>
            </a:r>
          </a:p>
          <a:p>
            <a:pPr algn="ctr"/>
            <a:r>
              <a:rPr lang="en-US" sz="3200" b="1" dirty="0">
                <a:solidFill>
                  <a:srgbClr val="0000FF"/>
                </a:solidFill>
                <a:latin typeface="Arial"/>
                <a:cs typeface="Arial"/>
              </a:rPr>
              <a:t>i</a:t>
            </a:r>
            <a:r>
              <a:rPr lang="en-US" sz="3200" b="1" dirty="0" smtClean="0">
                <a:solidFill>
                  <a:srgbClr val="0000FF"/>
                </a:solidFill>
                <a:latin typeface="Arial"/>
                <a:cs typeface="Arial"/>
              </a:rPr>
              <a:t>ts impact on the rate of </a:t>
            </a:r>
          </a:p>
          <a:p>
            <a:pPr algn="ctr"/>
            <a:r>
              <a:rPr lang="en-US" sz="3200" b="1" dirty="0" smtClean="0">
                <a:solidFill>
                  <a:srgbClr val="0000FF"/>
                </a:solidFill>
                <a:latin typeface="Arial"/>
                <a:cs typeface="Arial"/>
              </a:rPr>
              <a:t>bone mass accrual</a:t>
            </a:r>
            <a:endParaRPr lang="en-US" sz="3200" b="1" dirty="0">
              <a:solidFill>
                <a:srgbClr val="0000FF"/>
              </a:solidFill>
              <a:latin typeface="Arial"/>
              <a:cs typeface="Arial"/>
            </a:endParaRPr>
          </a:p>
        </p:txBody>
      </p:sp>
    </p:spTree>
    <p:extLst>
      <p:ext uri="{BB962C8B-B14F-4D97-AF65-F5344CB8AC3E}">
        <p14:creationId xmlns:p14="http://schemas.microsoft.com/office/powerpoint/2010/main" val="72326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05384" y="38106"/>
            <a:ext cx="3802243" cy="58477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3200" b="1" dirty="0" smtClean="0">
                <a:solidFill>
                  <a:srgbClr val="0000FF"/>
                </a:solidFill>
                <a:latin typeface="Arial"/>
                <a:cs typeface="Arial"/>
              </a:rPr>
              <a:t>Outline of My  Talk</a:t>
            </a:r>
            <a:endParaRPr lang="en-US" sz="3200" b="1" dirty="0">
              <a:solidFill>
                <a:srgbClr val="0000FF"/>
              </a:solidFill>
              <a:latin typeface="Arial"/>
              <a:cs typeface="Arial"/>
            </a:endParaRPr>
          </a:p>
        </p:txBody>
      </p:sp>
      <p:sp>
        <p:nvSpPr>
          <p:cNvPr id="3" name="TextBox 2"/>
          <p:cNvSpPr txBox="1"/>
          <p:nvPr/>
        </p:nvSpPr>
        <p:spPr>
          <a:xfrm>
            <a:off x="65823" y="779681"/>
            <a:ext cx="9078177" cy="4893647"/>
          </a:xfrm>
          <a:prstGeom prst="rect">
            <a:avLst/>
          </a:prstGeom>
          <a:noFill/>
        </p:spPr>
        <p:txBody>
          <a:bodyPr wrap="none" rtlCol="0">
            <a:spAutoFit/>
          </a:bodyPr>
          <a:lstStyle/>
          <a:p>
            <a:r>
              <a:rPr lang="en-US" sz="2400" b="1" dirty="0" smtClean="0">
                <a:solidFill>
                  <a:srgbClr val="0000FF"/>
                </a:solidFill>
                <a:latin typeface="Arial"/>
                <a:cs typeface="Arial"/>
              </a:rPr>
              <a:t>Nutrition and bone: Still a hot topic, still tough to study.</a:t>
            </a:r>
          </a:p>
          <a:p>
            <a:endParaRPr lang="en-US" sz="2400" b="1" dirty="0">
              <a:solidFill>
                <a:srgbClr val="0000FF"/>
              </a:solidFill>
              <a:latin typeface="Arial"/>
              <a:cs typeface="Arial"/>
            </a:endParaRPr>
          </a:p>
          <a:p>
            <a:r>
              <a:rPr lang="en-US" sz="2400" b="1" dirty="0" smtClean="0">
                <a:solidFill>
                  <a:srgbClr val="0000FF"/>
                </a:solidFill>
                <a:latin typeface="Arial"/>
                <a:cs typeface="Arial"/>
              </a:rPr>
              <a:t>Calcium and bone: a double-edged sword?</a:t>
            </a:r>
          </a:p>
          <a:p>
            <a:endParaRPr lang="en-US" sz="2400" b="1" dirty="0">
              <a:solidFill>
                <a:srgbClr val="0000FF"/>
              </a:solidFill>
              <a:latin typeface="Arial"/>
              <a:cs typeface="Arial"/>
            </a:endParaRPr>
          </a:p>
          <a:p>
            <a:r>
              <a:rPr lang="en-US" sz="2400" b="1" dirty="0" smtClean="0">
                <a:solidFill>
                  <a:srgbClr val="0000FF"/>
                </a:solidFill>
                <a:latin typeface="Arial"/>
                <a:cs typeface="Arial"/>
              </a:rPr>
              <a:t>Vitamin D: the miracle, a mirage, or somewhere in between?</a:t>
            </a:r>
          </a:p>
          <a:p>
            <a:endParaRPr lang="en-US" sz="2400" b="1" dirty="0">
              <a:solidFill>
                <a:srgbClr val="0000FF"/>
              </a:solidFill>
              <a:latin typeface="Arial"/>
              <a:cs typeface="Arial"/>
            </a:endParaRPr>
          </a:p>
          <a:p>
            <a:r>
              <a:rPr lang="en-US" sz="2400" b="1" dirty="0" err="1" smtClean="0">
                <a:solidFill>
                  <a:srgbClr val="0000FF"/>
                </a:solidFill>
                <a:latin typeface="Arial"/>
                <a:cs typeface="Arial"/>
              </a:rPr>
              <a:t>Isoflavones</a:t>
            </a:r>
            <a:r>
              <a:rPr lang="en-US" sz="2400" b="1" dirty="0" smtClean="0">
                <a:solidFill>
                  <a:srgbClr val="0000FF"/>
                </a:solidFill>
                <a:latin typeface="Arial"/>
                <a:cs typeface="Arial"/>
              </a:rPr>
              <a:t>: the designer estrogen we were eating all along?</a:t>
            </a:r>
          </a:p>
          <a:p>
            <a:endParaRPr lang="en-US" sz="2400" b="1" dirty="0">
              <a:solidFill>
                <a:srgbClr val="0000FF"/>
              </a:solidFill>
              <a:latin typeface="Arial"/>
              <a:cs typeface="Arial"/>
            </a:endParaRPr>
          </a:p>
          <a:p>
            <a:r>
              <a:rPr lang="en-US" sz="2400" b="1" dirty="0" smtClean="0">
                <a:solidFill>
                  <a:srgbClr val="0000FF"/>
                </a:solidFill>
                <a:latin typeface="Arial"/>
                <a:cs typeface="Arial"/>
              </a:rPr>
              <a:t>Protein: bad to the bone?</a:t>
            </a:r>
          </a:p>
          <a:p>
            <a:endParaRPr lang="en-US" sz="2400" b="1" dirty="0">
              <a:solidFill>
                <a:srgbClr val="0000FF"/>
              </a:solidFill>
              <a:latin typeface="Arial"/>
              <a:cs typeface="Arial"/>
            </a:endParaRPr>
          </a:p>
          <a:p>
            <a:r>
              <a:rPr lang="en-US" sz="2400" b="1" dirty="0" smtClean="0">
                <a:solidFill>
                  <a:srgbClr val="0000FF"/>
                </a:solidFill>
                <a:latin typeface="Arial"/>
                <a:cs typeface="Arial"/>
              </a:rPr>
              <a:t>Who says one meal doesn’t matter?</a:t>
            </a:r>
          </a:p>
          <a:p>
            <a:endParaRPr lang="en-US" sz="2400" b="1" dirty="0">
              <a:solidFill>
                <a:srgbClr val="0000FF"/>
              </a:solidFill>
              <a:latin typeface="Arial"/>
              <a:cs typeface="Arial"/>
            </a:endParaRPr>
          </a:p>
          <a:p>
            <a:r>
              <a:rPr lang="en-US" sz="2400" b="1" dirty="0" smtClean="0">
                <a:solidFill>
                  <a:srgbClr val="0000FF"/>
                </a:solidFill>
                <a:latin typeface="Arial"/>
                <a:cs typeface="Arial"/>
              </a:rPr>
              <a:t>Summary</a:t>
            </a:r>
            <a:endParaRPr lang="en-US" sz="2400" b="1" dirty="0">
              <a:solidFill>
                <a:srgbClr val="0000FF"/>
              </a:solidFill>
              <a:latin typeface="Arial"/>
              <a:cs typeface="Arial"/>
            </a:endParaRPr>
          </a:p>
        </p:txBody>
      </p:sp>
    </p:spTree>
    <p:extLst>
      <p:ext uri="{BB962C8B-B14F-4D97-AF65-F5344CB8AC3E}">
        <p14:creationId xmlns:p14="http://schemas.microsoft.com/office/powerpoint/2010/main" val="356833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 calcmode="lin" valueType="num">
                                      <p:cBhvr additive="base">
                                        <p:cTn id="43" dur="500"/>
                                        <p:tgtEl>
                                          <p:spTgt spid="3">
                                            <p:txEl>
                                              <p:pRg st="12" end="12"/>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56345" y="1247621"/>
            <a:ext cx="4956739" cy="4840288"/>
          </a:xfrm>
          <a:prstGeom prst="rect">
            <a:avLst/>
          </a:prstGeom>
        </p:spPr>
      </p:pic>
      <p:sp>
        <p:nvSpPr>
          <p:cNvPr id="3" name="Text Box 4"/>
          <p:cNvSpPr txBox="1">
            <a:spLocks noChangeArrowheads="1"/>
          </p:cNvSpPr>
          <p:nvPr/>
        </p:nvSpPr>
        <p:spPr bwMode="auto">
          <a:xfrm>
            <a:off x="3395402" y="6332910"/>
            <a:ext cx="391768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r>
              <a:rPr lang="en-US" b="1" dirty="0" smtClean="0">
                <a:solidFill>
                  <a:srgbClr val="0000FF"/>
                </a:solidFill>
                <a:latin typeface="Arial"/>
                <a:cs typeface="Arial"/>
              </a:rPr>
              <a:t>Osteoporosis Int.  27:1281 2016</a:t>
            </a:r>
            <a:endParaRPr lang="en-US" b="1" dirty="0">
              <a:solidFill>
                <a:srgbClr val="0000FF"/>
              </a:solidFill>
              <a:latin typeface="Arial"/>
              <a:cs typeface="Arial"/>
            </a:endParaRPr>
          </a:p>
        </p:txBody>
      </p:sp>
      <p:sp>
        <p:nvSpPr>
          <p:cNvPr id="6" name="Content Placeholder 1"/>
          <p:cNvSpPr txBox="1">
            <a:spLocks/>
          </p:cNvSpPr>
          <p:nvPr/>
        </p:nvSpPr>
        <p:spPr>
          <a:xfrm>
            <a:off x="362840" y="95045"/>
            <a:ext cx="8579587" cy="1013522"/>
          </a:xfrm>
          <a:prstGeom prst="rect">
            <a:avLst/>
          </a:prstGeom>
        </p:spPr>
        <p:style>
          <a:lnRef idx="1">
            <a:schemeClr val="accent3"/>
          </a:lnRef>
          <a:fillRef idx="2">
            <a:schemeClr val="accent3"/>
          </a:fillRef>
          <a:effectRef idx="1">
            <a:schemeClr val="accent3"/>
          </a:effectRef>
          <a:fontRef idx="minor">
            <a:schemeClr val="dk1"/>
          </a:fontRef>
        </p:style>
        <p:txBody>
          <a:bodyPr/>
          <a:lstStyle>
            <a:lvl1pPr marL="4572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3200" kern="1200">
                <a:solidFill>
                  <a:srgbClr val="0000FF"/>
                </a:solidFill>
                <a:latin typeface="Arial"/>
                <a:ea typeface="+mn-ea"/>
                <a:cs typeface="Arial"/>
              </a:defRPr>
            </a:lvl1pPr>
            <a:lvl2pPr marL="36576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rgbClr val="0000FF"/>
                </a:solidFill>
                <a:latin typeface="+mn-lt"/>
                <a:ea typeface="+mn-ea"/>
                <a:cs typeface="+mn-cs"/>
              </a:defRPr>
            </a:lvl2pPr>
            <a:lvl3pPr marL="64008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rgbClr val="0000FF"/>
                </a:solidFill>
                <a:latin typeface="Arial"/>
                <a:ea typeface="+mn-ea"/>
                <a:cs typeface="Arial"/>
              </a:defRPr>
            </a:lvl3pPr>
            <a:lvl4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rgbClr val="0000FF"/>
                </a:solidFill>
                <a:latin typeface="Arial"/>
                <a:ea typeface="+mn-ea"/>
                <a:cs typeface="Arial"/>
              </a:defRPr>
            </a:lvl4pPr>
            <a:lvl5pPr marL="1207008"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rgbClr val="0000FF"/>
                </a:solidFill>
                <a:latin typeface="Arial"/>
                <a:ea typeface="+mn-ea"/>
                <a:cs typeface="Arial"/>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b="1" dirty="0" smtClean="0"/>
              <a:t>Relationship between peak growth velocity and peak bone mass in children</a:t>
            </a:r>
            <a:endParaRPr lang="en-US" b="1" dirty="0"/>
          </a:p>
        </p:txBody>
      </p:sp>
    </p:spTree>
    <p:extLst>
      <p:ext uri="{BB962C8B-B14F-4D97-AF65-F5344CB8AC3E}">
        <p14:creationId xmlns:p14="http://schemas.microsoft.com/office/powerpoint/2010/main" val="348283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443470" y="60468"/>
            <a:ext cx="8063048" cy="1088412"/>
          </a:xfrm>
          <a:prstGeom prst="rect">
            <a:avLst/>
          </a:prstGeom>
        </p:spPr>
        <p:style>
          <a:lnRef idx="1">
            <a:schemeClr val="accent3"/>
          </a:lnRef>
          <a:fillRef idx="2">
            <a:schemeClr val="accent3"/>
          </a:fillRef>
          <a:effectRef idx="1">
            <a:schemeClr val="accent3"/>
          </a:effectRef>
          <a:fontRef idx="minor">
            <a:schemeClr val="dk1"/>
          </a:fontRef>
        </p:style>
        <p:txBody>
          <a:bodyPr/>
          <a:lstStyle>
            <a:lvl1pPr marL="4572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3200" kern="1200">
                <a:solidFill>
                  <a:srgbClr val="0000FF"/>
                </a:solidFill>
                <a:latin typeface="Arial"/>
                <a:ea typeface="+mn-ea"/>
                <a:cs typeface="Arial"/>
              </a:defRPr>
            </a:lvl1pPr>
            <a:lvl2pPr marL="36576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rgbClr val="0000FF"/>
                </a:solidFill>
                <a:latin typeface="+mn-lt"/>
                <a:ea typeface="+mn-ea"/>
                <a:cs typeface="+mn-cs"/>
              </a:defRPr>
            </a:lvl2pPr>
            <a:lvl3pPr marL="64008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rgbClr val="0000FF"/>
                </a:solidFill>
                <a:latin typeface="Arial"/>
                <a:ea typeface="+mn-ea"/>
                <a:cs typeface="Arial"/>
              </a:defRPr>
            </a:lvl3pPr>
            <a:lvl4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rgbClr val="0000FF"/>
                </a:solidFill>
                <a:latin typeface="Arial"/>
                <a:ea typeface="+mn-ea"/>
                <a:cs typeface="Arial"/>
              </a:defRPr>
            </a:lvl4pPr>
            <a:lvl5pPr marL="1207008"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rgbClr val="0000FF"/>
                </a:solidFill>
                <a:latin typeface="Arial"/>
                <a:ea typeface="+mn-ea"/>
                <a:cs typeface="Arial"/>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b="1" dirty="0" smtClean="0"/>
              <a:t>Impact of dietary calcium on bone mass in children: a longitudinal study</a:t>
            </a:r>
            <a:endParaRPr lang="en-US" b="1" dirty="0"/>
          </a:p>
        </p:txBody>
      </p:sp>
      <p:pic>
        <p:nvPicPr>
          <p:cNvPr id="6" name="Picture 5"/>
          <p:cNvPicPr>
            <a:picLocks noChangeAspect="1"/>
          </p:cNvPicPr>
          <p:nvPr/>
        </p:nvPicPr>
        <p:blipFill>
          <a:blip r:embed="rId3"/>
          <a:stretch>
            <a:fillRect/>
          </a:stretch>
        </p:blipFill>
        <p:spPr>
          <a:xfrm>
            <a:off x="564412" y="1296446"/>
            <a:ext cx="7884889" cy="4468104"/>
          </a:xfrm>
          <a:prstGeom prst="rect">
            <a:avLst/>
          </a:prstGeom>
        </p:spPr>
      </p:pic>
      <p:sp>
        <p:nvSpPr>
          <p:cNvPr id="8" name="Text Box 4"/>
          <p:cNvSpPr txBox="1">
            <a:spLocks noChangeArrowheads="1"/>
          </p:cNvSpPr>
          <p:nvPr/>
        </p:nvSpPr>
        <p:spPr bwMode="auto">
          <a:xfrm>
            <a:off x="5765080" y="6411075"/>
            <a:ext cx="264064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b="1" dirty="0" smtClean="0">
                <a:solidFill>
                  <a:srgbClr val="0000FF"/>
                </a:solidFill>
                <a:latin typeface="Arial"/>
                <a:cs typeface="Arial"/>
              </a:rPr>
              <a:t>J. Nut.</a:t>
            </a:r>
            <a:r>
              <a:rPr lang="en-US" b="1" dirty="0">
                <a:solidFill>
                  <a:srgbClr val="0000FF"/>
                </a:solidFill>
                <a:latin typeface="Arial"/>
                <a:cs typeface="Arial"/>
              </a:rPr>
              <a:t> </a:t>
            </a:r>
            <a:r>
              <a:rPr lang="en-US" b="1" dirty="0" smtClean="0">
                <a:solidFill>
                  <a:srgbClr val="0000FF"/>
                </a:solidFill>
                <a:latin typeface="Arial"/>
                <a:cs typeface="Arial"/>
              </a:rPr>
              <a:t>136;1281, 2006</a:t>
            </a:r>
            <a:endParaRPr lang="en-US" b="1" dirty="0">
              <a:solidFill>
                <a:srgbClr val="0000FF"/>
              </a:solidFill>
              <a:latin typeface="Arial"/>
              <a:cs typeface="Arial"/>
            </a:endParaRPr>
          </a:p>
        </p:txBody>
      </p:sp>
    </p:spTree>
    <p:extLst>
      <p:ext uri="{BB962C8B-B14F-4D97-AF65-F5344CB8AC3E}">
        <p14:creationId xmlns:p14="http://schemas.microsoft.com/office/powerpoint/2010/main" val="391852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1045304" y="316758"/>
            <a:ext cx="6400800" cy="771654"/>
          </a:xfrm>
          <a:prstGeom prst="rect">
            <a:avLst/>
          </a:prstGeom>
        </p:spPr>
        <p:style>
          <a:lnRef idx="1">
            <a:schemeClr val="accent3"/>
          </a:lnRef>
          <a:fillRef idx="2">
            <a:schemeClr val="accent3"/>
          </a:fillRef>
          <a:effectRef idx="1">
            <a:schemeClr val="accent3"/>
          </a:effectRef>
          <a:fontRef idx="minor">
            <a:schemeClr val="dk1"/>
          </a:fontRef>
        </p:style>
        <p:txBody>
          <a:bodyPr/>
          <a:lstStyle>
            <a:lvl1pPr marL="4572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3200" kern="1200">
                <a:solidFill>
                  <a:srgbClr val="0000FF"/>
                </a:solidFill>
                <a:latin typeface="Arial"/>
                <a:ea typeface="+mn-ea"/>
                <a:cs typeface="Arial"/>
              </a:defRPr>
            </a:lvl1pPr>
            <a:lvl2pPr marL="36576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rgbClr val="0000FF"/>
                </a:solidFill>
                <a:latin typeface="+mn-lt"/>
                <a:ea typeface="+mn-ea"/>
                <a:cs typeface="+mn-cs"/>
              </a:defRPr>
            </a:lvl2pPr>
            <a:lvl3pPr marL="64008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rgbClr val="0000FF"/>
                </a:solidFill>
                <a:latin typeface="Arial"/>
                <a:ea typeface="+mn-ea"/>
                <a:cs typeface="Arial"/>
              </a:defRPr>
            </a:lvl3pPr>
            <a:lvl4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rgbClr val="0000FF"/>
                </a:solidFill>
                <a:latin typeface="Arial"/>
                <a:ea typeface="+mn-ea"/>
                <a:cs typeface="Arial"/>
              </a:defRPr>
            </a:lvl4pPr>
            <a:lvl5pPr marL="1207008"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rgbClr val="0000FF"/>
                </a:solidFill>
                <a:latin typeface="Arial"/>
                <a:ea typeface="+mn-ea"/>
                <a:cs typeface="Arial"/>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b="1" dirty="0" smtClean="0"/>
              <a:t>A longitudinal study (cont.)</a:t>
            </a:r>
            <a:endParaRPr lang="en-US" b="1" dirty="0"/>
          </a:p>
        </p:txBody>
      </p:sp>
      <p:pic>
        <p:nvPicPr>
          <p:cNvPr id="2" name="Picture 1"/>
          <p:cNvPicPr>
            <a:picLocks noChangeAspect="1"/>
          </p:cNvPicPr>
          <p:nvPr/>
        </p:nvPicPr>
        <p:blipFill>
          <a:blip r:embed="rId3"/>
          <a:stretch>
            <a:fillRect/>
          </a:stretch>
        </p:blipFill>
        <p:spPr>
          <a:xfrm>
            <a:off x="2573820" y="1350434"/>
            <a:ext cx="4169504" cy="5043981"/>
          </a:xfrm>
          <a:prstGeom prst="rect">
            <a:avLst/>
          </a:prstGeom>
        </p:spPr>
      </p:pic>
      <p:sp>
        <p:nvSpPr>
          <p:cNvPr id="5" name="Text Box 4"/>
          <p:cNvSpPr txBox="1">
            <a:spLocks noChangeArrowheads="1"/>
          </p:cNvSpPr>
          <p:nvPr/>
        </p:nvSpPr>
        <p:spPr bwMode="auto">
          <a:xfrm>
            <a:off x="5765080" y="6411075"/>
            <a:ext cx="264064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b="1" dirty="0" smtClean="0">
                <a:solidFill>
                  <a:srgbClr val="0000FF"/>
                </a:solidFill>
                <a:latin typeface="Arial"/>
                <a:cs typeface="Arial"/>
              </a:rPr>
              <a:t>J. Nut.</a:t>
            </a:r>
            <a:r>
              <a:rPr lang="en-US" b="1" dirty="0">
                <a:solidFill>
                  <a:srgbClr val="0000FF"/>
                </a:solidFill>
                <a:latin typeface="Arial"/>
                <a:cs typeface="Arial"/>
              </a:rPr>
              <a:t> </a:t>
            </a:r>
            <a:r>
              <a:rPr lang="en-US" b="1" dirty="0" smtClean="0">
                <a:solidFill>
                  <a:srgbClr val="0000FF"/>
                </a:solidFill>
                <a:latin typeface="Arial"/>
                <a:cs typeface="Arial"/>
              </a:rPr>
              <a:t>136;1281, 2006</a:t>
            </a:r>
            <a:endParaRPr lang="en-US" b="1" dirty="0">
              <a:solidFill>
                <a:srgbClr val="0000FF"/>
              </a:solidFill>
              <a:latin typeface="Arial"/>
              <a:cs typeface="Arial"/>
            </a:endParaRPr>
          </a:p>
        </p:txBody>
      </p:sp>
      <p:sp>
        <p:nvSpPr>
          <p:cNvPr id="3" name="Rectangle 2"/>
          <p:cNvSpPr/>
          <p:nvPr/>
        </p:nvSpPr>
        <p:spPr>
          <a:xfrm>
            <a:off x="3797542" y="3234617"/>
            <a:ext cx="394550" cy="425055"/>
          </a:xfrm>
          <a:prstGeom prst="rect">
            <a:avLst/>
          </a:prstGeom>
          <a:noFill/>
          <a:ln w="28575">
            <a:solidFill>
              <a:srgbClr val="CCFF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698904" y="4143833"/>
            <a:ext cx="493188" cy="425055"/>
          </a:xfrm>
          <a:prstGeom prst="rect">
            <a:avLst/>
          </a:prstGeom>
          <a:noFill/>
          <a:ln w="28575">
            <a:solidFill>
              <a:srgbClr val="CCFF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82942" y="3239069"/>
            <a:ext cx="394550" cy="425055"/>
          </a:xfrm>
          <a:prstGeom prst="rect">
            <a:avLst/>
          </a:prstGeom>
          <a:noFill/>
          <a:ln w="28575">
            <a:solidFill>
              <a:srgbClr val="CCFF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219928" y="4143833"/>
            <a:ext cx="493188" cy="425055"/>
          </a:xfrm>
          <a:prstGeom prst="rect">
            <a:avLst/>
          </a:prstGeom>
          <a:noFill/>
          <a:ln w="28575">
            <a:solidFill>
              <a:srgbClr val="CCFF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34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13926" y="1340557"/>
            <a:ext cx="5281716" cy="4851489"/>
          </a:xfrm>
          <a:prstGeom prst="rect">
            <a:avLst/>
          </a:prstGeom>
        </p:spPr>
      </p:pic>
      <p:sp>
        <p:nvSpPr>
          <p:cNvPr id="5" name="Content Placeholder 1"/>
          <p:cNvSpPr txBox="1">
            <a:spLocks/>
          </p:cNvSpPr>
          <p:nvPr/>
        </p:nvSpPr>
        <p:spPr>
          <a:xfrm>
            <a:off x="443470" y="60468"/>
            <a:ext cx="8063048" cy="1088412"/>
          </a:xfrm>
          <a:prstGeom prst="rect">
            <a:avLst/>
          </a:prstGeom>
        </p:spPr>
        <p:style>
          <a:lnRef idx="1">
            <a:schemeClr val="accent3"/>
          </a:lnRef>
          <a:fillRef idx="2">
            <a:schemeClr val="accent3"/>
          </a:fillRef>
          <a:effectRef idx="1">
            <a:schemeClr val="accent3"/>
          </a:effectRef>
          <a:fontRef idx="minor">
            <a:schemeClr val="dk1"/>
          </a:fontRef>
        </p:style>
        <p:txBody>
          <a:bodyPr/>
          <a:lstStyle>
            <a:lvl1pPr marL="4572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3200" kern="1200">
                <a:solidFill>
                  <a:srgbClr val="0000FF"/>
                </a:solidFill>
                <a:latin typeface="Arial"/>
                <a:ea typeface="+mn-ea"/>
                <a:cs typeface="Arial"/>
              </a:defRPr>
            </a:lvl1pPr>
            <a:lvl2pPr marL="36576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rgbClr val="0000FF"/>
                </a:solidFill>
                <a:latin typeface="+mn-lt"/>
                <a:ea typeface="+mn-ea"/>
                <a:cs typeface="+mn-cs"/>
              </a:defRPr>
            </a:lvl2pPr>
            <a:lvl3pPr marL="64008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rgbClr val="0000FF"/>
                </a:solidFill>
                <a:latin typeface="Arial"/>
                <a:ea typeface="+mn-ea"/>
                <a:cs typeface="Arial"/>
              </a:defRPr>
            </a:lvl3pPr>
            <a:lvl4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rgbClr val="0000FF"/>
                </a:solidFill>
                <a:latin typeface="Arial"/>
                <a:ea typeface="+mn-ea"/>
                <a:cs typeface="Arial"/>
              </a:defRPr>
            </a:lvl4pPr>
            <a:lvl5pPr marL="1207008"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rgbClr val="0000FF"/>
                </a:solidFill>
                <a:latin typeface="Arial"/>
                <a:ea typeface="+mn-ea"/>
                <a:cs typeface="Arial"/>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b="1" dirty="0" smtClean="0"/>
              <a:t>Impact of dietary calcium on bone mass in children: a second longitudinal study</a:t>
            </a:r>
            <a:endParaRPr lang="en-US" b="1" dirty="0"/>
          </a:p>
        </p:txBody>
      </p:sp>
      <p:sp>
        <p:nvSpPr>
          <p:cNvPr id="6" name="Rectangle 5"/>
          <p:cNvSpPr/>
          <p:nvPr/>
        </p:nvSpPr>
        <p:spPr>
          <a:xfrm>
            <a:off x="2129837" y="4632489"/>
            <a:ext cx="4778482" cy="244783"/>
          </a:xfrm>
          <a:prstGeom prst="rect">
            <a:avLst/>
          </a:prstGeom>
          <a:noFill/>
          <a:ln w="28575">
            <a:solidFill>
              <a:srgbClr val="CCFF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840309" y="6511438"/>
            <a:ext cx="2455333" cy="276999"/>
          </a:xfrm>
          <a:prstGeom prst="rect">
            <a:avLst/>
          </a:prstGeom>
          <a:noFill/>
        </p:spPr>
        <p:txBody>
          <a:bodyPr wrap="square" rtlCol="0">
            <a:spAutoFit/>
          </a:bodyPr>
          <a:lstStyle/>
          <a:p>
            <a:r>
              <a:rPr lang="en-US" sz="1200" b="1" dirty="0" smtClean="0">
                <a:solidFill>
                  <a:srgbClr val="0000FF"/>
                </a:solidFill>
                <a:latin typeface="Arial"/>
                <a:cs typeface="Arial"/>
              </a:rPr>
              <a:t>J Bone Min Res. 30:156, 2015,</a:t>
            </a:r>
            <a:endParaRPr lang="en-US" sz="1200" b="1" dirty="0">
              <a:solidFill>
                <a:srgbClr val="0000FF"/>
              </a:solidFill>
              <a:latin typeface="Arial"/>
              <a:cs typeface="Arial"/>
            </a:endParaRPr>
          </a:p>
        </p:txBody>
      </p:sp>
    </p:spTree>
    <p:extLst>
      <p:ext uri="{BB962C8B-B14F-4D97-AF65-F5344CB8AC3E}">
        <p14:creationId xmlns:p14="http://schemas.microsoft.com/office/powerpoint/2010/main" val="39503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362840" y="74889"/>
            <a:ext cx="8579587" cy="711186"/>
          </a:xfrm>
          <a:prstGeom prst="rect">
            <a:avLst/>
          </a:prstGeom>
        </p:spPr>
        <p:style>
          <a:lnRef idx="1">
            <a:schemeClr val="accent3"/>
          </a:lnRef>
          <a:fillRef idx="2">
            <a:schemeClr val="accent3"/>
          </a:fillRef>
          <a:effectRef idx="1">
            <a:schemeClr val="accent3"/>
          </a:effectRef>
          <a:fontRef idx="minor">
            <a:schemeClr val="dk1"/>
          </a:fontRef>
        </p:style>
        <p:txBody>
          <a:bodyPr/>
          <a:lstStyle>
            <a:lvl1pPr marL="4572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3200" kern="1200">
                <a:solidFill>
                  <a:srgbClr val="0000FF"/>
                </a:solidFill>
                <a:latin typeface="Arial"/>
                <a:ea typeface="+mn-ea"/>
                <a:cs typeface="Arial"/>
              </a:defRPr>
            </a:lvl1pPr>
            <a:lvl2pPr marL="36576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rgbClr val="0000FF"/>
                </a:solidFill>
                <a:latin typeface="+mn-lt"/>
                <a:ea typeface="+mn-ea"/>
                <a:cs typeface="+mn-cs"/>
              </a:defRPr>
            </a:lvl2pPr>
            <a:lvl3pPr marL="64008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rgbClr val="0000FF"/>
                </a:solidFill>
                <a:latin typeface="Arial"/>
                <a:ea typeface="+mn-ea"/>
                <a:cs typeface="Arial"/>
              </a:defRPr>
            </a:lvl3pPr>
            <a:lvl4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rgbClr val="0000FF"/>
                </a:solidFill>
                <a:latin typeface="Arial"/>
                <a:ea typeface="+mn-ea"/>
                <a:cs typeface="Arial"/>
              </a:defRPr>
            </a:lvl4pPr>
            <a:lvl5pPr marL="1207008"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rgbClr val="0000FF"/>
                </a:solidFill>
                <a:latin typeface="Arial"/>
                <a:ea typeface="+mn-ea"/>
                <a:cs typeface="Arial"/>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algn="ctr"/>
            <a:r>
              <a:rPr lang="en-US" b="1" dirty="0" smtClean="0"/>
              <a:t>Twin studies using calcium supplements</a:t>
            </a:r>
            <a:endParaRPr lang="en-US" b="1" dirty="0"/>
          </a:p>
        </p:txBody>
      </p:sp>
      <p:grpSp>
        <p:nvGrpSpPr>
          <p:cNvPr id="9" name="Group 8"/>
          <p:cNvGrpSpPr/>
          <p:nvPr/>
        </p:nvGrpSpPr>
        <p:grpSpPr>
          <a:xfrm>
            <a:off x="60470" y="1431059"/>
            <a:ext cx="4978929" cy="4276799"/>
            <a:chOff x="60470" y="1431059"/>
            <a:chExt cx="4978929" cy="4276799"/>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8294"/>
            <a:stretch/>
          </p:blipFill>
          <p:spPr bwMode="auto">
            <a:xfrm>
              <a:off x="60470" y="1431059"/>
              <a:ext cx="4978929" cy="39998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3"/>
            <p:cNvSpPr txBox="1">
              <a:spLocks noChangeArrowheads="1"/>
            </p:cNvSpPr>
            <p:nvPr/>
          </p:nvSpPr>
          <p:spPr bwMode="auto">
            <a:xfrm>
              <a:off x="1373132" y="5430859"/>
              <a:ext cx="2720749"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sz="1200" b="1" dirty="0" smtClean="0">
                  <a:solidFill>
                    <a:srgbClr val="0000FF"/>
                  </a:solidFill>
                  <a:latin typeface="Arial"/>
                  <a:cs typeface="Arial"/>
                </a:rPr>
                <a:t>New </a:t>
              </a:r>
              <a:r>
                <a:rPr lang="en-US" sz="1200" b="1" dirty="0" err="1" smtClean="0">
                  <a:solidFill>
                    <a:srgbClr val="0000FF"/>
                  </a:solidFill>
                  <a:latin typeface="Arial"/>
                  <a:cs typeface="Arial"/>
                </a:rPr>
                <a:t>Eng</a:t>
              </a:r>
              <a:r>
                <a:rPr lang="en-US" sz="1200" b="1" dirty="0" smtClean="0">
                  <a:solidFill>
                    <a:srgbClr val="0000FF"/>
                  </a:solidFill>
                  <a:latin typeface="Arial"/>
                  <a:cs typeface="Arial"/>
                </a:rPr>
                <a:t> J Med  327:82,   1992</a:t>
              </a:r>
              <a:endParaRPr lang="en-US" b="1" dirty="0">
                <a:solidFill>
                  <a:srgbClr val="0000FF"/>
                </a:solidFill>
                <a:latin typeface="Arial"/>
                <a:cs typeface="Arial"/>
              </a:endParaRPr>
            </a:p>
          </p:txBody>
        </p:sp>
      </p:grpSp>
      <p:grpSp>
        <p:nvGrpSpPr>
          <p:cNvPr id="10" name="Group 9"/>
          <p:cNvGrpSpPr/>
          <p:nvPr/>
        </p:nvGrpSpPr>
        <p:grpSpPr>
          <a:xfrm>
            <a:off x="5326910" y="1007788"/>
            <a:ext cx="3413939" cy="5159733"/>
            <a:chOff x="5326910" y="1007788"/>
            <a:chExt cx="3413939" cy="5159733"/>
          </a:xfrm>
        </p:grpSpPr>
        <p:pic>
          <p:nvPicPr>
            <p:cNvPr id="2" name="Picture 1"/>
            <p:cNvPicPr>
              <a:picLocks noChangeAspect="1"/>
            </p:cNvPicPr>
            <p:nvPr/>
          </p:nvPicPr>
          <p:blipFill rotWithShape="1">
            <a:blip r:embed="rId4"/>
            <a:srcRect l="11722" t="7936" r="5804"/>
            <a:stretch/>
          </p:blipFill>
          <p:spPr>
            <a:xfrm>
              <a:off x="5326910" y="1007788"/>
              <a:ext cx="3413939" cy="4882734"/>
            </a:xfrm>
            <a:prstGeom prst="rect">
              <a:avLst/>
            </a:prstGeom>
          </p:spPr>
        </p:pic>
        <p:sp>
          <p:nvSpPr>
            <p:cNvPr id="6" name="Text Box 3"/>
            <p:cNvSpPr txBox="1">
              <a:spLocks noChangeArrowheads="1"/>
            </p:cNvSpPr>
            <p:nvPr/>
          </p:nvSpPr>
          <p:spPr bwMode="auto">
            <a:xfrm>
              <a:off x="5678002" y="5890522"/>
              <a:ext cx="3062847"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sz="1200" b="1" dirty="0" smtClean="0">
                  <a:solidFill>
                    <a:srgbClr val="0000FF"/>
                  </a:solidFill>
                  <a:latin typeface="Arial"/>
                  <a:cs typeface="Arial"/>
                </a:rPr>
                <a:t>J. </a:t>
              </a:r>
              <a:r>
                <a:rPr lang="en-US" sz="1200" b="1" dirty="0" err="1" smtClean="0">
                  <a:solidFill>
                    <a:srgbClr val="0000FF"/>
                  </a:solidFill>
                  <a:latin typeface="Arial"/>
                  <a:cs typeface="Arial"/>
                </a:rPr>
                <a:t>Clin</a:t>
              </a:r>
              <a:r>
                <a:rPr lang="en-US" sz="1200" b="1" dirty="0" smtClean="0">
                  <a:solidFill>
                    <a:srgbClr val="0000FF"/>
                  </a:solidFill>
                  <a:latin typeface="Arial"/>
                  <a:cs typeface="Arial"/>
                </a:rPr>
                <a:t>. </a:t>
              </a:r>
              <a:r>
                <a:rPr lang="en-US" sz="1200" b="1" dirty="0" err="1" smtClean="0">
                  <a:solidFill>
                    <a:srgbClr val="0000FF"/>
                  </a:solidFill>
                  <a:latin typeface="Arial"/>
                  <a:cs typeface="Arial"/>
                </a:rPr>
                <a:t>Endocriol</a:t>
              </a:r>
              <a:r>
                <a:rPr lang="en-US" sz="1200" b="1" dirty="0" smtClean="0">
                  <a:solidFill>
                    <a:srgbClr val="0000FF"/>
                  </a:solidFill>
                  <a:latin typeface="Arial"/>
                  <a:cs typeface="Arial"/>
                </a:rPr>
                <a:t> </a:t>
              </a:r>
              <a:r>
                <a:rPr lang="en-US" sz="1200" b="1" dirty="0" err="1" smtClean="0">
                  <a:solidFill>
                    <a:srgbClr val="0000FF"/>
                  </a:solidFill>
                  <a:latin typeface="Arial"/>
                  <a:cs typeface="Arial"/>
                </a:rPr>
                <a:t>Metab</a:t>
              </a:r>
              <a:r>
                <a:rPr lang="en-US" sz="1200" b="1" dirty="0" smtClean="0">
                  <a:solidFill>
                    <a:srgbClr val="0000FF"/>
                  </a:solidFill>
                  <a:latin typeface="Arial"/>
                  <a:cs typeface="Arial"/>
                </a:rPr>
                <a:t> 89:4916, 2004</a:t>
              </a:r>
              <a:endParaRPr lang="en-US" b="1" dirty="0">
                <a:solidFill>
                  <a:srgbClr val="0000FF"/>
                </a:solidFill>
                <a:latin typeface="Arial"/>
                <a:cs typeface="Arial"/>
              </a:endParaRPr>
            </a:p>
          </p:txBody>
        </p:sp>
      </p:grpSp>
      <p:sp>
        <p:nvSpPr>
          <p:cNvPr id="7" name="Rectangle 6"/>
          <p:cNvSpPr/>
          <p:nvPr/>
        </p:nvSpPr>
        <p:spPr>
          <a:xfrm>
            <a:off x="5326910" y="1007788"/>
            <a:ext cx="3413940" cy="4882734"/>
          </a:xfrm>
          <a:prstGeom prst="rect">
            <a:avLst/>
          </a:prstGeom>
          <a:noFill/>
          <a:ln w="38100">
            <a:solidFill>
              <a:srgbClr val="CCFF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87470" y="1431059"/>
            <a:ext cx="4951929" cy="3999800"/>
          </a:xfrm>
          <a:prstGeom prst="rect">
            <a:avLst/>
          </a:prstGeom>
          <a:noFill/>
          <a:ln w="38100">
            <a:solidFill>
              <a:srgbClr val="CCFF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307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354" y="133030"/>
            <a:ext cx="8237758"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b="1" dirty="0" smtClean="0">
                <a:solidFill>
                  <a:srgbClr val="0000FF"/>
                </a:solidFill>
                <a:latin typeface="Arial"/>
                <a:cs typeface="Arial"/>
              </a:rPr>
              <a:t>Summary of a systematic analysis of the impact of calcium on accrual of skeletal mass</a:t>
            </a:r>
          </a:p>
        </p:txBody>
      </p:sp>
      <p:sp>
        <p:nvSpPr>
          <p:cNvPr id="3" name="TextBox 2"/>
          <p:cNvSpPr txBox="1"/>
          <p:nvPr/>
        </p:nvSpPr>
        <p:spPr>
          <a:xfrm>
            <a:off x="546832" y="1790700"/>
            <a:ext cx="8114280" cy="3785652"/>
          </a:xfrm>
          <a:prstGeom prst="rect">
            <a:avLst/>
          </a:prstGeom>
          <a:noFill/>
        </p:spPr>
        <p:txBody>
          <a:bodyPr wrap="square" rtlCol="0">
            <a:spAutoFit/>
          </a:bodyPr>
          <a:lstStyle/>
          <a:p>
            <a:pPr marL="285750" indent="-285750" algn="just">
              <a:buFont typeface="Arial"/>
              <a:buChar char="•"/>
            </a:pPr>
            <a:r>
              <a:rPr lang="en-US" sz="2000" dirty="0" smtClean="0">
                <a:solidFill>
                  <a:srgbClr val="0000FF"/>
                </a:solidFill>
                <a:latin typeface="Arial"/>
                <a:cs typeface="Arial"/>
              </a:rPr>
              <a:t>Level of evidence:  A</a:t>
            </a:r>
          </a:p>
          <a:p>
            <a:pPr algn="just"/>
            <a:endParaRPr lang="en-US" sz="2000" dirty="0">
              <a:solidFill>
                <a:srgbClr val="0000FF"/>
              </a:solidFill>
              <a:latin typeface="Arial"/>
              <a:cs typeface="Arial"/>
            </a:endParaRPr>
          </a:p>
          <a:p>
            <a:pPr marL="285750" indent="-285750" algn="just">
              <a:buFont typeface="Arial"/>
              <a:buChar char="•"/>
            </a:pPr>
            <a:r>
              <a:rPr lang="en-US" sz="2000" dirty="0" smtClean="0">
                <a:solidFill>
                  <a:srgbClr val="0000FF"/>
                </a:solidFill>
                <a:latin typeface="Arial"/>
                <a:cs typeface="Arial"/>
              </a:rPr>
              <a:t>90% of RCTs using supplement pills found a small, biologically, and statistically significant positive effect on BMD and/or BMC accrual. </a:t>
            </a:r>
          </a:p>
          <a:p>
            <a:pPr marL="285750" indent="-285750" algn="just">
              <a:buFont typeface="Arial"/>
              <a:buChar char="•"/>
            </a:pPr>
            <a:endParaRPr lang="en-US" sz="2000" dirty="0">
              <a:solidFill>
                <a:srgbClr val="0000FF"/>
              </a:solidFill>
              <a:latin typeface="Arial"/>
              <a:cs typeface="Arial"/>
            </a:endParaRPr>
          </a:p>
          <a:p>
            <a:pPr marL="285750" indent="-285750" algn="just">
              <a:buFont typeface="Arial"/>
              <a:buChar char="•"/>
            </a:pPr>
            <a:r>
              <a:rPr lang="en-US" sz="2000" dirty="0" smtClean="0">
                <a:solidFill>
                  <a:srgbClr val="0000FF"/>
                </a:solidFill>
                <a:latin typeface="Arial"/>
                <a:cs typeface="Arial"/>
              </a:rPr>
              <a:t>Effect largest in children who had the lowest dietary calcium intakes at baseline. </a:t>
            </a:r>
          </a:p>
          <a:p>
            <a:pPr marL="285750" indent="-285750" algn="just">
              <a:buFont typeface="Arial"/>
              <a:buChar char="•"/>
            </a:pPr>
            <a:endParaRPr lang="en-US" sz="2000" dirty="0">
              <a:solidFill>
                <a:srgbClr val="0000FF"/>
              </a:solidFill>
              <a:latin typeface="Arial"/>
              <a:cs typeface="Arial"/>
            </a:endParaRPr>
          </a:p>
          <a:p>
            <a:pPr marL="285750" indent="-285750" algn="just">
              <a:buFont typeface="Arial"/>
              <a:buChar char="•"/>
            </a:pPr>
            <a:r>
              <a:rPr lang="en-US" sz="2000" dirty="0" smtClean="0">
                <a:solidFill>
                  <a:srgbClr val="0000FF"/>
                </a:solidFill>
                <a:latin typeface="Arial"/>
                <a:cs typeface="Arial"/>
              </a:rPr>
              <a:t>This supports the premise of calcium as a threshold nutrient (i.e., if usual intake of calcium exceeds requirements, then it is unlikely that any benefit of the intervention will be detected.</a:t>
            </a:r>
          </a:p>
          <a:p>
            <a:pPr algn="just"/>
            <a:endParaRPr lang="en-US" sz="2000" dirty="0">
              <a:solidFill>
                <a:srgbClr val="0000FF"/>
              </a:solidFill>
              <a:latin typeface="Arial"/>
              <a:cs typeface="Arial"/>
            </a:endParaRPr>
          </a:p>
        </p:txBody>
      </p:sp>
      <p:sp>
        <p:nvSpPr>
          <p:cNvPr id="4" name="TextBox 3"/>
          <p:cNvSpPr txBox="1"/>
          <p:nvPr/>
        </p:nvSpPr>
        <p:spPr>
          <a:xfrm>
            <a:off x="5613112" y="5550743"/>
            <a:ext cx="3048000" cy="261610"/>
          </a:xfrm>
          <a:prstGeom prst="rect">
            <a:avLst/>
          </a:prstGeom>
          <a:noFill/>
        </p:spPr>
        <p:txBody>
          <a:bodyPr wrap="square" rtlCol="0">
            <a:spAutoFit/>
          </a:bodyPr>
          <a:lstStyle/>
          <a:p>
            <a:pPr algn="r"/>
            <a:r>
              <a:rPr lang="en-US" sz="1100" b="1" dirty="0" smtClean="0">
                <a:solidFill>
                  <a:srgbClr val="3366FF"/>
                </a:solidFill>
                <a:latin typeface="Arial"/>
                <a:cs typeface="Arial"/>
              </a:rPr>
              <a:t>Osteoporosis </a:t>
            </a:r>
            <a:r>
              <a:rPr lang="en-US" sz="1100" b="1" dirty="0" err="1" smtClean="0">
                <a:solidFill>
                  <a:srgbClr val="3366FF"/>
                </a:solidFill>
                <a:latin typeface="Arial"/>
                <a:cs typeface="Arial"/>
              </a:rPr>
              <a:t>Int</a:t>
            </a:r>
            <a:r>
              <a:rPr lang="en-US" sz="1100" b="1" dirty="0" smtClean="0">
                <a:solidFill>
                  <a:srgbClr val="3366FF"/>
                </a:solidFill>
                <a:latin typeface="Arial"/>
                <a:cs typeface="Arial"/>
              </a:rPr>
              <a:t> (2016) 27:1281 2016</a:t>
            </a:r>
            <a:endParaRPr lang="en-US" sz="1100" b="1" dirty="0">
              <a:solidFill>
                <a:srgbClr val="3366FF"/>
              </a:solidFill>
              <a:latin typeface="Arial"/>
              <a:cs typeface="Arial"/>
            </a:endParaRPr>
          </a:p>
        </p:txBody>
      </p:sp>
    </p:spTree>
    <p:extLst>
      <p:ext uri="{BB962C8B-B14F-4D97-AF65-F5344CB8AC3E}">
        <p14:creationId xmlns:p14="http://schemas.microsoft.com/office/powerpoint/2010/main" val="268076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6" end="6"/>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p:tgtEl>
                                          <p:spTgt spid="4"/>
                                        </p:tgtEl>
                                        <p:attrNameLst>
                                          <p:attrName>ppt_y</p:attrName>
                                        </p:attrNameLst>
                                      </p:cBhvr>
                                      <p:tavLst>
                                        <p:tav tm="0">
                                          <p:val>
                                            <p:strVal val="#ppt_y+#ppt_h*1.125000"/>
                                          </p:val>
                                        </p:tav>
                                        <p:tav tm="100000">
                                          <p:val>
                                            <p:strVal val="#ppt_y"/>
                                          </p:val>
                                        </p:tav>
                                      </p:tavLst>
                                    </p:anim>
                                    <p:animEffect transition="in" filter="wipe(up)">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81863" y="2209272"/>
            <a:ext cx="684422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solidFill>
                  <a:srgbClr val="0000FF"/>
                </a:solidFill>
                <a:latin typeface="Arial"/>
                <a:cs typeface="Arial"/>
              </a:rPr>
              <a:t>Impact of calcium intake on rates of bone loss in later adult life</a:t>
            </a:r>
            <a:endParaRPr lang="en-US" sz="3200" b="1" dirty="0">
              <a:solidFill>
                <a:srgbClr val="0000FF"/>
              </a:solidFill>
              <a:latin typeface="Arial"/>
              <a:cs typeface="Arial"/>
            </a:endParaRPr>
          </a:p>
        </p:txBody>
      </p:sp>
    </p:spTree>
    <p:extLst>
      <p:ext uri="{BB962C8B-B14F-4D97-AF65-F5344CB8AC3E}">
        <p14:creationId xmlns:p14="http://schemas.microsoft.com/office/powerpoint/2010/main" val="207695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841009"/>
            <a:ext cx="2908300" cy="57629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723" name="Rectangle 3"/>
          <p:cNvSpPr>
            <a:spLocks noChangeArrowheads="1"/>
          </p:cNvSpPr>
          <p:nvPr/>
        </p:nvSpPr>
        <p:spPr bwMode="auto">
          <a:xfrm>
            <a:off x="486082" y="152400"/>
            <a:ext cx="8336938" cy="707886"/>
          </a:xfrm>
          <a:prstGeom prst="rect">
            <a:avLst/>
          </a:prstGeom>
          <a:ln/>
          <a:extLst/>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en-US" sz="2000" b="1" dirty="0">
                <a:solidFill>
                  <a:srgbClr val="0000FF"/>
                </a:solidFill>
                <a:latin typeface="Arial"/>
                <a:cs typeface="Arial"/>
              </a:rPr>
              <a:t>Effect of calcium or vitamin D on </a:t>
            </a:r>
            <a:r>
              <a:rPr lang="en-US" sz="2000" b="1" dirty="0" smtClean="0">
                <a:solidFill>
                  <a:srgbClr val="0000FF"/>
                </a:solidFill>
                <a:latin typeface="Arial"/>
                <a:cs typeface="Arial"/>
              </a:rPr>
              <a:t>secondary </a:t>
            </a:r>
            <a:r>
              <a:rPr lang="en-US" sz="2000" b="1" dirty="0">
                <a:solidFill>
                  <a:srgbClr val="0000FF"/>
                </a:solidFill>
                <a:latin typeface="Arial"/>
                <a:cs typeface="Arial"/>
              </a:rPr>
              <a:t>hyperparathyroidism</a:t>
            </a:r>
          </a:p>
          <a:p>
            <a:r>
              <a:rPr lang="en-US" sz="2000" b="1" dirty="0">
                <a:solidFill>
                  <a:srgbClr val="0000FF"/>
                </a:solidFill>
                <a:latin typeface="Arial"/>
                <a:cs typeface="Arial"/>
              </a:rPr>
              <a:t>and bone loss in older individuals</a:t>
            </a:r>
          </a:p>
        </p:txBody>
      </p:sp>
      <p:sp>
        <p:nvSpPr>
          <p:cNvPr id="4" name="Text Box 4"/>
          <p:cNvSpPr txBox="1">
            <a:spLocks noChangeArrowheads="1"/>
          </p:cNvSpPr>
          <p:nvPr/>
        </p:nvSpPr>
        <p:spPr bwMode="auto">
          <a:xfrm>
            <a:off x="6134626" y="5634503"/>
            <a:ext cx="2204224"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a:r>
              <a:rPr lang="en-US" dirty="0" smtClean="0">
                <a:solidFill>
                  <a:srgbClr val="0000FF"/>
                </a:solidFill>
              </a:rPr>
              <a:t>J. </a:t>
            </a:r>
            <a:r>
              <a:rPr lang="en-US" dirty="0" err="1" smtClean="0">
                <a:solidFill>
                  <a:srgbClr val="0000FF"/>
                </a:solidFill>
              </a:rPr>
              <a:t>Clin</a:t>
            </a:r>
            <a:r>
              <a:rPr lang="en-US" dirty="0" smtClean="0">
                <a:solidFill>
                  <a:srgbClr val="0000FF"/>
                </a:solidFill>
              </a:rPr>
              <a:t>. Endo Metab</a:t>
            </a:r>
          </a:p>
          <a:p>
            <a:pPr algn="r"/>
            <a:r>
              <a:rPr lang="en-US" dirty="0" smtClean="0">
                <a:solidFill>
                  <a:srgbClr val="0000FF"/>
                </a:solidFill>
              </a:rPr>
              <a:t> </a:t>
            </a:r>
            <a:r>
              <a:rPr lang="en-US" dirty="0">
                <a:solidFill>
                  <a:srgbClr val="0000FF"/>
                </a:solidFill>
              </a:rPr>
              <a:t>85:</a:t>
            </a:r>
            <a:r>
              <a:rPr lang="en-US" dirty="0" smtClean="0">
                <a:solidFill>
                  <a:srgbClr val="0000FF"/>
                </a:solidFill>
              </a:rPr>
              <a:t>3011, 2000</a:t>
            </a:r>
            <a:endParaRPr lang="en-US" dirty="0">
              <a:solidFill>
                <a:srgbClr val="0000FF"/>
              </a:solidFill>
            </a:endParaRPr>
          </a:p>
        </p:txBody>
      </p:sp>
      <p:sp>
        <p:nvSpPr>
          <p:cNvPr id="5" name="Text Box 3"/>
          <p:cNvSpPr txBox="1">
            <a:spLocks noChangeArrowheads="1"/>
          </p:cNvSpPr>
          <p:nvPr/>
        </p:nvSpPr>
        <p:spPr bwMode="auto">
          <a:xfrm>
            <a:off x="7124647" y="2168525"/>
            <a:ext cx="1243374" cy="15388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4400" dirty="0">
                <a:solidFill>
                  <a:srgbClr val="0000FF"/>
                </a:solidFill>
              </a:rPr>
              <a:t>.</a:t>
            </a:r>
            <a:r>
              <a:rPr lang="en-US" sz="3600" dirty="0">
                <a:solidFill>
                  <a:srgbClr val="0000FF"/>
                </a:solidFill>
              </a:rPr>
              <a:t> </a:t>
            </a:r>
            <a:r>
              <a:rPr lang="en-US" sz="1600" dirty="0">
                <a:solidFill>
                  <a:srgbClr val="0000FF"/>
                </a:solidFill>
              </a:rPr>
              <a:t>calcium</a:t>
            </a:r>
          </a:p>
          <a:p>
            <a:r>
              <a:rPr lang="en-US" sz="1600" dirty="0">
                <a:solidFill>
                  <a:srgbClr val="0000FF"/>
                </a:solidFill>
              </a:rPr>
              <a:t> </a:t>
            </a:r>
            <a:r>
              <a:rPr lang="en-US" sz="1400" dirty="0">
                <a:solidFill>
                  <a:srgbClr val="0000FF"/>
                </a:solidFill>
              </a:rPr>
              <a:t>o</a:t>
            </a:r>
            <a:r>
              <a:rPr lang="en-US" sz="1600" dirty="0">
                <a:solidFill>
                  <a:srgbClr val="0000FF"/>
                </a:solidFill>
              </a:rPr>
              <a:t>  25(0H)D</a:t>
            </a:r>
          </a:p>
          <a:p>
            <a:r>
              <a:rPr lang="en-US" sz="1600" dirty="0">
                <a:solidFill>
                  <a:srgbClr val="0000FF"/>
                </a:solidFill>
              </a:rPr>
              <a:t> </a:t>
            </a:r>
            <a:r>
              <a:rPr lang="en-US" sz="800" dirty="0">
                <a:solidFill>
                  <a:srgbClr val="0000FF"/>
                </a:solidFill>
                <a:sym typeface="Monotype Sorts" charset="0"/>
              </a:rPr>
              <a:t></a:t>
            </a:r>
            <a:r>
              <a:rPr lang="en-US" sz="800" dirty="0">
                <a:solidFill>
                  <a:srgbClr val="0000FF"/>
                </a:solidFill>
                <a:sym typeface="Zapf Dingbats" charset="0"/>
              </a:rPr>
              <a:t>    </a:t>
            </a:r>
            <a:r>
              <a:rPr lang="en-US" sz="1600" dirty="0">
                <a:solidFill>
                  <a:srgbClr val="0000FF"/>
                </a:solidFill>
                <a:sym typeface="Zapf Dingbats" charset="0"/>
              </a:rPr>
              <a:t>placebo</a:t>
            </a:r>
            <a:endParaRPr lang="en-US" sz="1600" dirty="0">
              <a:solidFill>
                <a:srgbClr val="0000FF"/>
              </a:solidFill>
            </a:endParaRPr>
          </a:p>
          <a:p>
            <a:endParaRPr lang="en-US" dirty="0"/>
          </a:p>
        </p:txBody>
      </p:sp>
      <p:cxnSp>
        <p:nvCxnSpPr>
          <p:cNvPr id="3" name="Straight Arrow Connector 2"/>
          <p:cNvCxnSpPr/>
          <p:nvPr/>
        </p:nvCxnSpPr>
        <p:spPr>
          <a:xfrm flipH="1">
            <a:off x="5832289" y="4064000"/>
            <a:ext cx="552822" cy="0"/>
          </a:xfrm>
          <a:prstGeom prst="straightConnector1">
            <a:avLst/>
          </a:prstGeom>
          <a:ln w="41275">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5431867" y="5366870"/>
            <a:ext cx="552822" cy="0"/>
          </a:xfrm>
          <a:prstGeom prst="straightConnector1">
            <a:avLst/>
          </a:prstGeom>
          <a:ln w="41275">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963027" y="1888563"/>
            <a:ext cx="552822" cy="0"/>
          </a:xfrm>
          <a:prstGeom prst="straightConnector1">
            <a:avLst/>
          </a:prstGeom>
          <a:ln w="41275">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654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b="11111"/>
          <a:stretch>
            <a:fillRect/>
          </a:stretch>
        </p:blipFill>
        <p:spPr bwMode="auto">
          <a:xfrm>
            <a:off x="3124200" y="838200"/>
            <a:ext cx="3028950" cy="579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7651" name="Text Box 3"/>
          <p:cNvSpPr txBox="1">
            <a:spLocks noChangeArrowheads="1"/>
          </p:cNvSpPr>
          <p:nvPr/>
        </p:nvSpPr>
        <p:spPr bwMode="auto">
          <a:xfrm>
            <a:off x="7192962" y="1843087"/>
            <a:ext cx="1243374" cy="15388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4400" dirty="0">
                <a:solidFill>
                  <a:srgbClr val="0000FF"/>
                </a:solidFill>
              </a:rPr>
              <a:t>.</a:t>
            </a:r>
            <a:r>
              <a:rPr lang="en-US" sz="3600" dirty="0">
                <a:solidFill>
                  <a:srgbClr val="0000FF"/>
                </a:solidFill>
              </a:rPr>
              <a:t> </a:t>
            </a:r>
            <a:r>
              <a:rPr lang="en-US" sz="1600" dirty="0">
                <a:solidFill>
                  <a:srgbClr val="0000FF"/>
                </a:solidFill>
              </a:rPr>
              <a:t>calcium</a:t>
            </a:r>
          </a:p>
          <a:p>
            <a:r>
              <a:rPr lang="en-US" sz="1600" dirty="0">
                <a:solidFill>
                  <a:srgbClr val="0000FF"/>
                </a:solidFill>
              </a:rPr>
              <a:t> </a:t>
            </a:r>
            <a:r>
              <a:rPr lang="en-US" sz="1400" dirty="0">
                <a:solidFill>
                  <a:srgbClr val="0000FF"/>
                </a:solidFill>
              </a:rPr>
              <a:t>o</a:t>
            </a:r>
            <a:r>
              <a:rPr lang="en-US" sz="1600" dirty="0">
                <a:solidFill>
                  <a:srgbClr val="0000FF"/>
                </a:solidFill>
              </a:rPr>
              <a:t>  25(0H)D</a:t>
            </a:r>
          </a:p>
          <a:p>
            <a:r>
              <a:rPr lang="en-US" sz="1600" dirty="0">
                <a:solidFill>
                  <a:srgbClr val="0000FF"/>
                </a:solidFill>
              </a:rPr>
              <a:t> </a:t>
            </a:r>
            <a:r>
              <a:rPr lang="en-US" sz="800" dirty="0">
                <a:solidFill>
                  <a:srgbClr val="0000FF"/>
                </a:solidFill>
                <a:sym typeface="Monotype Sorts" charset="0"/>
              </a:rPr>
              <a:t></a:t>
            </a:r>
            <a:r>
              <a:rPr lang="en-US" sz="800" dirty="0">
                <a:solidFill>
                  <a:srgbClr val="0000FF"/>
                </a:solidFill>
                <a:sym typeface="Zapf Dingbats" charset="0"/>
              </a:rPr>
              <a:t>    </a:t>
            </a:r>
            <a:r>
              <a:rPr lang="en-US" sz="1600" dirty="0">
                <a:solidFill>
                  <a:srgbClr val="0000FF"/>
                </a:solidFill>
                <a:sym typeface="Zapf Dingbats" charset="0"/>
              </a:rPr>
              <a:t>placebo</a:t>
            </a:r>
            <a:endParaRPr lang="en-US" sz="1600" dirty="0">
              <a:solidFill>
                <a:srgbClr val="0000FF"/>
              </a:solidFill>
            </a:endParaRPr>
          </a:p>
          <a:p>
            <a:endParaRPr lang="en-US" dirty="0"/>
          </a:p>
        </p:txBody>
      </p:sp>
      <p:sp>
        <p:nvSpPr>
          <p:cNvPr id="27652" name="Text Box 4"/>
          <p:cNvSpPr txBox="1">
            <a:spLocks noChangeArrowheads="1"/>
          </p:cNvSpPr>
          <p:nvPr/>
        </p:nvSpPr>
        <p:spPr bwMode="auto">
          <a:xfrm>
            <a:off x="6153150" y="5723155"/>
            <a:ext cx="2204224"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a:r>
              <a:rPr lang="en-US" dirty="0" smtClean="0">
                <a:solidFill>
                  <a:srgbClr val="0000FF"/>
                </a:solidFill>
              </a:rPr>
              <a:t>J. </a:t>
            </a:r>
            <a:r>
              <a:rPr lang="en-US" dirty="0" err="1" smtClean="0">
                <a:solidFill>
                  <a:srgbClr val="0000FF"/>
                </a:solidFill>
              </a:rPr>
              <a:t>Clin</a:t>
            </a:r>
            <a:r>
              <a:rPr lang="en-US" dirty="0" smtClean="0">
                <a:solidFill>
                  <a:srgbClr val="0000FF"/>
                </a:solidFill>
              </a:rPr>
              <a:t>. Endo Metab</a:t>
            </a:r>
          </a:p>
          <a:p>
            <a:pPr algn="r"/>
            <a:r>
              <a:rPr lang="en-US" dirty="0" smtClean="0">
                <a:solidFill>
                  <a:srgbClr val="0000FF"/>
                </a:solidFill>
              </a:rPr>
              <a:t> </a:t>
            </a:r>
            <a:r>
              <a:rPr lang="en-US" dirty="0">
                <a:solidFill>
                  <a:srgbClr val="0000FF"/>
                </a:solidFill>
              </a:rPr>
              <a:t>85:</a:t>
            </a:r>
            <a:r>
              <a:rPr lang="en-US" dirty="0" smtClean="0">
                <a:solidFill>
                  <a:srgbClr val="0000FF"/>
                </a:solidFill>
              </a:rPr>
              <a:t>3011, 2000</a:t>
            </a:r>
            <a:endParaRPr lang="en-US" dirty="0">
              <a:solidFill>
                <a:srgbClr val="0000FF"/>
              </a:solidFill>
            </a:endParaRPr>
          </a:p>
        </p:txBody>
      </p:sp>
      <p:sp>
        <p:nvSpPr>
          <p:cNvPr id="27653" name="Text Box 5"/>
          <p:cNvSpPr txBox="1">
            <a:spLocks noChangeArrowheads="1"/>
          </p:cNvSpPr>
          <p:nvPr/>
        </p:nvSpPr>
        <p:spPr bwMode="auto">
          <a:xfrm>
            <a:off x="870730" y="191869"/>
            <a:ext cx="8151841" cy="707886"/>
          </a:xfrm>
          <a:prstGeom prst="rect">
            <a:avLst/>
          </a:prstGeom>
          <a:ln/>
          <a:extLst/>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en-US" sz="2000" b="1" dirty="0">
                <a:solidFill>
                  <a:srgbClr val="0000FF"/>
                </a:solidFill>
                <a:latin typeface="Arial"/>
                <a:cs typeface="Arial"/>
              </a:rPr>
              <a:t>Effect of calcium or vitamin D on </a:t>
            </a:r>
            <a:r>
              <a:rPr lang="en-US" sz="2000" b="1" dirty="0" smtClean="0">
                <a:solidFill>
                  <a:srgbClr val="0000FF"/>
                </a:solidFill>
                <a:latin typeface="Arial"/>
                <a:cs typeface="Arial"/>
              </a:rPr>
              <a:t>secondary </a:t>
            </a:r>
            <a:r>
              <a:rPr lang="en-US" sz="2000" b="1" dirty="0">
                <a:solidFill>
                  <a:srgbClr val="0000FF"/>
                </a:solidFill>
                <a:latin typeface="Arial"/>
                <a:cs typeface="Arial"/>
              </a:rPr>
              <a:t>hyperparathyroidism</a:t>
            </a:r>
          </a:p>
          <a:p>
            <a:pPr algn="ctr"/>
            <a:r>
              <a:rPr lang="en-US" sz="2000" b="1" dirty="0">
                <a:solidFill>
                  <a:srgbClr val="0000FF"/>
                </a:solidFill>
                <a:latin typeface="Arial"/>
                <a:cs typeface="Arial"/>
              </a:rPr>
              <a:t>and bone loss in older individuals</a:t>
            </a:r>
          </a:p>
        </p:txBody>
      </p:sp>
      <p:cxnSp>
        <p:nvCxnSpPr>
          <p:cNvPr id="6" name="Straight Arrow Connector 5"/>
          <p:cNvCxnSpPr/>
          <p:nvPr/>
        </p:nvCxnSpPr>
        <p:spPr>
          <a:xfrm flipH="1">
            <a:off x="5876739" y="1485151"/>
            <a:ext cx="552822" cy="0"/>
          </a:xfrm>
          <a:prstGeom prst="straightConnector1">
            <a:avLst/>
          </a:prstGeom>
          <a:ln w="41275">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5876739" y="3173504"/>
            <a:ext cx="552822" cy="0"/>
          </a:xfrm>
          <a:prstGeom prst="straightConnector1">
            <a:avLst/>
          </a:prstGeom>
          <a:ln w="41275">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5915589" y="5354916"/>
            <a:ext cx="552822" cy="0"/>
          </a:xfrm>
          <a:prstGeom prst="straightConnector1">
            <a:avLst/>
          </a:prstGeom>
          <a:ln w="41275">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765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28917473"/>
              </p:ext>
            </p:extLst>
          </p:nvPr>
        </p:nvGraphicFramePr>
        <p:xfrm>
          <a:off x="1810450" y="965200"/>
          <a:ext cx="5676901" cy="4991100"/>
        </p:xfrm>
        <a:graphic>
          <a:graphicData uri="http://schemas.openxmlformats.org/drawingml/2006/table">
            <a:tbl>
              <a:tblPr firstRow="1" bandRow="1">
                <a:tableStyleId>{0505E3EF-67EA-436B-97B2-0124C06EBD24}</a:tableStyleId>
              </a:tblPr>
              <a:tblGrid>
                <a:gridCol w="1930401"/>
                <a:gridCol w="1041400"/>
                <a:gridCol w="2705100"/>
              </a:tblGrid>
              <a:tr h="1037476">
                <a:tc>
                  <a:txBody>
                    <a:bodyPr/>
                    <a:lstStyle/>
                    <a:p>
                      <a:pPr algn="ctr"/>
                      <a:endParaRPr lang="en-US" sz="1400" dirty="0" smtClean="0">
                        <a:solidFill>
                          <a:srgbClr val="0000FF"/>
                        </a:solidFill>
                        <a:latin typeface="Arial"/>
                        <a:cs typeface="Arial"/>
                      </a:endParaRPr>
                    </a:p>
                    <a:p>
                      <a:pPr algn="ctr"/>
                      <a:r>
                        <a:rPr lang="en-US" sz="1400" dirty="0" smtClean="0">
                          <a:solidFill>
                            <a:srgbClr val="0000FF"/>
                          </a:solidFill>
                          <a:latin typeface="Arial"/>
                          <a:cs typeface="Arial"/>
                        </a:rPr>
                        <a:t>Formulation</a:t>
                      </a:r>
                      <a:endParaRPr lang="en-US" sz="1400" dirty="0">
                        <a:solidFill>
                          <a:srgbClr val="0000FF"/>
                        </a:solidFill>
                        <a:latin typeface="Arial"/>
                        <a:cs typeface="Arial"/>
                      </a:endParaRPr>
                    </a:p>
                  </a:txBody>
                  <a:tcPr/>
                </a:tc>
                <a:tc>
                  <a:txBody>
                    <a:bodyPr/>
                    <a:lstStyle/>
                    <a:p>
                      <a:pPr algn="ctr"/>
                      <a:r>
                        <a:rPr lang="en-US" sz="1400" dirty="0" smtClean="0">
                          <a:solidFill>
                            <a:srgbClr val="0000FF"/>
                          </a:solidFill>
                          <a:latin typeface="Arial"/>
                          <a:cs typeface="Arial"/>
                        </a:rPr>
                        <a:t>Elemental Calcium Content</a:t>
                      </a:r>
                    </a:p>
                    <a:p>
                      <a:pPr algn="ctr"/>
                      <a:r>
                        <a:rPr lang="en-US" sz="1400" i="1" dirty="0" smtClean="0">
                          <a:solidFill>
                            <a:srgbClr val="0000FF"/>
                          </a:solidFill>
                          <a:latin typeface="Arial"/>
                          <a:cs typeface="Arial"/>
                        </a:rPr>
                        <a:t>(percent)</a:t>
                      </a:r>
                      <a:endParaRPr lang="en-US" sz="1400" i="1" dirty="0">
                        <a:solidFill>
                          <a:srgbClr val="0000FF"/>
                        </a:solidFill>
                        <a:latin typeface="Arial"/>
                        <a:cs typeface="Arial"/>
                      </a:endParaRPr>
                    </a:p>
                  </a:txBody>
                  <a:tcPr/>
                </a:tc>
                <a:tc>
                  <a:txBody>
                    <a:bodyPr/>
                    <a:lstStyle/>
                    <a:p>
                      <a:pPr algn="ctr"/>
                      <a:endParaRPr lang="en-US" sz="1400" dirty="0" smtClean="0">
                        <a:solidFill>
                          <a:srgbClr val="0000FF"/>
                        </a:solidFill>
                        <a:latin typeface="Arial"/>
                        <a:cs typeface="Arial"/>
                      </a:endParaRPr>
                    </a:p>
                    <a:p>
                      <a:pPr algn="ctr"/>
                      <a:r>
                        <a:rPr lang="en-US" sz="1400" dirty="0" smtClean="0">
                          <a:solidFill>
                            <a:srgbClr val="0000FF"/>
                          </a:solidFill>
                          <a:latin typeface="Arial"/>
                          <a:cs typeface="Arial"/>
                        </a:rPr>
                        <a:t>Comments</a:t>
                      </a:r>
                      <a:endParaRPr lang="en-US" sz="1400" dirty="0">
                        <a:solidFill>
                          <a:srgbClr val="0000FF"/>
                        </a:solidFill>
                        <a:latin typeface="Arial"/>
                        <a:cs typeface="Arial"/>
                      </a:endParaRPr>
                    </a:p>
                  </a:txBody>
                  <a:tcPr/>
                </a:tc>
              </a:tr>
              <a:tr h="1093556">
                <a:tc>
                  <a:txBody>
                    <a:bodyPr/>
                    <a:lstStyle/>
                    <a:p>
                      <a:r>
                        <a:rPr lang="en-US" sz="1600" dirty="0" smtClean="0">
                          <a:solidFill>
                            <a:srgbClr val="0000FF"/>
                          </a:solidFill>
                          <a:latin typeface="Arial"/>
                          <a:cs typeface="Arial"/>
                        </a:rPr>
                        <a:t>Calcium Carbonate</a:t>
                      </a:r>
                      <a:endParaRPr lang="en-US" sz="1600" dirty="0">
                        <a:solidFill>
                          <a:srgbClr val="0000FF"/>
                        </a:solidFill>
                        <a:latin typeface="Arial"/>
                        <a:cs typeface="Arial"/>
                      </a:endParaRPr>
                    </a:p>
                  </a:txBody>
                  <a:tcPr/>
                </a:tc>
                <a:tc>
                  <a:txBody>
                    <a:bodyPr/>
                    <a:lstStyle/>
                    <a:p>
                      <a:pPr algn="ctr"/>
                      <a:r>
                        <a:rPr lang="en-US" sz="1200" dirty="0" smtClean="0">
                          <a:solidFill>
                            <a:srgbClr val="0000FF"/>
                          </a:solidFill>
                          <a:latin typeface="Arial"/>
                          <a:cs typeface="Arial"/>
                        </a:rPr>
                        <a:t>40</a:t>
                      </a:r>
                      <a:endParaRPr lang="en-US" sz="1200" dirty="0">
                        <a:solidFill>
                          <a:srgbClr val="0000FF"/>
                        </a:solidFill>
                        <a:latin typeface="Arial"/>
                        <a:cs typeface="Arial"/>
                      </a:endParaRPr>
                    </a:p>
                  </a:txBody>
                  <a:tcPr/>
                </a:tc>
                <a:tc>
                  <a:txBody>
                    <a:bodyPr/>
                    <a:lstStyle/>
                    <a:p>
                      <a:pPr algn="ctr"/>
                      <a:endParaRPr lang="en-US" sz="1200" dirty="0" smtClean="0">
                        <a:solidFill>
                          <a:srgbClr val="0000FF"/>
                        </a:solidFill>
                        <a:latin typeface="Arial"/>
                        <a:cs typeface="Arial"/>
                      </a:endParaRPr>
                    </a:p>
                    <a:p>
                      <a:pPr algn="ctr"/>
                      <a:endParaRPr lang="en-US" sz="1200" dirty="0" smtClean="0">
                        <a:solidFill>
                          <a:srgbClr val="0000FF"/>
                        </a:solidFill>
                        <a:latin typeface="Arial"/>
                        <a:cs typeface="Arial"/>
                      </a:endParaRPr>
                    </a:p>
                    <a:p>
                      <a:pPr algn="ctr"/>
                      <a:r>
                        <a:rPr lang="en-US" sz="1200" dirty="0" smtClean="0">
                          <a:solidFill>
                            <a:srgbClr val="0000FF"/>
                          </a:solidFill>
                          <a:latin typeface="Arial"/>
                          <a:cs typeface="Arial"/>
                        </a:rPr>
                        <a:t>Least expensive and most commonly used supplement;</a:t>
                      </a:r>
                      <a:r>
                        <a:rPr lang="en-US" sz="1200" baseline="0" dirty="0" smtClean="0">
                          <a:solidFill>
                            <a:srgbClr val="0000FF"/>
                          </a:solidFill>
                          <a:latin typeface="Arial"/>
                          <a:cs typeface="Arial"/>
                        </a:rPr>
                        <a:t> </a:t>
                      </a:r>
                    </a:p>
                    <a:p>
                      <a:pPr algn="ctr"/>
                      <a:endParaRPr lang="en-US" sz="1200" dirty="0">
                        <a:solidFill>
                          <a:srgbClr val="0000FF"/>
                        </a:solidFill>
                        <a:latin typeface="Arial"/>
                        <a:cs typeface="Arial"/>
                      </a:endParaRPr>
                    </a:p>
                  </a:txBody>
                  <a:tcPr/>
                </a:tc>
              </a:tr>
              <a:tr h="1093556">
                <a:tc>
                  <a:txBody>
                    <a:bodyPr/>
                    <a:lstStyle/>
                    <a:p>
                      <a:r>
                        <a:rPr lang="en-US" sz="1600" dirty="0" smtClean="0">
                          <a:solidFill>
                            <a:srgbClr val="0000FF"/>
                          </a:solidFill>
                          <a:latin typeface="Arial"/>
                          <a:cs typeface="Arial"/>
                        </a:rPr>
                        <a:t>Calcium</a:t>
                      </a:r>
                      <a:r>
                        <a:rPr lang="en-US" sz="1600" baseline="0" dirty="0" smtClean="0">
                          <a:solidFill>
                            <a:srgbClr val="0000FF"/>
                          </a:solidFill>
                          <a:latin typeface="Arial"/>
                          <a:cs typeface="Arial"/>
                        </a:rPr>
                        <a:t> Citrate</a:t>
                      </a:r>
                      <a:endParaRPr lang="en-US" sz="1600" dirty="0">
                        <a:solidFill>
                          <a:srgbClr val="0000FF"/>
                        </a:solidFill>
                        <a:latin typeface="Arial"/>
                        <a:cs typeface="Arial"/>
                      </a:endParaRPr>
                    </a:p>
                  </a:txBody>
                  <a:tcPr/>
                </a:tc>
                <a:tc>
                  <a:txBody>
                    <a:bodyPr/>
                    <a:lstStyle/>
                    <a:p>
                      <a:pPr algn="ctr"/>
                      <a:r>
                        <a:rPr lang="en-US" sz="1400" dirty="0" smtClean="0">
                          <a:solidFill>
                            <a:srgbClr val="0000FF"/>
                          </a:solidFill>
                        </a:rPr>
                        <a:t>21</a:t>
                      </a:r>
                      <a:endParaRPr lang="en-US" sz="1400" dirty="0">
                        <a:solidFill>
                          <a:srgbClr val="0000FF"/>
                        </a:solidFill>
                      </a:endParaRPr>
                    </a:p>
                  </a:txBody>
                  <a:tcPr/>
                </a:tc>
                <a:tc>
                  <a:txBody>
                    <a:bodyPr/>
                    <a:lstStyle/>
                    <a:p>
                      <a:pPr algn="ctr"/>
                      <a:endParaRPr lang="en-US" sz="1200" dirty="0" smtClean="0">
                        <a:solidFill>
                          <a:srgbClr val="0000FF"/>
                        </a:solidFill>
                        <a:latin typeface="Arial"/>
                        <a:cs typeface="Arial"/>
                      </a:endParaRPr>
                    </a:p>
                    <a:p>
                      <a:pPr algn="ctr"/>
                      <a:r>
                        <a:rPr lang="en-US" sz="1200" dirty="0" smtClean="0">
                          <a:solidFill>
                            <a:srgbClr val="0000FF"/>
                          </a:solidFill>
                          <a:latin typeface="Arial"/>
                          <a:cs typeface="Arial"/>
                        </a:rPr>
                        <a:t>Perhaps</a:t>
                      </a:r>
                      <a:r>
                        <a:rPr lang="en-US" sz="1200" baseline="0" dirty="0" smtClean="0">
                          <a:solidFill>
                            <a:srgbClr val="0000FF"/>
                          </a:solidFill>
                          <a:latin typeface="Arial"/>
                          <a:cs typeface="Arial"/>
                        </a:rPr>
                        <a:t> slightly better absorbed</a:t>
                      </a:r>
                    </a:p>
                    <a:p>
                      <a:pPr algn="ctr"/>
                      <a:r>
                        <a:rPr lang="en-US" sz="1200" baseline="0" dirty="0" smtClean="0">
                          <a:solidFill>
                            <a:srgbClr val="0000FF"/>
                          </a:solidFill>
                          <a:latin typeface="Arial"/>
                          <a:cs typeface="Arial"/>
                        </a:rPr>
                        <a:t>But often more expensive</a:t>
                      </a:r>
                      <a:endParaRPr lang="en-US" sz="1200" dirty="0">
                        <a:solidFill>
                          <a:srgbClr val="0000FF"/>
                        </a:solidFill>
                        <a:latin typeface="Arial"/>
                        <a:cs typeface="Arial"/>
                      </a:endParaRPr>
                    </a:p>
                  </a:txBody>
                  <a:tcPr/>
                </a:tc>
              </a:tr>
              <a:tr h="420598">
                <a:tc>
                  <a:txBody>
                    <a:bodyPr/>
                    <a:lstStyle/>
                    <a:p>
                      <a:r>
                        <a:rPr lang="en-US" sz="1600" dirty="0" smtClean="0">
                          <a:solidFill>
                            <a:srgbClr val="0000FF"/>
                          </a:solidFill>
                          <a:latin typeface="Arial"/>
                          <a:cs typeface="Arial"/>
                        </a:rPr>
                        <a:t>Calcium </a:t>
                      </a:r>
                      <a:r>
                        <a:rPr lang="en-US" sz="1600" dirty="0" err="1" smtClean="0">
                          <a:solidFill>
                            <a:srgbClr val="0000FF"/>
                          </a:solidFill>
                          <a:latin typeface="Arial"/>
                          <a:cs typeface="Arial"/>
                        </a:rPr>
                        <a:t>Gluconate</a:t>
                      </a:r>
                      <a:endParaRPr lang="en-US" sz="1600" dirty="0">
                        <a:solidFill>
                          <a:srgbClr val="0000FF"/>
                        </a:solidFill>
                        <a:latin typeface="Arial"/>
                        <a:cs typeface="Arial"/>
                      </a:endParaRPr>
                    </a:p>
                  </a:txBody>
                  <a:tcPr/>
                </a:tc>
                <a:tc>
                  <a:txBody>
                    <a:bodyPr/>
                    <a:lstStyle/>
                    <a:p>
                      <a:pPr algn="ctr"/>
                      <a:r>
                        <a:rPr lang="en-US" sz="1400" dirty="0" smtClean="0">
                          <a:solidFill>
                            <a:srgbClr val="0000FF"/>
                          </a:solidFill>
                        </a:rPr>
                        <a:t>9</a:t>
                      </a:r>
                      <a:endParaRPr lang="en-US" sz="1400" dirty="0">
                        <a:solidFill>
                          <a:srgbClr val="0000FF"/>
                        </a:solidFill>
                      </a:endParaRPr>
                    </a:p>
                  </a:txBody>
                  <a:tcPr/>
                </a:tc>
                <a:tc>
                  <a:txBody>
                    <a:bodyPr/>
                    <a:lstStyle/>
                    <a:p>
                      <a:pPr algn="ctr"/>
                      <a:r>
                        <a:rPr lang="en-US" sz="1200" dirty="0" smtClean="0">
                          <a:solidFill>
                            <a:srgbClr val="0000FF"/>
                          </a:solidFill>
                          <a:latin typeface="Arial"/>
                          <a:cs typeface="Arial"/>
                        </a:rPr>
                        <a:t>Rarely used</a:t>
                      </a:r>
                      <a:endParaRPr lang="en-US" sz="1200" dirty="0">
                        <a:solidFill>
                          <a:srgbClr val="0000FF"/>
                        </a:solidFill>
                        <a:latin typeface="Arial"/>
                        <a:cs typeface="Arial"/>
                      </a:endParaRPr>
                    </a:p>
                  </a:txBody>
                  <a:tcPr/>
                </a:tc>
              </a:tr>
              <a:tr h="420598">
                <a:tc>
                  <a:txBody>
                    <a:bodyPr/>
                    <a:lstStyle/>
                    <a:p>
                      <a:r>
                        <a:rPr lang="en-US" sz="1600" dirty="0" smtClean="0">
                          <a:solidFill>
                            <a:srgbClr val="0000FF"/>
                          </a:solidFill>
                          <a:latin typeface="Arial"/>
                          <a:cs typeface="Arial"/>
                        </a:rPr>
                        <a:t>Calcium Lactate</a:t>
                      </a:r>
                      <a:endParaRPr lang="en-US" sz="1600" dirty="0">
                        <a:solidFill>
                          <a:srgbClr val="0000FF"/>
                        </a:solidFill>
                        <a:latin typeface="Arial"/>
                        <a:cs typeface="Arial"/>
                      </a:endParaRPr>
                    </a:p>
                  </a:txBody>
                  <a:tcPr/>
                </a:tc>
                <a:tc>
                  <a:txBody>
                    <a:bodyPr/>
                    <a:lstStyle/>
                    <a:p>
                      <a:pPr algn="ctr"/>
                      <a:r>
                        <a:rPr lang="en-US" sz="1400" dirty="0" smtClean="0">
                          <a:solidFill>
                            <a:srgbClr val="0000FF"/>
                          </a:solidFill>
                        </a:rPr>
                        <a:t>13</a:t>
                      </a:r>
                      <a:endParaRPr lang="en-US" sz="1400" dirty="0">
                        <a:solidFill>
                          <a:srgbClr val="0000FF"/>
                        </a:solidFill>
                      </a:endParaRPr>
                    </a:p>
                  </a:txBody>
                  <a:tcPr/>
                </a:tc>
                <a:tc>
                  <a:txBody>
                    <a:bodyPr/>
                    <a:lstStyle/>
                    <a:p>
                      <a:pPr algn="ctr"/>
                      <a:r>
                        <a:rPr lang="en-US" sz="1200" dirty="0" smtClean="0">
                          <a:solidFill>
                            <a:srgbClr val="0000FF"/>
                          </a:solidFill>
                          <a:latin typeface="Arial"/>
                          <a:cs typeface="Arial"/>
                        </a:rPr>
                        <a:t>Rarely used</a:t>
                      </a:r>
                      <a:endParaRPr lang="en-US" sz="1200" dirty="0">
                        <a:solidFill>
                          <a:srgbClr val="0000FF"/>
                        </a:solidFill>
                        <a:latin typeface="Arial"/>
                        <a:cs typeface="Arial"/>
                      </a:endParaRPr>
                    </a:p>
                  </a:txBody>
                  <a:tcPr/>
                </a:tc>
              </a:tr>
              <a:tr h="925316">
                <a:tc>
                  <a:txBody>
                    <a:bodyPr/>
                    <a:lstStyle/>
                    <a:p>
                      <a:r>
                        <a:rPr lang="en-US" sz="1600" dirty="0" smtClean="0">
                          <a:solidFill>
                            <a:srgbClr val="0000FF"/>
                          </a:solidFill>
                          <a:latin typeface="Arial"/>
                          <a:cs typeface="Arial"/>
                        </a:rPr>
                        <a:t>Bone meal, oyster shell, dolomite</a:t>
                      </a:r>
                      <a:endParaRPr lang="en-US" sz="1600" dirty="0">
                        <a:solidFill>
                          <a:srgbClr val="0000FF"/>
                        </a:solidFill>
                        <a:latin typeface="Arial"/>
                        <a:cs typeface="Arial"/>
                      </a:endParaRPr>
                    </a:p>
                  </a:txBody>
                  <a:tcPr/>
                </a:tc>
                <a:tc>
                  <a:txBody>
                    <a:bodyPr/>
                    <a:lstStyle/>
                    <a:p>
                      <a:pPr algn="ctr"/>
                      <a:r>
                        <a:rPr lang="en-US" sz="1400" dirty="0" smtClean="0">
                          <a:solidFill>
                            <a:srgbClr val="0000FF"/>
                          </a:solidFill>
                        </a:rPr>
                        <a:t>30</a:t>
                      </a:r>
                      <a:endParaRPr lang="en-US" sz="1400" dirty="0">
                        <a:solidFill>
                          <a:srgbClr val="0000FF"/>
                        </a:solidFill>
                      </a:endParaRPr>
                    </a:p>
                  </a:txBody>
                  <a:tcPr/>
                </a:tc>
                <a:tc>
                  <a:txBody>
                    <a:bodyPr/>
                    <a:lstStyle/>
                    <a:p>
                      <a:pPr algn="ctr"/>
                      <a:r>
                        <a:rPr lang="en-US" sz="1200" dirty="0" smtClean="0">
                          <a:solidFill>
                            <a:srgbClr val="0000FF"/>
                          </a:solidFill>
                          <a:latin typeface="Arial"/>
                          <a:cs typeface="Arial"/>
                        </a:rPr>
                        <a:t>Primarily contains calcium</a:t>
                      </a:r>
                      <a:r>
                        <a:rPr lang="en-US" sz="1200" baseline="0" dirty="0" smtClean="0">
                          <a:solidFill>
                            <a:srgbClr val="0000FF"/>
                          </a:solidFill>
                          <a:latin typeface="Arial"/>
                          <a:cs typeface="Arial"/>
                        </a:rPr>
                        <a:t> carbonate but may contain detectable lead and should be avoided during pregnancy</a:t>
                      </a:r>
                      <a:endParaRPr lang="en-US" sz="1200" dirty="0">
                        <a:solidFill>
                          <a:srgbClr val="0000FF"/>
                        </a:solidFill>
                        <a:latin typeface="Arial"/>
                        <a:cs typeface="Arial"/>
                      </a:endParaRPr>
                    </a:p>
                  </a:txBody>
                  <a:tcPr/>
                </a:tc>
              </a:tr>
            </a:tbl>
          </a:graphicData>
        </a:graphic>
      </p:graphicFrame>
      <p:sp>
        <p:nvSpPr>
          <p:cNvPr id="3" name="TextBox 2"/>
          <p:cNvSpPr txBox="1"/>
          <p:nvPr/>
        </p:nvSpPr>
        <p:spPr>
          <a:xfrm>
            <a:off x="1079500" y="177512"/>
            <a:ext cx="7366000"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dirty="0" smtClean="0">
                <a:solidFill>
                  <a:srgbClr val="0000FF"/>
                </a:solidFill>
                <a:latin typeface="Arial"/>
                <a:cs typeface="Arial"/>
              </a:rPr>
              <a:t>Widely available calcium supplements</a:t>
            </a:r>
            <a:endParaRPr lang="en-US" sz="3200" dirty="0">
              <a:solidFill>
                <a:srgbClr val="0000FF"/>
              </a:solidFill>
              <a:latin typeface="Arial"/>
              <a:cs typeface="Arial"/>
            </a:endParaRPr>
          </a:p>
        </p:txBody>
      </p:sp>
      <p:sp>
        <p:nvSpPr>
          <p:cNvPr id="4" name="TextBox 3"/>
          <p:cNvSpPr txBox="1"/>
          <p:nvPr/>
        </p:nvSpPr>
        <p:spPr>
          <a:xfrm>
            <a:off x="5366451" y="6047242"/>
            <a:ext cx="2120900" cy="276999"/>
          </a:xfrm>
          <a:prstGeom prst="rect">
            <a:avLst/>
          </a:prstGeom>
          <a:noFill/>
        </p:spPr>
        <p:txBody>
          <a:bodyPr wrap="square" rtlCol="0">
            <a:spAutoFit/>
          </a:bodyPr>
          <a:lstStyle/>
          <a:p>
            <a:r>
              <a:rPr lang="en-US" sz="1200" dirty="0">
                <a:solidFill>
                  <a:srgbClr val="0000FF"/>
                </a:solidFill>
                <a:latin typeface="Arial"/>
                <a:cs typeface="Arial"/>
              </a:rPr>
              <a:t>NEJM 369:1537-43, 2013 </a:t>
            </a:r>
          </a:p>
        </p:txBody>
      </p:sp>
    </p:spTree>
    <p:extLst>
      <p:ext uri="{BB962C8B-B14F-4D97-AF65-F5344CB8AC3E}">
        <p14:creationId xmlns:p14="http://schemas.microsoft.com/office/powerpoint/2010/main" val="3018066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016000" y="2230120"/>
            <a:ext cx="7251700" cy="1338580"/>
          </a:xfrm>
          <a:solidFill>
            <a:srgbClr val="CCFFCC"/>
          </a:solidFill>
        </p:spPr>
        <p:txBody>
          <a:bodyPr>
            <a:normAutofit fontScale="85000" lnSpcReduction="10000"/>
          </a:bodyPr>
          <a:lstStyle/>
          <a:p>
            <a:pPr algn="ctr"/>
            <a:r>
              <a:rPr lang="en-US" sz="3800" b="1" dirty="0"/>
              <a:t>Nutrition and bone: </a:t>
            </a:r>
            <a:endParaRPr lang="en-US" sz="3800" b="1" dirty="0" smtClean="0"/>
          </a:p>
          <a:p>
            <a:pPr algn="ctr"/>
            <a:r>
              <a:rPr lang="en-US" sz="3800" b="1" dirty="0" smtClean="0"/>
              <a:t>Still </a:t>
            </a:r>
            <a:r>
              <a:rPr lang="en-US" sz="3800" b="1" dirty="0"/>
              <a:t>a hot topic, still tough to study</a:t>
            </a:r>
          </a:p>
          <a:p>
            <a:pPr algn="ctr"/>
            <a:endParaRPr lang="en-US" sz="3800" dirty="0"/>
          </a:p>
        </p:txBody>
      </p:sp>
    </p:spTree>
    <p:extLst>
      <p:ext uri="{BB962C8B-B14F-4D97-AF65-F5344CB8AC3E}">
        <p14:creationId xmlns:p14="http://schemas.microsoft.com/office/powerpoint/2010/main" val="31027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307353" y="2150932"/>
            <a:ext cx="6400800" cy="1151068"/>
          </a:xfrm>
        </p:spPr>
        <p:style>
          <a:lnRef idx="1">
            <a:schemeClr val="accent3"/>
          </a:lnRef>
          <a:fillRef idx="2">
            <a:schemeClr val="accent3"/>
          </a:fillRef>
          <a:effectRef idx="1">
            <a:schemeClr val="accent3"/>
          </a:effectRef>
          <a:fontRef idx="minor">
            <a:schemeClr val="dk1"/>
          </a:fontRef>
        </p:style>
        <p:txBody>
          <a:bodyPr/>
          <a:lstStyle/>
          <a:p>
            <a:pPr algn="ctr"/>
            <a:r>
              <a:rPr lang="en-US" b="1" dirty="0" smtClean="0">
                <a:solidFill>
                  <a:srgbClr val="0000FF"/>
                </a:solidFill>
              </a:rPr>
              <a:t>Does calcium supplementation reduce  </a:t>
            </a:r>
            <a:r>
              <a:rPr lang="en-US" b="1" dirty="0">
                <a:solidFill>
                  <a:srgbClr val="0000FF"/>
                </a:solidFill>
              </a:rPr>
              <a:t>f</a:t>
            </a:r>
            <a:r>
              <a:rPr lang="en-US" b="1" dirty="0" smtClean="0">
                <a:solidFill>
                  <a:srgbClr val="0000FF"/>
                </a:solidFill>
              </a:rPr>
              <a:t>racture risk?</a:t>
            </a:r>
            <a:endParaRPr lang="en-US" b="1" dirty="0">
              <a:solidFill>
                <a:srgbClr val="0000FF"/>
              </a:solidFill>
            </a:endParaRPr>
          </a:p>
        </p:txBody>
      </p:sp>
    </p:spTree>
    <p:extLst>
      <p:ext uri="{BB962C8B-B14F-4D97-AF65-F5344CB8AC3E}">
        <p14:creationId xmlns:p14="http://schemas.microsoft.com/office/powerpoint/2010/main" val="131634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4"/>
          <p:cNvSpPr txBox="1">
            <a:spLocks noChangeArrowheads="1"/>
          </p:cNvSpPr>
          <p:nvPr/>
        </p:nvSpPr>
        <p:spPr bwMode="auto">
          <a:xfrm>
            <a:off x="5700323" y="5900750"/>
            <a:ext cx="2571985"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400" dirty="0">
                <a:solidFill>
                  <a:srgbClr val="0000FF"/>
                </a:solidFill>
              </a:rPr>
              <a:t>Endo Reviews 23:552, 2002</a:t>
            </a:r>
          </a:p>
        </p:txBody>
      </p:sp>
      <p:sp>
        <p:nvSpPr>
          <p:cNvPr id="32773" name="Rectangle 5"/>
          <p:cNvSpPr>
            <a:spLocks noChangeArrowheads="1"/>
          </p:cNvSpPr>
          <p:nvPr/>
        </p:nvSpPr>
        <p:spPr bwMode="auto">
          <a:xfrm>
            <a:off x="2562178" y="0"/>
            <a:ext cx="4403820" cy="707886"/>
          </a:xfrm>
          <a:prstGeom prst="rect">
            <a:avLst/>
          </a:prstGeom>
          <a:ln/>
          <a:extLst/>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en-US" sz="2000" b="1" dirty="0">
                <a:solidFill>
                  <a:srgbClr val="0000FF"/>
                </a:solidFill>
                <a:latin typeface="Arial"/>
                <a:cs typeface="Arial"/>
              </a:rPr>
              <a:t>Primary and </a:t>
            </a:r>
            <a:r>
              <a:rPr lang="en-US" sz="2000" b="1" dirty="0" smtClean="0">
                <a:solidFill>
                  <a:srgbClr val="0000FF"/>
                </a:solidFill>
                <a:latin typeface="Arial"/>
                <a:cs typeface="Arial"/>
              </a:rPr>
              <a:t>secondary </a:t>
            </a:r>
            <a:r>
              <a:rPr lang="en-US" sz="2000" b="1" dirty="0">
                <a:solidFill>
                  <a:srgbClr val="0000FF"/>
                </a:solidFill>
                <a:latin typeface="Arial"/>
                <a:cs typeface="Arial"/>
              </a:rPr>
              <a:t>prevention</a:t>
            </a:r>
          </a:p>
          <a:p>
            <a:pPr algn="ctr"/>
            <a:r>
              <a:rPr lang="en-US" sz="2000" b="1" dirty="0">
                <a:solidFill>
                  <a:srgbClr val="0000FF"/>
                </a:solidFill>
                <a:latin typeface="Arial"/>
                <a:cs typeface="Arial"/>
              </a:rPr>
              <a:t>of vertebral fractures</a:t>
            </a:r>
          </a:p>
        </p:txBody>
      </p:sp>
      <p:pic>
        <p:nvPicPr>
          <p:cNvPr id="2" name="Picture 1"/>
          <p:cNvPicPr>
            <a:picLocks noChangeAspect="1"/>
          </p:cNvPicPr>
          <p:nvPr/>
        </p:nvPicPr>
        <p:blipFill>
          <a:blip r:embed="rId3"/>
          <a:stretch>
            <a:fillRect/>
          </a:stretch>
        </p:blipFill>
        <p:spPr>
          <a:xfrm>
            <a:off x="0" y="965200"/>
            <a:ext cx="9144000" cy="4916714"/>
          </a:xfrm>
          <a:prstGeom prst="rect">
            <a:avLst/>
          </a:prstGeom>
        </p:spPr>
      </p:pic>
    </p:spTree>
    <p:extLst>
      <p:ext uri="{BB962C8B-B14F-4D97-AF65-F5344CB8AC3E}">
        <p14:creationId xmlns:p14="http://schemas.microsoft.com/office/powerpoint/2010/main" val="383803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6-07-06 23.27.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242" y="771407"/>
            <a:ext cx="5876033" cy="5473031"/>
          </a:xfrm>
          <a:prstGeom prst="rect">
            <a:avLst/>
          </a:prstGeom>
        </p:spPr>
      </p:pic>
      <p:sp>
        <p:nvSpPr>
          <p:cNvPr id="5" name="TextBox 4"/>
          <p:cNvSpPr txBox="1"/>
          <p:nvPr/>
        </p:nvSpPr>
        <p:spPr>
          <a:xfrm>
            <a:off x="2233536" y="63521"/>
            <a:ext cx="4861229"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000" b="1" dirty="0" smtClean="0">
                <a:solidFill>
                  <a:srgbClr val="0000FF"/>
                </a:solidFill>
                <a:latin typeface="Arial"/>
                <a:cs typeface="Arial"/>
              </a:rPr>
              <a:t>Calcium supplements and the risk of any fracture</a:t>
            </a:r>
            <a:endParaRPr lang="en-US" sz="2000" b="1" dirty="0">
              <a:solidFill>
                <a:srgbClr val="0000FF"/>
              </a:solidFill>
              <a:latin typeface="Arial"/>
              <a:cs typeface="Arial"/>
            </a:endParaRPr>
          </a:p>
        </p:txBody>
      </p:sp>
      <p:sp>
        <p:nvSpPr>
          <p:cNvPr id="7" name="TextBox 6"/>
          <p:cNvSpPr txBox="1"/>
          <p:nvPr/>
        </p:nvSpPr>
        <p:spPr>
          <a:xfrm>
            <a:off x="4984076" y="6334779"/>
            <a:ext cx="2570010" cy="307777"/>
          </a:xfrm>
          <a:prstGeom prst="rect">
            <a:avLst/>
          </a:prstGeom>
          <a:noFill/>
        </p:spPr>
        <p:txBody>
          <a:bodyPr wrap="none" rtlCol="0">
            <a:spAutoFit/>
          </a:bodyPr>
          <a:lstStyle/>
          <a:p>
            <a:r>
              <a:rPr lang="en-US" sz="1400" dirty="0" smtClean="0">
                <a:solidFill>
                  <a:srgbClr val="0000FF"/>
                </a:solidFill>
                <a:latin typeface="Arial"/>
                <a:cs typeface="Arial"/>
              </a:rPr>
              <a:t>British Med. J 351:4580, 2015  </a:t>
            </a:r>
            <a:endParaRPr lang="en-US" sz="1400" dirty="0">
              <a:solidFill>
                <a:srgbClr val="0000FF"/>
              </a:solidFill>
              <a:latin typeface="Arial"/>
              <a:cs typeface="Arial"/>
            </a:endParaRPr>
          </a:p>
        </p:txBody>
      </p:sp>
    </p:spTree>
    <p:extLst>
      <p:ext uri="{BB962C8B-B14F-4D97-AF65-F5344CB8AC3E}">
        <p14:creationId xmlns:p14="http://schemas.microsoft.com/office/powerpoint/2010/main" val="64678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6-07-06 23.26.27.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128943" y="953214"/>
            <a:ext cx="7305188" cy="5223333"/>
          </a:xfrm>
          <a:prstGeom prst="rect">
            <a:avLst/>
          </a:prstGeom>
        </p:spPr>
      </p:pic>
      <p:sp>
        <p:nvSpPr>
          <p:cNvPr id="5" name="TextBox 4"/>
          <p:cNvSpPr txBox="1"/>
          <p:nvPr/>
        </p:nvSpPr>
        <p:spPr>
          <a:xfrm>
            <a:off x="759111" y="58396"/>
            <a:ext cx="8122119"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000" b="1" dirty="0" smtClean="0">
                <a:solidFill>
                  <a:srgbClr val="0000FF"/>
                </a:solidFill>
                <a:latin typeface="Arial"/>
                <a:cs typeface="Arial"/>
              </a:rPr>
              <a:t>Calcium supplements and vertebral </a:t>
            </a:r>
            <a:r>
              <a:rPr lang="en-US" sz="2000" b="1" dirty="0">
                <a:solidFill>
                  <a:srgbClr val="0000FF"/>
                </a:solidFill>
                <a:latin typeface="Arial"/>
                <a:cs typeface="Arial"/>
              </a:rPr>
              <a:t>f</a:t>
            </a:r>
            <a:r>
              <a:rPr lang="en-US" sz="2000" b="1" dirty="0" smtClean="0">
                <a:solidFill>
                  <a:srgbClr val="0000FF"/>
                </a:solidFill>
                <a:latin typeface="Arial"/>
                <a:cs typeface="Arial"/>
              </a:rPr>
              <a:t>racture risk: data from a “systematic review” </a:t>
            </a:r>
            <a:endParaRPr lang="en-US" sz="2000" b="1" dirty="0">
              <a:solidFill>
                <a:srgbClr val="0000FF"/>
              </a:solidFill>
              <a:latin typeface="Arial"/>
              <a:cs typeface="Arial"/>
            </a:endParaRPr>
          </a:p>
        </p:txBody>
      </p:sp>
      <p:sp>
        <p:nvSpPr>
          <p:cNvPr id="6" name="TextBox 5"/>
          <p:cNvSpPr txBox="1"/>
          <p:nvPr/>
        </p:nvSpPr>
        <p:spPr>
          <a:xfrm>
            <a:off x="5864121" y="6195254"/>
            <a:ext cx="2570010" cy="307777"/>
          </a:xfrm>
          <a:prstGeom prst="rect">
            <a:avLst/>
          </a:prstGeom>
          <a:noFill/>
        </p:spPr>
        <p:txBody>
          <a:bodyPr wrap="none" rtlCol="0">
            <a:spAutoFit/>
          </a:bodyPr>
          <a:lstStyle/>
          <a:p>
            <a:r>
              <a:rPr lang="en-US" sz="1400" dirty="0" smtClean="0">
                <a:solidFill>
                  <a:srgbClr val="0000FF"/>
                </a:solidFill>
                <a:latin typeface="Arial"/>
                <a:cs typeface="Arial"/>
              </a:rPr>
              <a:t>British Med. J 351:4580, 2015  </a:t>
            </a:r>
            <a:endParaRPr lang="en-US" sz="1400" dirty="0">
              <a:solidFill>
                <a:srgbClr val="0000FF"/>
              </a:solidFill>
              <a:latin typeface="Arial"/>
              <a:cs typeface="Arial"/>
            </a:endParaRPr>
          </a:p>
        </p:txBody>
      </p:sp>
    </p:spTree>
    <p:extLst>
      <p:ext uri="{BB962C8B-B14F-4D97-AF65-F5344CB8AC3E}">
        <p14:creationId xmlns:p14="http://schemas.microsoft.com/office/powerpoint/2010/main" val="168189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256"/>
          <a:stretch/>
        </p:blipFill>
        <p:spPr>
          <a:xfrm>
            <a:off x="673100" y="432854"/>
            <a:ext cx="7970646" cy="5594451"/>
          </a:xfrm>
          <a:prstGeom prst="rect">
            <a:avLst/>
          </a:prstGeom>
        </p:spPr>
      </p:pic>
      <p:sp>
        <p:nvSpPr>
          <p:cNvPr id="5" name="TextBox 4"/>
          <p:cNvSpPr txBox="1"/>
          <p:nvPr/>
        </p:nvSpPr>
        <p:spPr>
          <a:xfrm>
            <a:off x="1435100" y="63521"/>
            <a:ext cx="6040665"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b="1" dirty="0" smtClean="0">
                <a:solidFill>
                  <a:srgbClr val="0000FF"/>
                </a:solidFill>
                <a:latin typeface="Arial"/>
                <a:cs typeface="Arial"/>
              </a:rPr>
              <a:t>Calcium supplements and the risk of hip  fracture</a:t>
            </a:r>
            <a:endParaRPr lang="en-US" b="1" dirty="0">
              <a:solidFill>
                <a:srgbClr val="0000FF"/>
              </a:solidFill>
              <a:latin typeface="Arial"/>
              <a:cs typeface="Arial"/>
            </a:endParaRPr>
          </a:p>
        </p:txBody>
      </p:sp>
      <p:sp>
        <p:nvSpPr>
          <p:cNvPr id="6" name="TextBox 5"/>
          <p:cNvSpPr txBox="1"/>
          <p:nvPr/>
        </p:nvSpPr>
        <p:spPr>
          <a:xfrm>
            <a:off x="5809760" y="6180890"/>
            <a:ext cx="2570010" cy="307777"/>
          </a:xfrm>
          <a:prstGeom prst="rect">
            <a:avLst/>
          </a:prstGeom>
          <a:noFill/>
        </p:spPr>
        <p:txBody>
          <a:bodyPr wrap="none" rtlCol="0">
            <a:spAutoFit/>
          </a:bodyPr>
          <a:lstStyle/>
          <a:p>
            <a:pPr algn="r"/>
            <a:r>
              <a:rPr lang="en-US" sz="1400" dirty="0" smtClean="0">
                <a:solidFill>
                  <a:srgbClr val="0000FF"/>
                </a:solidFill>
                <a:latin typeface="Arial"/>
                <a:cs typeface="Arial"/>
              </a:rPr>
              <a:t>British Med. J 351:4580, 2015  </a:t>
            </a:r>
            <a:endParaRPr lang="en-US" sz="1400" dirty="0">
              <a:solidFill>
                <a:srgbClr val="0000FF"/>
              </a:solidFill>
              <a:latin typeface="Arial"/>
              <a:cs typeface="Arial"/>
            </a:endParaRPr>
          </a:p>
        </p:txBody>
      </p:sp>
    </p:spTree>
    <p:extLst>
      <p:ext uri="{BB962C8B-B14F-4D97-AF65-F5344CB8AC3E}">
        <p14:creationId xmlns:p14="http://schemas.microsoft.com/office/powerpoint/2010/main" val="377497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Box 1"/>
          <p:cNvSpPr txBox="1">
            <a:spLocks noChangeArrowheads="1"/>
          </p:cNvSpPr>
          <p:nvPr/>
        </p:nvSpPr>
        <p:spPr bwMode="auto">
          <a:xfrm>
            <a:off x="787399" y="2057400"/>
            <a:ext cx="7747001" cy="2308324"/>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a:r>
              <a:rPr lang="en-US" sz="3600" dirty="0">
                <a:solidFill>
                  <a:srgbClr val="0000FF"/>
                </a:solidFill>
                <a:latin typeface="Arial"/>
                <a:cs typeface="Arial"/>
              </a:rPr>
              <a:t>Five year follow up from the </a:t>
            </a:r>
          </a:p>
          <a:p>
            <a:pPr algn="ctr"/>
            <a:r>
              <a:rPr lang="en-US" sz="3600" dirty="0">
                <a:solidFill>
                  <a:srgbClr val="0000FF"/>
                </a:solidFill>
                <a:latin typeface="Arial"/>
                <a:cs typeface="Arial"/>
              </a:rPr>
              <a:t>Women’s Health Initiative:</a:t>
            </a:r>
          </a:p>
          <a:p>
            <a:pPr algn="ctr"/>
            <a:r>
              <a:rPr lang="en-US" sz="3600" dirty="0">
                <a:solidFill>
                  <a:srgbClr val="0000FF"/>
                </a:solidFill>
                <a:latin typeface="Arial"/>
                <a:cs typeface="Arial"/>
              </a:rPr>
              <a:t>11.9 years of vitamin D and calcium</a:t>
            </a:r>
          </a:p>
        </p:txBody>
      </p:sp>
    </p:spTree>
    <p:extLst>
      <p:ext uri="{BB962C8B-B14F-4D97-AF65-F5344CB8AC3E}">
        <p14:creationId xmlns:p14="http://schemas.microsoft.com/office/powerpoint/2010/main" val="376619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TextBox 1"/>
          <p:cNvSpPr txBox="1">
            <a:spLocks noChangeArrowheads="1"/>
          </p:cNvSpPr>
          <p:nvPr/>
        </p:nvSpPr>
        <p:spPr bwMode="auto">
          <a:xfrm>
            <a:off x="4424982" y="5985761"/>
            <a:ext cx="300566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a:r>
              <a:rPr lang="en-US" sz="1200" dirty="0">
                <a:solidFill>
                  <a:srgbClr val="0000FF"/>
                </a:solidFill>
                <a:latin typeface="Arial"/>
                <a:cs typeface="Arial"/>
              </a:rPr>
              <a:t>J. </a:t>
            </a:r>
            <a:r>
              <a:rPr lang="en-US" sz="1200" dirty="0" smtClean="0">
                <a:solidFill>
                  <a:srgbClr val="0000FF"/>
                </a:solidFill>
                <a:latin typeface="Arial"/>
                <a:cs typeface="Arial"/>
              </a:rPr>
              <a:t>Women’s Health 22</a:t>
            </a:r>
            <a:r>
              <a:rPr lang="en-US" sz="1200" dirty="0">
                <a:solidFill>
                  <a:srgbClr val="0000FF"/>
                </a:solidFill>
                <a:latin typeface="Arial"/>
                <a:cs typeface="Arial"/>
              </a:rPr>
              <a:t>:915</a:t>
            </a:r>
            <a:r>
              <a:rPr lang="en-US" sz="1200" dirty="0" smtClean="0">
                <a:solidFill>
                  <a:srgbClr val="0000FF"/>
                </a:solidFill>
                <a:latin typeface="Arial"/>
                <a:cs typeface="Arial"/>
              </a:rPr>
              <a:t>, 2013</a:t>
            </a:r>
            <a:endParaRPr lang="en-US" sz="1200" dirty="0">
              <a:solidFill>
                <a:srgbClr val="0000FF"/>
              </a:solidFill>
              <a:latin typeface="Arial"/>
              <a:cs typeface="Arial"/>
            </a:endParaRPr>
          </a:p>
        </p:txBody>
      </p:sp>
      <p:pic>
        <p:nvPicPr>
          <p:cNvPr id="10444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4410" y="737672"/>
            <a:ext cx="5416238" cy="5229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0" name="Rectangle 2"/>
          <p:cNvSpPr>
            <a:spLocks noChangeArrowheads="1"/>
          </p:cNvSpPr>
          <p:nvPr/>
        </p:nvSpPr>
        <p:spPr bwMode="auto">
          <a:xfrm>
            <a:off x="2159940" y="1517235"/>
            <a:ext cx="4009029" cy="210627"/>
          </a:xfrm>
          <a:prstGeom prst="rect">
            <a:avLst/>
          </a:prstGeom>
          <a:noFill/>
          <a:ln w="317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300">
              <a:solidFill>
                <a:srgbClr val="FFFFFF"/>
              </a:solidFill>
            </a:endParaRPr>
          </a:p>
        </p:txBody>
      </p:sp>
      <p:sp>
        <p:nvSpPr>
          <p:cNvPr id="2" name="Rectangle 1"/>
          <p:cNvSpPr/>
          <p:nvPr/>
        </p:nvSpPr>
        <p:spPr>
          <a:xfrm>
            <a:off x="911411" y="75074"/>
            <a:ext cx="7712159"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2000" b="1" dirty="0">
                <a:solidFill>
                  <a:srgbClr val="0000FF"/>
                </a:solidFill>
                <a:latin typeface="Arial"/>
                <a:cs typeface="Arial"/>
              </a:rPr>
              <a:t>Women’s Health </a:t>
            </a:r>
            <a:r>
              <a:rPr lang="en-US" sz="2000" b="1" dirty="0" smtClean="0">
                <a:solidFill>
                  <a:srgbClr val="0000FF"/>
                </a:solidFill>
                <a:latin typeface="Arial"/>
                <a:cs typeface="Arial"/>
              </a:rPr>
              <a:t>Initiative</a:t>
            </a:r>
            <a:r>
              <a:rPr lang="en-US" sz="2000" b="1" dirty="0">
                <a:solidFill>
                  <a:srgbClr val="0000FF"/>
                </a:solidFill>
                <a:latin typeface="Arial"/>
                <a:cs typeface="Arial"/>
              </a:rPr>
              <a:t> </a:t>
            </a:r>
            <a:r>
              <a:rPr lang="en-US" sz="2000" b="1" dirty="0" smtClean="0">
                <a:solidFill>
                  <a:srgbClr val="0000FF"/>
                </a:solidFill>
                <a:latin typeface="Arial"/>
                <a:cs typeface="Arial"/>
              </a:rPr>
              <a:t>(11.9 </a:t>
            </a:r>
            <a:r>
              <a:rPr lang="en-US" sz="2000" b="1" dirty="0">
                <a:solidFill>
                  <a:srgbClr val="0000FF"/>
                </a:solidFill>
                <a:latin typeface="Arial"/>
                <a:cs typeface="Arial"/>
              </a:rPr>
              <a:t>years of </a:t>
            </a:r>
            <a:endParaRPr lang="en-US" sz="2000" b="1" dirty="0" smtClean="0">
              <a:solidFill>
                <a:srgbClr val="0000FF"/>
              </a:solidFill>
              <a:latin typeface="Arial"/>
              <a:cs typeface="Arial"/>
            </a:endParaRPr>
          </a:p>
          <a:p>
            <a:pPr algn="ctr"/>
            <a:r>
              <a:rPr lang="en-US" sz="2000" b="1" dirty="0" smtClean="0">
                <a:solidFill>
                  <a:srgbClr val="0000FF"/>
                </a:solidFill>
                <a:latin typeface="Arial"/>
                <a:cs typeface="Arial"/>
              </a:rPr>
              <a:t>vitamin </a:t>
            </a:r>
            <a:r>
              <a:rPr lang="en-US" sz="2000" b="1" dirty="0">
                <a:solidFill>
                  <a:srgbClr val="0000FF"/>
                </a:solidFill>
                <a:latin typeface="Arial"/>
                <a:cs typeface="Arial"/>
              </a:rPr>
              <a:t>D and </a:t>
            </a:r>
            <a:r>
              <a:rPr lang="en-US" sz="2000" b="1" dirty="0" smtClean="0">
                <a:solidFill>
                  <a:srgbClr val="0000FF"/>
                </a:solidFill>
                <a:latin typeface="Arial"/>
                <a:cs typeface="Arial"/>
              </a:rPr>
              <a:t>calcium): effect on fracture risk</a:t>
            </a:r>
            <a:endParaRPr lang="en-US" sz="2000" b="1" dirty="0">
              <a:solidFill>
                <a:srgbClr val="0000FF"/>
              </a:solidFill>
              <a:latin typeface="Arial"/>
              <a:cs typeface="Arial"/>
            </a:endParaRPr>
          </a:p>
        </p:txBody>
      </p:sp>
    </p:spTree>
    <p:extLst>
      <p:ext uri="{BB962C8B-B14F-4D97-AF65-F5344CB8AC3E}">
        <p14:creationId xmlns:p14="http://schemas.microsoft.com/office/powerpoint/2010/main" val="128039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43140" y="2150932"/>
            <a:ext cx="7917819" cy="1646368"/>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en-US" b="1" dirty="0" smtClean="0">
                <a:solidFill>
                  <a:srgbClr val="0000FF"/>
                </a:solidFill>
              </a:rPr>
              <a:t>Downside risks of calcium supplementation: </a:t>
            </a:r>
          </a:p>
          <a:p>
            <a:pPr algn="ctr"/>
            <a:r>
              <a:rPr lang="en-US" b="1" dirty="0" smtClean="0">
                <a:solidFill>
                  <a:srgbClr val="0000FF"/>
                </a:solidFill>
              </a:rPr>
              <a:t>cardiovascular disease?</a:t>
            </a:r>
            <a:endParaRPr lang="en-US" b="1" dirty="0">
              <a:solidFill>
                <a:srgbClr val="0000FF"/>
              </a:solidFill>
            </a:endParaRPr>
          </a:p>
        </p:txBody>
      </p:sp>
    </p:spTree>
    <p:extLst>
      <p:ext uri="{BB962C8B-B14F-4D97-AF65-F5344CB8AC3E}">
        <p14:creationId xmlns:p14="http://schemas.microsoft.com/office/powerpoint/2010/main" val="1916160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Box 1"/>
          <p:cNvSpPr txBox="1">
            <a:spLocks noChangeArrowheads="1"/>
          </p:cNvSpPr>
          <p:nvPr/>
        </p:nvSpPr>
        <p:spPr bwMode="auto">
          <a:xfrm>
            <a:off x="787399" y="2057400"/>
            <a:ext cx="7747001" cy="2308324"/>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a:r>
              <a:rPr lang="en-US" sz="3600" dirty="0">
                <a:solidFill>
                  <a:srgbClr val="0000FF"/>
                </a:solidFill>
                <a:latin typeface="Arial"/>
                <a:cs typeface="Arial"/>
              </a:rPr>
              <a:t>Five year follow up from the </a:t>
            </a:r>
          </a:p>
          <a:p>
            <a:pPr algn="ctr"/>
            <a:r>
              <a:rPr lang="en-US" sz="3600" dirty="0">
                <a:solidFill>
                  <a:srgbClr val="0000FF"/>
                </a:solidFill>
                <a:latin typeface="Arial"/>
                <a:cs typeface="Arial"/>
              </a:rPr>
              <a:t>Women’s Health Initiative:</a:t>
            </a:r>
          </a:p>
          <a:p>
            <a:pPr algn="ctr"/>
            <a:r>
              <a:rPr lang="en-US" sz="3600" dirty="0">
                <a:solidFill>
                  <a:srgbClr val="0000FF"/>
                </a:solidFill>
                <a:latin typeface="Arial"/>
                <a:cs typeface="Arial"/>
              </a:rPr>
              <a:t>11.9 years of vitamin D and calcium</a:t>
            </a:r>
          </a:p>
        </p:txBody>
      </p:sp>
    </p:spTree>
    <p:extLst>
      <p:ext uri="{BB962C8B-B14F-4D97-AF65-F5344CB8AC3E}">
        <p14:creationId xmlns:p14="http://schemas.microsoft.com/office/powerpoint/2010/main" val="269630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TextBox 1"/>
          <p:cNvSpPr txBox="1">
            <a:spLocks noChangeArrowheads="1"/>
          </p:cNvSpPr>
          <p:nvPr/>
        </p:nvSpPr>
        <p:spPr bwMode="auto">
          <a:xfrm>
            <a:off x="4424982" y="5954793"/>
            <a:ext cx="300566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a:r>
              <a:rPr lang="en-US" sz="1200" dirty="0">
                <a:solidFill>
                  <a:srgbClr val="0000FF"/>
                </a:solidFill>
                <a:latin typeface="Arial"/>
                <a:cs typeface="Arial"/>
              </a:rPr>
              <a:t>J. </a:t>
            </a:r>
            <a:r>
              <a:rPr lang="en-US" sz="1200" dirty="0" smtClean="0">
                <a:solidFill>
                  <a:srgbClr val="0000FF"/>
                </a:solidFill>
                <a:latin typeface="Arial"/>
                <a:cs typeface="Arial"/>
              </a:rPr>
              <a:t>Women’s Health 22</a:t>
            </a:r>
            <a:r>
              <a:rPr lang="en-US" sz="1200" dirty="0">
                <a:solidFill>
                  <a:srgbClr val="0000FF"/>
                </a:solidFill>
                <a:latin typeface="Arial"/>
                <a:cs typeface="Arial"/>
              </a:rPr>
              <a:t>:915</a:t>
            </a:r>
            <a:r>
              <a:rPr lang="en-US" sz="1200" dirty="0" smtClean="0">
                <a:solidFill>
                  <a:srgbClr val="0000FF"/>
                </a:solidFill>
                <a:latin typeface="Arial"/>
                <a:cs typeface="Arial"/>
              </a:rPr>
              <a:t>, 2013</a:t>
            </a:r>
            <a:endParaRPr lang="en-US" sz="1200" dirty="0">
              <a:solidFill>
                <a:srgbClr val="0000FF"/>
              </a:solidFill>
              <a:latin typeface="Arial"/>
              <a:cs typeface="Arial"/>
            </a:endParaRPr>
          </a:p>
        </p:txBody>
      </p:sp>
      <p:pic>
        <p:nvPicPr>
          <p:cNvPr id="10444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4410" y="721405"/>
            <a:ext cx="5416238" cy="5229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0" name="Rectangle 2"/>
          <p:cNvSpPr>
            <a:spLocks noChangeArrowheads="1"/>
          </p:cNvSpPr>
          <p:nvPr/>
        </p:nvSpPr>
        <p:spPr bwMode="auto">
          <a:xfrm>
            <a:off x="2107464" y="3348310"/>
            <a:ext cx="4336629" cy="2046772"/>
          </a:xfrm>
          <a:prstGeom prst="rect">
            <a:avLst/>
          </a:prstGeom>
          <a:noFill/>
          <a:ln w="317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sz="300">
              <a:solidFill>
                <a:srgbClr val="FFFFFF"/>
              </a:solidFill>
            </a:endParaRPr>
          </a:p>
        </p:txBody>
      </p:sp>
      <p:sp>
        <p:nvSpPr>
          <p:cNvPr id="2" name="Rectangle 1"/>
          <p:cNvSpPr/>
          <p:nvPr/>
        </p:nvSpPr>
        <p:spPr>
          <a:xfrm>
            <a:off x="911411" y="75074"/>
            <a:ext cx="7712159"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2000" b="1" dirty="0">
                <a:solidFill>
                  <a:srgbClr val="0000FF"/>
                </a:solidFill>
                <a:latin typeface="Arial"/>
                <a:cs typeface="Arial"/>
              </a:rPr>
              <a:t>Women’s Health </a:t>
            </a:r>
            <a:r>
              <a:rPr lang="en-US" sz="2000" b="1" dirty="0" smtClean="0">
                <a:solidFill>
                  <a:srgbClr val="0000FF"/>
                </a:solidFill>
                <a:latin typeface="Arial"/>
                <a:cs typeface="Arial"/>
              </a:rPr>
              <a:t>Initiative</a:t>
            </a:r>
            <a:r>
              <a:rPr lang="en-US" sz="2000" b="1" dirty="0">
                <a:solidFill>
                  <a:srgbClr val="0000FF"/>
                </a:solidFill>
                <a:latin typeface="Arial"/>
                <a:cs typeface="Arial"/>
              </a:rPr>
              <a:t> </a:t>
            </a:r>
            <a:r>
              <a:rPr lang="en-US" sz="2000" b="1" dirty="0" smtClean="0">
                <a:solidFill>
                  <a:srgbClr val="0000FF"/>
                </a:solidFill>
                <a:latin typeface="Arial"/>
                <a:cs typeface="Arial"/>
              </a:rPr>
              <a:t>(11.9 </a:t>
            </a:r>
            <a:r>
              <a:rPr lang="en-US" sz="2000" b="1" dirty="0">
                <a:solidFill>
                  <a:srgbClr val="0000FF"/>
                </a:solidFill>
                <a:latin typeface="Arial"/>
                <a:cs typeface="Arial"/>
              </a:rPr>
              <a:t>years of vitamin</a:t>
            </a:r>
            <a:r>
              <a:rPr lang="en-US" b="1" dirty="0">
                <a:solidFill>
                  <a:srgbClr val="0000FF"/>
                </a:solidFill>
                <a:latin typeface="Arial"/>
                <a:cs typeface="Arial"/>
              </a:rPr>
              <a:t> </a:t>
            </a:r>
            <a:r>
              <a:rPr lang="en-US" sz="2000" b="1" dirty="0">
                <a:solidFill>
                  <a:srgbClr val="0000FF"/>
                </a:solidFill>
                <a:latin typeface="Arial"/>
                <a:cs typeface="Arial"/>
              </a:rPr>
              <a:t>D and </a:t>
            </a:r>
            <a:r>
              <a:rPr lang="en-US" sz="2000" b="1" dirty="0" smtClean="0">
                <a:solidFill>
                  <a:srgbClr val="0000FF"/>
                </a:solidFill>
                <a:latin typeface="Arial"/>
                <a:cs typeface="Arial"/>
              </a:rPr>
              <a:t>calcium): effect on CV disease risk and death</a:t>
            </a:r>
            <a:endParaRPr lang="en-US" sz="2000" b="1" dirty="0">
              <a:solidFill>
                <a:srgbClr val="0000FF"/>
              </a:solidFill>
              <a:latin typeface="Arial"/>
              <a:cs typeface="Arial"/>
            </a:endParaRPr>
          </a:p>
        </p:txBody>
      </p:sp>
    </p:spTree>
    <p:extLst>
      <p:ext uri="{BB962C8B-B14F-4D97-AF65-F5344CB8AC3E}">
        <p14:creationId xmlns:p14="http://schemas.microsoft.com/office/powerpoint/2010/main" val="197709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7230"/>
          <a:stretch/>
        </p:blipFill>
        <p:spPr>
          <a:xfrm>
            <a:off x="764445" y="1034058"/>
            <a:ext cx="7755369" cy="4991411"/>
          </a:xfrm>
          <a:prstGeom prst="rect">
            <a:avLst/>
          </a:prstGeom>
        </p:spPr>
      </p:pic>
      <p:sp>
        <p:nvSpPr>
          <p:cNvPr id="5" name="TextBox 4"/>
          <p:cNvSpPr txBox="1"/>
          <p:nvPr/>
        </p:nvSpPr>
        <p:spPr>
          <a:xfrm>
            <a:off x="1324504" y="34375"/>
            <a:ext cx="6837745" cy="954107"/>
          </a:xfrm>
          <a:prstGeom prst="rect">
            <a:avLst/>
          </a:prstGeom>
          <a:solidFill>
            <a:srgbClr val="CCFFCC"/>
          </a:solidFill>
        </p:spPr>
        <p:txBody>
          <a:bodyPr wrap="square" rtlCol="0">
            <a:spAutoFit/>
          </a:bodyPr>
          <a:lstStyle/>
          <a:p>
            <a:pPr algn="ctr"/>
            <a:r>
              <a:rPr lang="en-US" altLang="en-US" sz="2800" b="1" dirty="0" smtClean="0">
                <a:solidFill>
                  <a:srgbClr val="0000FF"/>
                </a:solidFill>
                <a:latin typeface="Arial"/>
                <a:cs typeface="Arial"/>
              </a:rPr>
              <a:t>Critical times when nutrition can potentially impact skeletal health</a:t>
            </a:r>
            <a:endParaRPr lang="en-US" altLang="en-US" sz="2800" b="1" dirty="0">
              <a:solidFill>
                <a:srgbClr val="0000FF"/>
              </a:solidFill>
              <a:latin typeface="Arial"/>
              <a:cs typeface="Arial"/>
            </a:endParaRPr>
          </a:p>
        </p:txBody>
      </p:sp>
      <p:sp>
        <p:nvSpPr>
          <p:cNvPr id="6" name="Text Box 4"/>
          <p:cNvSpPr txBox="1">
            <a:spLocks noChangeArrowheads="1"/>
          </p:cNvSpPr>
          <p:nvPr/>
        </p:nvSpPr>
        <p:spPr bwMode="auto">
          <a:xfrm>
            <a:off x="6168235" y="6148377"/>
            <a:ext cx="2177022"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b="1" dirty="0" smtClean="0">
                <a:solidFill>
                  <a:srgbClr val="0000FF"/>
                </a:solidFill>
                <a:latin typeface="Arial"/>
                <a:cs typeface="Arial"/>
              </a:rPr>
              <a:t>Osteoporosis Int.  27:1281 2016</a:t>
            </a:r>
            <a:endParaRPr lang="en-US" b="1" dirty="0">
              <a:solidFill>
                <a:srgbClr val="0000FF"/>
              </a:solidFill>
              <a:latin typeface="Arial"/>
              <a:cs typeface="Arial"/>
            </a:endParaRPr>
          </a:p>
        </p:txBody>
      </p:sp>
    </p:spTree>
    <p:extLst>
      <p:ext uri="{BB962C8B-B14F-4D97-AF65-F5344CB8AC3E}">
        <p14:creationId xmlns:p14="http://schemas.microsoft.com/office/powerpoint/2010/main" val="38065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500" y="1943101"/>
            <a:ext cx="8549214" cy="2755900"/>
          </a:xfrm>
          <a:prstGeom prst="rect">
            <a:avLst/>
          </a:prstGeom>
        </p:spPr>
      </p:pic>
    </p:spTree>
    <p:extLst>
      <p:ext uri="{BB962C8B-B14F-4D97-AF65-F5344CB8AC3E}">
        <p14:creationId xmlns:p14="http://schemas.microsoft.com/office/powerpoint/2010/main" val="11746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400" y="1046207"/>
            <a:ext cx="8280400" cy="4736525"/>
          </a:xfrm>
          <a:prstGeom prst="rect">
            <a:avLst/>
          </a:prstGeom>
        </p:spPr>
      </p:pic>
      <p:sp>
        <p:nvSpPr>
          <p:cNvPr id="4" name="TextBox 3"/>
          <p:cNvSpPr txBox="1"/>
          <p:nvPr/>
        </p:nvSpPr>
        <p:spPr>
          <a:xfrm>
            <a:off x="5918200" y="5878611"/>
            <a:ext cx="2463800" cy="307777"/>
          </a:xfrm>
          <a:prstGeom prst="rect">
            <a:avLst/>
          </a:prstGeom>
          <a:noFill/>
        </p:spPr>
        <p:txBody>
          <a:bodyPr wrap="square" rtlCol="0">
            <a:spAutoFit/>
          </a:bodyPr>
          <a:lstStyle/>
          <a:p>
            <a:pPr algn="r"/>
            <a:r>
              <a:rPr lang="en-US" sz="1400" dirty="0">
                <a:solidFill>
                  <a:srgbClr val="0000FF"/>
                </a:solidFill>
                <a:latin typeface="Arial"/>
                <a:cs typeface="Arial"/>
              </a:rPr>
              <a:t>JBMR 30,1: 165-175, 2015</a:t>
            </a:r>
          </a:p>
        </p:txBody>
      </p:sp>
      <p:sp>
        <p:nvSpPr>
          <p:cNvPr id="5" name="Content Placeholder 1"/>
          <p:cNvSpPr>
            <a:spLocks noGrp="1"/>
          </p:cNvSpPr>
          <p:nvPr>
            <p:ph sz="quarter" idx="13"/>
          </p:nvPr>
        </p:nvSpPr>
        <p:spPr>
          <a:xfrm>
            <a:off x="621535" y="43376"/>
            <a:ext cx="7917819" cy="1002831"/>
          </a:xfrm>
        </p:spPr>
        <p:style>
          <a:lnRef idx="1">
            <a:schemeClr val="accent3"/>
          </a:lnRef>
          <a:fillRef idx="2">
            <a:schemeClr val="accent3"/>
          </a:fillRef>
          <a:effectRef idx="1">
            <a:schemeClr val="accent3"/>
          </a:effectRef>
          <a:fontRef idx="minor">
            <a:schemeClr val="dk1"/>
          </a:fontRef>
        </p:style>
        <p:txBody>
          <a:bodyPr>
            <a:normAutofit fontScale="92500" lnSpcReduction="20000"/>
          </a:bodyPr>
          <a:lstStyle/>
          <a:p>
            <a:pPr algn="ctr"/>
            <a:r>
              <a:rPr lang="en-US" b="1" dirty="0">
                <a:solidFill>
                  <a:srgbClr val="0000FF"/>
                </a:solidFill>
              </a:rPr>
              <a:t>Calcium supplementation and </a:t>
            </a:r>
            <a:endParaRPr lang="en-US" b="1" dirty="0" smtClean="0">
              <a:solidFill>
                <a:srgbClr val="0000FF"/>
              </a:solidFill>
            </a:endParaRPr>
          </a:p>
          <a:p>
            <a:pPr algn="ctr"/>
            <a:r>
              <a:rPr lang="en-US" b="1" dirty="0" smtClean="0">
                <a:solidFill>
                  <a:srgbClr val="0000FF"/>
                </a:solidFill>
              </a:rPr>
              <a:t>all </a:t>
            </a:r>
            <a:r>
              <a:rPr lang="en-US" b="1" dirty="0">
                <a:solidFill>
                  <a:srgbClr val="0000FF"/>
                </a:solidFill>
              </a:rPr>
              <a:t>cause mortality</a:t>
            </a:r>
          </a:p>
        </p:txBody>
      </p:sp>
    </p:spTree>
    <p:extLst>
      <p:ext uri="{BB962C8B-B14F-4D97-AF65-F5344CB8AC3E}">
        <p14:creationId xmlns:p14="http://schemas.microsoft.com/office/powerpoint/2010/main" val="152030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62308" y="554762"/>
            <a:ext cx="5454709" cy="5723205"/>
          </a:xfrm>
          <a:prstGeom prst="rect">
            <a:avLst/>
          </a:prstGeom>
        </p:spPr>
      </p:pic>
      <p:sp>
        <p:nvSpPr>
          <p:cNvPr id="4" name="TextBox 3"/>
          <p:cNvSpPr txBox="1"/>
          <p:nvPr/>
        </p:nvSpPr>
        <p:spPr>
          <a:xfrm>
            <a:off x="5134570" y="6314876"/>
            <a:ext cx="2463800" cy="307777"/>
          </a:xfrm>
          <a:prstGeom prst="rect">
            <a:avLst/>
          </a:prstGeom>
          <a:noFill/>
        </p:spPr>
        <p:txBody>
          <a:bodyPr wrap="square" rtlCol="0">
            <a:spAutoFit/>
          </a:bodyPr>
          <a:lstStyle/>
          <a:p>
            <a:pPr algn="r"/>
            <a:r>
              <a:rPr lang="en-US" sz="1400" dirty="0">
                <a:solidFill>
                  <a:srgbClr val="0000FF"/>
                </a:solidFill>
                <a:latin typeface="Arial"/>
                <a:cs typeface="Arial"/>
              </a:rPr>
              <a:t>JBMR 30,1: 165-175, 2015</a:t>
            </a:r>
          </a:p>
        </p:txBody>
      </p:sp>
      <p:sp>
        <p:nvSpPr>
          <p:cNvPr id="5" name="TextBox 8"/>
          <p:cNvSpPr txBox="1">
            <a:spLocks noChangeArrowheads="1"/>
          </p:cNvSpPr>
          <p:nvPr/>
        </p:nvSpPr>
        <p:spPr bwMode="auto">
          <a:xfrm>
            <a:off x="1797050" y="9585"/>
            <a:ext cx="6152145" cy="523220"/>
          </a:xfrm>
          <a:prstGeom prst="rect">
            <a:avLst/>
          </a:prstGeom>
          <a:ln/>
          <a:extLst/>
        </p:spPr>
        <p:style>
          <a:lnRef idx="1">
            <a:schemeClr val="accent3"/>
          </a:lnRef>
          <a:fillRef idx="2">
            <a:schemeClr val="accent3"/>
          </a:fillRef>
          <a:effectRef idx="1">
            <a:schemeClr val="accent3"/>
          </a:effectRef>
          <a:fontRef idx="minor">
            <a:schemeClr val="dk1"/>
          </a:fontRef>
        </p:style>
        <p:txBody>
          <a:bodyPr wrap="none">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r>
              <a:rPr lang="en-US" sz="2800" dirty="0">
                <a:solidFill>
                  <a:srgbClr val="0000FF"/>
                </a:solidFill>
                <a:latin typeface="Arial"/>
                <a:cs typeface="Arial"/>
              </a:rPr>
              <a:t>Does calcium cause heart </a:t>
            </a:r>
            <a:r>
              <a:rPr lang="en-US" sz="2800" dirty="0" smtClean="0">
                <a:solidFill>
                  <a:srgbClr val="0000FF"/>
                </a:solidFill>
                <a:latin typeface="Arial"/>
                <a:cs typeface="Arial"/>
              </a:rPr>
              <a:t>attacks?</a:t>
            </a:r>
            <a:endParaRPr lang="en-US" sz="2800" dirty="0">
              <a:solidFill>
                <a:srgbClr val="0000FF"/>
              </a:solidFill>
              <a:latin typeface="Arial"/>
              <a:cs typeface="Arial"/>
            </a:endParaRPr>
          </a:p>
        </p:txBody>
      </p:sp>
    </p:spTree>
    <p:extLst>
      <p:ext uri="{BB962C8B-B14F-4D97-AF65-F5344CB8AC3E}">
        <p14:creationId xmlns:p14="http://schemas.microsoft.com/office/powerpoint/2010/main" val="380694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8" name="TextBox 8"/>
          <p:cNvSpPr txBox="1">
            <a:spLocks noChangeArrowheads="1"/>
          </p:cNvSpPr>
          <p:nvPr/>
        </p:nvSpPr>
        <p:spPr bwMode="auto">
          <a:xfrm>
            <a:off x="1797050" y="127000"/>
            <a:ext cx="6152145" cy="523220"/>
          </a:xfrm>
          <a:prstGeom prst="rect">
            <a:avLst/>
          </a:prstGeom>
          <a:ln/>
          <a:extLst/>
        </p:spPr>
        <p:style>
          <a:lnRef idx="1">
            <a:schemeClr val="accent3"/>
          </a:lnRef>
          <a:fillRef idx="2">
            <a:schemeClr val="accent3"/>
          </a:fillRef>
          <a:effectRef idx="1">
            <a:schemeClr val="accent3"/>
          </a:effectRef>
          <a:fontRef idx="minor">
            <a:schemeClr val="dk1"/>
          </a:fontRef>
        </p:style>
        <p:txBody>
          <a:bodyPr wrap="none">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r>
              <a:rPr lang="en-US" sz="2800" dirty="0">
                <a:solidFill>
                  <a:srgbClr val="0000FF"/>
                </a:solidFill>
                <a:latin typeface="Arial"/>
                <a:cs typeface="Arial"/>
              </a:rPr>
              <a:t>Does calcium cause heart </a:t>
            </a:r>
            <a:r>
              <a:rPr lang="en-US" sz="2800" dirty="0" smtClean="0">
                <a:solidFill>
                  <a:srgbClr val="0000FF"/>
                </a:solidFill>
                <a:latin typeface="Arial"/>
                <a:cs typeface="Arial"/>
              </a:rPr>
              <a:t>attacks?</a:t>
            </a:r>
            <a:endParaRPr lang="en-US" sz="2800" dirty="0">
              <a:solidFill>
                <a:srgbClr val="0000FF"/>
              </a:solidFill>
              <a:latin typeface="Arial"/>
              <a:cs typeface="Arial"/>
            </a:endParaRPr>
          </a:p>
        </p:txBody>
      </p:sp>
      <p:grpSp>
        <p:nvGrpSpPr>
          <p:cNvPr id="2" name="Group 1"/>
          <p:cNvGrpSpPr/>
          <p:nvPr/>
        </p:nvGrpSpPr>
        <p:grpSpPr>
          <a:xfrm>
            <a:off x="1447799" y="761999"/>
            <a:ext cx="6807201" cy="5081816"/>
            <a:chOff x="309563" y="547688"/>
            <a:chExt cx="7777162" cy="6423025"/>
          </a:xfrm>
        </p:grpSpPr>
        <p:pic>
          <p:nvPicPr>
            <p:cNvPr id="1054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563" y="547688"/>
              <a:ext cx="7777162" cy="288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1375" y="3275013"/>
              <a:ext cx="5191125" cy="369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Arrow Connector 4"/>
            <p:cNvCxnSpPr/>
            <p:nvPr/>
          </p:nvCxnSpPr>
          <p:spPr>
            <a:xfrm>
              <a:off x="4706938" y="2363788"/>
              <a:ext cx="257175" cy="1793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772025" y="4279900"/>
              <a:ext cx="257175" cy="177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762500" y="6000750"/>
              <a:ext cx="257175" cy="1793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2743200" y="1219200"/>
              <a:ext cx="914400" cy="38258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11"/>
            <p:cNvSpPr/>
            <p:nvPr/>
          </p:nvSpPr>
          <p:spPr>
            <a:xfrm>
              <a:off x="3276600" y="3276600"/>
              <a:ext cx="914400" cy="38258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3276600" y="5105400"/>
              <a:ext cx="914400" cy="382588"/>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05482" name="TextBox 3"/>
          <p:cNvSpPr txBox="1">
            <a:spLocks noChangeArrowheads="1"/>
          </p:cNvSpPr>
          <p:nvPr/>
        </p:nvSpPr>
        <p:spPr bwMode="auto">
          <a:xfrm>
            <a:off x="4918425" y="5843815"/>
            <a:ext cx="249885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r"/>
            <a:r>
              <a:rPr lang="en-US" sz="1200" dirty="0">
                <a:solidFill>
                  <a:srgbClr val="0000FF"/>
                </a:solidFill>
                <a:latin typeface="Arial"/>
                <a:cs typeface="Arial"/>
              </a:rPr>
              <a:t>Annals </a:t>
            </a:r>
            <a:r>
              <a:rPr lang="en-US" sz="1200" dirty="0" err="1">
                <a:solidFill>
                  <a:srgbClr val="0000FF"/>
                </a:solidFill>
                <a:latin typeface="Arial"/>
                <a:cs typeface="Arial"/>
              </a:rPr>
              <a:t>Int</a:t>
            </a:r>
            <a:r>
              <a:rPr lang="en-US" sz="1200" dirty="0">
                <a:solidFill>
                  <a:srgbClr val="0000FF"/>
                </a:solidFill>
                <a:latin typeface="Arial"/>
                <a:cs typeface="Arial"/>
              </a:rPr>
              <a:t> </a:t>
            </a:r>
            <a:r>
              <a:rPr lang="en-US" sz="1200" dirty="0" smtClean="0">
                <a:solidFill>
                  <a:srgbClr val="0000FF"/>
                </a:solidFill>
                <a:latin typeface="Arial"/>
                <a:cs typeface="Arial"/>
              </a:rPr>
              <a:t>Med152</a:t>
            </a:r>
            <a:r>
              <a:rPr lang="en-US" sz="1200" dirty="0">
                <a:solidFill>
                  <a:srgbClr val="0000FF"/>
                </a:solidFill>
                <a:latin typeface="Arial"/>
                <a:cs typeface="Arial"/>
              </a:rPr>
              <a:t>:315, 2010</a:t>
            </a:r>
          </a:p>
        </p:txBody>
      </p:sp>
    </p:spTree>
    <p:extLst>
      <p:ext uri="{BB962C8B-B14F-4D97-AF65-F5344CB8AC3E}">
        <p14:creationId xmlns:p14="http://schemas.microsoft.com/office/powerpoint/2010/main" val="26592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43140" y="2150932"/>
            <a:ext cx="7917819" cy="1151068"/>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en-US" b="1" dirty="0" smtClean="0">
                <a:solidFill>
                  <a:srgbClr val="0000FF"/>
                </a:solidFill>
              </a:rPr>
              <a:t>Downside risks of calcium supplementation: kidney stones</a:t>
            </a:r>
            <a:endParaRPr lang="en-US" b="1" dirty="0">
              <a:solidFill>
                <a:srgbClr val="0000FF"/>
              </a:solidFill>
            </a:endParaRPr>
          </a:p>
        </p:txBody>
      </p:sp>
    </p:spTree>
    <p:extLst>
      <p:ext uri="{BB962C8B-B14F-4D97-AF65-F5344CB8AC3E}">
        <p14:creationId xmlns:p14="http://schemas.microsoft.com/office/powerpoint/2010/main" val="381372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7281" y="760454"/>
            <a:ext cx="7494595" cy="5263593"/>
          </a:xfrm>
          <a:prstGeom prst="rect">
            <a:avLst/>
          </a:prstGeom>
        </p:spPr>
      </p:pic>
      <p:sp>
        <p:nvSpPr>
          <p:cNvPr id="2" name="TextBox 1"/>
          <p:cNvSpPr txBox="1"/>
          <p:nvPr/>
        </p:nvSpPr>
        <p:spPr>
          <a:xfrm>
            <a:off x="2189743" y="1576051"/>
            <a:ext cx="5639605" cy="923330"/>
          </a:xfrm>
          <a:prstGeom prst="rect">
            <a:avLst/>
          </a:prstGeom>
          <a:noFill/>
        </p:spPr>
        <p:txBody>
          <a:bodyPr wrap="square" rtlCol="0">
            <a:spAutoFit/>
          </a:bodyPr>
          <a:lstStyle/>
          <a:p>
            <a:pPr algn="just"/>
            <a:r>
              <a:rPr lang="en-US" dirty="0" smtClean="0"/>
              <a:t>17% increase risk of self reported renal stones</a:t>
            </a:r>
          </a:p>
          <a:p>
            <a:pPr algn="just"/>
            <a:r>
              <a:rPr lang="en-US" dirty="0" smtClean="0"/>
              <a:t>(absolute difference 0.30% of controls and 0.35% </a:t>
            </a:r>
          </a:p>
          <a:p>
            <a:pPr algn="just"/>
            <a:r>
              <a:rPr lang="en-US" dirty="0" smtClean="0"/>
              <a:t>of supplemented women reported stone events)</a:t>
            </a:r>
            <a:endParaRPr lang="en-US" dirty="0"/>
          </a:p>
        </p:txBody>
      </p:sp>
      <p:sp>
        <p:nvSpPr>
          <p:cNvPr id="3" name="TextBox 2"/>
          <p:cNvSpPr txBox="1"/>
          <p:nvPr/>
        </p:nvSpPr>
        <p:spPr>
          <a:xfrm>
            <a:off x="1007280" y="69033"/>
            <a:ext cx="7494595"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b="1" dirty="0" smtClean="0">
                <a:solidFill>
                  <a:srgbClr val="0000FF"/>
                </a:solidFill>
                <a:latin typeface="Arial"/>
                <a:cs typeface="Arial"/>
              </a:rPr>
              <a:t>Renal stone </a:t>
            </a:r>
            <a:r>
              <a:rPr lang="en-US" sz="2000" b="1" dirty="0">
                <a:solidFill>
                  <a:srgbClr val="0000FF"/>
                </a:solidFill>
                <a:latin typeface="Arial"/>
                <a:cs typeface="Arial"/>
              </a:rPr>
              <a:t>d</a:t>
            </a:r>
            <a:r>
              <a:rPr lang="en-US" sz="2000" b="1" dirty="0" smtClean="0">
                <a:solidFill>
                  <a:srgbClr val="0000FF"/>
                </a:solidFill>
                <a:latin typeface="Arial"/>
                <a:cs typeface="Arial"/>
              </a:rPr>
              <a:t>isease in the WHI study: ≈18,100 women took  </a:t>
            </a:r>
          </a:p>
          <a:p>
            <a:pPr algn="ctr"/>
            <a:r>
              <a:rPr lang="en-US" sz="2000" b="1" dirty="0" err="1" smtClean="0">
                <a:solidFill>
                  <a:srgbClr val="0000FF"/>
                </a:solidFill>
                <a:latin typeface="Arial"/>
                <a:cs typeface="Arial"/>
              </a:rPr>
              <a:t>Ca</a:t>
            </a:r>
            <a:r>
              <a:rPr lang="en-US" sz="2000" b="1" dirty="0" smtClean="0">
                <a:solidFill>
                  <a:srgbClr val="0000FF"/>
                </a:solidFill>
                <a:latin typeface="Arial"/>
                <a:cs typeface="Arial"/>
              </a:rPr>
              <a:t>/D and an equal number took placebo: 7 yr. trial</a:t>
            </a:r>
            <a:endParaRPr lang="en-US" sz="2000" b="1" dirty="0">
              <a:solidFill>
                <a:srgbClr val="0000FF"/>
              </a:solidFill>
              <a:latin typeface="Arial"/>
              <a:cs typeface="Arial"/>
            </a:endParaRPr>
          </a:p>
        </p:txBody>
      </p:sp>
      <p:sp>
        <p:nvSpPr>
          <p:cNvPr id="5" name="TextBox 4"/>
          <p:cNvSpPr txBox="1"/>
          <p:nvPr/>
        </p:nvSpPr>
        <p:spPr>
          <a:xfrm>
            <a:off x="5620539" y="6111626"/>
            <a:ext cx="2881337" cy="307777"/>
          </a:xfrm>
          <a:prstGeom prst="rect">
            <a:avLst/>
          </a:prstGeom>
          <a:noFill/>
        </p:spPr>
        <p:txBody>
          <a:bodyPr wrap="square" rtlCol="0">
            <a:spAutoFit/>
          </a:bodyPr>
          <a:lstStyle/>
          <a:p>
            <a:pPr algn="r"/>
            <a:r>
              <a:rPr lang="en-US" sz="1400" b="1" dirty="0" err="1" smtClean="0">
                <a:solidFill>
                  <a:srgbClr val="0000FF"/>
                </a:solidFill>
                <a:latin typeface="Arial"/>
                <a:cs typeface="Arial"/>
              </a:rPr>
              <a:t>Amer</a:t>
            </a:r>
            <a:r>
              <a:rPr lang="en-US" sz="1400" b="1" dirty="0" smtClean="0">
                <a:solidFill>
                  <a:srgbClr val="0000FF"/>
                </a:solidFill>
                <a:latin typeface="Arial"/>
                <a:cs typeface="Arial"/>
              </a:rPr>
              <a:t> J </a:t>
            </a:r>
            <a:r>
              <a:rPr lang="en-US" sz="1400" b="1" dirty="0" err="1" smtClean="0">
                <a:solidFill>
                  <a:srgbClr val="0000FF"/>
                </a:solidFill>
                <a:latin typeface="Arial"/>
                <a:cs typeface="Arial"/>
              </a:rPr>
              <a:t>Clin</a:t>
            </a:r>
            <a:r>
              <a:rPr lang="en-US" sz="1400" b="1" dirty="0" smtClean="0">
                <a:solidFill>
                  <a:srgbClr val="0000FF"/>
                </a:solidFill>
                <a:latin typeface="Arial"/>
                <a:cs typeface="Arial"/>
              </a:rPr>
              <a:t> </a:t>
            </a:r>
            <a:r>
              <a:rPr lang="en-US" sz="1400" b="1" dirty="0" err="1" smtClean="0">
                <a:solidFill>
                  <a:srgbClr val="0000FF"/>
                </a:solidFill>
                <a:latin typeface="Arial"/>
                <a:cs typeface="Arial"/>
              </a:rPr>
              <a:t>Nutr</a:t>
            </a:r>
            <a:r>
              <a:rPr lang="en-US" sz="1400" b="1" dirty="0" smtClean="0">
                <a:solidFill>
                  <a:srgbClr val="0000FF"/>
                </a:solidFill>
                <a:latin typeface="Arial"/>
                <a:cs typeface="Arial"/>
              </a:rPr>
              <a:t> 94:270, 2011</a:t>
            </a:r>
            <a:endParaRPr lang="en-US" sz="1400" b="1" dirty="0">
              <a:solidFill>
                <a:srgbClr val="0000FF"/>
              </a:solidFill>
              <a:latin typeface="Arial"/>
              <a:cs typeface="Arial"/>
            </a:endParaRPr>
          </a:p>
        </p:txBody>
      </p:sp>
    </p:spTree>
    <p:extLst>
      <p:ext uri="{BB962C8B-B14F-4D97-AF65-F5344CB8AC3E}">
        <p14:creationId xmlns:p14="http://schemas.microsoft.com/office/powerpoint/2010/main" val="332204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300" y="168068"/>
            <a:ext cx="860526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000" b="1" dirty="0" smtClean="0">
                <a:solidFill>
                  <a:srgbClr val="0000FF"/>
                </a:solidFill>
                <a:latin typeface="Arial"/>
                <a:cs typeface="Arial"/>
              </a:rPr>
              <a:t>By contrast, </a:t>
            </a:r>
            <a:r>
              <a:rPr lang="en-US" sz="2000" b="1" dirty="0">
                <a:solidFill>
                  <a:srgbClr val="0000FF"/>
                </a:solidFill>
                <a:latin typeface="Arial"/>
                <a:cs typeface="Arial"/>
              </a:rPr>
              <a:t>d</a:t>
            </a:r>
            <a:r>
              <a:rPr lang="en-US" sz="2000" b="1" dirty="0" smtClean="0">
                <a:solidFill>
                  <a:srgbClr val="0000FF"/>
                </a:solidFill>
                <a:latin typeface="Arial"/>
                <a:cs typeface="Arial"/>
              </a:rPr>
              <a:t>ietary calcium intake in the general population does not appear to be associated with an increased risk for stone disease</a:t>
            </a:r>
            <a:endParaRPr lang="en-US" sz="2000" b="1" dirty="0">
              <a:solidFill>
                <a:srgbClr val="0000FF"/>
              </a:solidFill>
              <a:latin typeface="Arial"/>
              <a:cs typeface="Arial"/>
            </a:endParaRPr>
          </a:p>
        </p:txBody>
      </p:sp>
      <p:pic>
        <p:nvPicPr>
          <p:cNvPr id="5" name="Picture 4"/>
          <p:cNvPicPr>
            <a:picLocks noChangeAspect="1"/>
          </p:cNvPicPr>
          <p:nvPr/>
        </p:nvPicPr>
        <p:blipFill rotWithShape="1">
          <a:blip r:embed="rId2"/>
          <a:srcRect t="23309" b="23310"/>
          <a:stretch/>
        </p:blipFill>
        <p:spPr>
          <a:xfrm>
            <a:off x="438991" y="894919"/>
            <a:ext cx="5199810" cy="819226"/>
          </a:xfrm>
          <a:prstGeom prst="rect">
            <a:avLst/>
          </a:prstGeom>
        </p:spPr>
      </p:pic>
      <p:sp>
        <p:nvSpPr>
          <p:cNvPr id="6" name="TextBox 5"/>
          <p:cNvSpPr txBox="1"/>
          <p:nvPr/>
        </p:nvSpPr>
        <p:spPr>
          <a:xfrm>
            <a:off x="467145" y="1741675"/>
            <a:ext cx="7991055" cy="1600438"/>
          </a:xfrm>
          <a:prstGeom prst="rect">
            <a:avLst/>
          </a:prstGeom>
          <a:noFill/>
        </p:spPr>
        <p:txBody>
          <a:bodyPr wrap="square" rtlCol="0">
            <a:spAutoFit/>
          </a:bodyPr>
          <a:lstStyle/>
          <a:p>
            <a:pPr marL="285750" indent="-285750">
              <a:buFont typeface="Arial"/>
              <a:buChar char="•"/>
            </a:pPr>
            <a:r>
              <a:rPr lang="en-US" dirty="0" smtClean="0">
                <a:solidFill>
                  <a:srgbClr val="0000FF"/>
                </a:solidFill>
                <a:latin typeface="Arial"/>
                <a:cs typeface="Arial"/>
              </a:rPr>
              <a:t>8 yr. observational study in 96,245 women, 27-44 </a:t>
            </a:r>
            <a:r>
              <a:rPr lang="en-US" dirty="0" err="1" smtClean="0">
                <a:solidFill>
                  <a:srgbClr val="0000FF"/>
                </a:solidFill>
                <a:latin typeface="Arial"/>
                <a:cs typeface="Arial"/>
              </a:rPr>
              <a:t>y.o</a:t>
            </a:r>
            <a:r>
              <a:rPr lang="en-US" dirty="0" smtClean="0">
                <a:solidFill>
                  <a:srgbClr val="0000FF"/>
                </a:solidFill>
                <a:latin typeface="Arial"/>
                <a:cs typeface="Arial"/>
              </a:rPr>
              <a:t>.</a:t>
            </a:r>
          </a:p>
          <a:p>
            <a:pPr marL="285750" indent="-285750">
              <a:lnSpc>
                <a:spcPts val="1460"/>
              </a:lnSpc>
              <a:buFont typeface="Arial"/>
              <a:buChar char="•"/>
            </a:pPr>
            <a:endParaRPr lang="en-US" dirty="0">
              <a:solidFill>
                <a:srgbClr val="0000FF"/>
              </a:solidFill>
              <a:latin typeface="Arial"/>
              <a:cs typeface="Arial"/>
            </a:endParaRPr>
          </a:p>
          <a:p>
            <a:pPr marL="285750" indent="-285750">
              <a:buFont typeface="Arial"/>
              <a:buChar char="•"/>
            </a:pPr>
            <a:r>
              <a:rPr lang="en-US" dirty="0" smtClean="0">
                <a:solidFill>
                  <a:srgbClr val="0000FF"/>
                </a:solidFill>
                <a:latin typeface="Arial"/>
                <a:cs typeface="Arial"/>
              </a:rPr>
              <a:t>Self administered food frequency questionnaires</a:t>
            </a:r>
          </a:p>
          <a:p>
            <a:pPr marL="285750" indent="-285750">
              <a:lnSpc>
                <a:spcPts val="1460"/>
              </a:lnSpc>
              <a:buFont typeface="Arial"/>
              <a:buChar char="•"/>
            </a:pPr>
            <a:endParaRPr lang="en-US" dirty="0">
              <a:solidFill>
                <a:srgbClr val="0000FF"/>
              </a:solidFill>
              <a:latin typeface="Arial"/>
              <a:cs typeface="Arial"/>
            </a:endParaRPr>
          </a:p>
          <a:p>
            <a:pPr marL="285750" indent="-285750">
              <a:buFont typeface="Arial"/>
              <a:buChar char="•"/>
            </a:pPr>
            <a:r>
              <a:rPr lang="en-US" dirty="0" smtClean="0">
                <a:solidFill>
                  <a:srgbClr val="0000FF"/>
                </a:solidFill>
                <a:latin typeface="Arial"/>
                <a:cs typeface="Arial"/>
              </a:rPr>
              <a:t>This study reported that a higher dietary calcium intake was associated with a lower risk for stone disease </a:t>
            </a:r>
            <a:endParaRPr lang="en-US" dirty="0">
              <a:solidFill>
                <a:srgbClr val="0000FF"/>
              </a:solidFill>
              <a:latin typeface="Arial"/>
              <a:cs typeface="Arial"/>
            </a:endParaRPr>
          </a:p>
        </p:txBody>
      </p:sp>
      <p:sp>
        <p:nvSpPr>
          <p:cNvPr id="8" name="TextBox 7"/>
          <p:cNvSpPr txBox="1"/>
          <p:nvPr/>
        </p:nvSpPr>
        <p:spPr>
          <a:xfrm>
            <a:off x="5344014" y="3246765"/>
            <a:ext cx="3211623" cy="307777"/>
          </a:xfrm>
          <a:prstGeom prst="rect">
            <a:avLst/>
          </a:prstGeom>
          <a:noFill/>
        </p:spPr>
        <p:txBody>
          <a:bodyPr wrap="square" rtlCol="0">
            <a:spAutoFit/>
          </a:bodyPr>
          <a:lstStyle/>
          <a:p>
            <a:pPr algn="r"/>
            <a:r>
              <a:rPr lang="en-US" sz="1400" dirty="0" smtClean="0">
                <a:solidFill>
                  <a:srgbClr val="0000FF"/>
                </a:solidFill>
                <a:latin typeface="Arial"/>
                <a:cs typeface="Arial"/>
              </a:rPr>
              <a:t>Archives </a:t>
            </a:r>
            <a:r>
              <a:rPr lang="en-US" sz="1400" dirty="0" err="1" smtClean="0">
                <a:solidFill>
                  <a:srgbClr val="0000FF"/>
                </a:solidFill>
                <a:latin typeface="Arial"/>
                <a:cs typeface="Arial"/>
              </a:rPr>
              <a:t>Int</a:t>
            </a:r>
            <a:r>
              <a:rPr lang="en-US" sz="1400" dirty="0" smtClean="0">
                <a:solidFill>
                  <a:srgbClr val="0000FF"/>
                </a:solidFill>
                <a:latin typeface="Arial"/>
                <a:cs typeface="Arial"/>
              </a:rPr>
              <a:t> Med 164:884, 2004</a:t>
            </a:r>
            <a:endParaRPr lang="en-US" sz="1400" dirty="0">
              <a:solidFill>
                <a:srgbClr val="0000FF"/>
              </a:solidFill>
              <a:latin typeface="Arial"/>
              <a:cs typeface="Arial"/>
            </a:endParaRPr>
          </a:p>
        </p:txBody>
      </p:sp>
      <p:pic>
        <p:nvPicPr>
          <p:cNvPr id="9" name="Picture 8"/>
          <p:cNvPicPr>
            <a:picLocks noChangeAspect="1"/>
          </p:cNvPicPr>
          <p:nvPr/>
        </p:nvPicPr>
        <p:blipFill>
          <a:blip r:embed="rId3"/>
          <a:stretch>
            <a:fillRect/>
          </a:stretch>
        </p:blipFill>
        <p:spPr>
          <a:xfrm>
            <a:off x="467145" y="3554542"/>
            <a:ext cx="7864560" cy="796032"/>
          </a:xfrm>
          <a:prstGeom prst="rect">
            <a:avLst/>
          </a:prstGeom>
        </p:spPr>
      </p:pic>
      <p:sp>
        <p:nvSpPr>
          <p:cNvPr id="10" name="Rectangle 9"/>
          <p:cNvSpPr/>
          <p:nvPr/>
        </p:nvSpPr>
        <p:spPr>
          <a:xfrm>
            <a:off x="467145" y="875954"/>
            <a:ext cx="8088492" cy="2466159"/>
          </a:xfrm>
          <a:prstGeom prst="rect">
            <a:avLst/>
          </a:prstGeom>
          <a:noFill/>
          <a:ln>
            <a:solidFill>
              <a:srgbClr val="00FF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573932" y="5925365"/>
            <a:ext cx="1981705" cy="276999"/>
          </a:xfrm>
          <a:prstGeom prst="rect">
            <a:avLst/>
          </a:prstGeom>
          <a:noFill/>
        </p:spPr>
        <p:txBody>
          <a:bodyPr wrap="square" rtlCol="0">
            <a:spAutoFit/>
          </a:bodyPr>
          <a:lstStyle/>
          <a:p>
            <a:pPr algn="r"/>
            <a:r>
              <a:rPr lang="en-US" sz="1200" dirty="0" smtClean="0">
                <a:solidFill>
                  <a:srgbClr val="0000FF"/>
                </a:solidFill>
                <a:latin typeface="Arial"/>
                <a:cs typeface="Arial"/>
              </a:rPr>
              <a:t>NEJM 328:883, 1993</a:t>
            </a:r>
            <a:endParaRPr lang="en-US" sz="1200" dirty="0">
              <a:solidFill>
                <a:srgbClr val="0000FF"/>
              </a:solidFill>
              <a:latin typeface="Arial"/>
              <a:cs typeface="Arial"/>
            </a:endParaRPr>
          </a:p>
        </p:txBody>
      </p:sp>
      <p:sp>
        <p:nvSpPr>
          <p:cNvPr id="12" name="TextBox 11"/>
          <p:cNvSpPr txBox="1"/>
          <p:nvPr/>
        </p:nvSpPr>
        <p:spPr>
          <a:xfrm>
            <a:off x="438990" y="4350574"/>
            <a:ext cx="8116647" cy="1574790"/>
          </a:xfrm>
          <a:prstGeom prst="rect">
            <a:avLst/>
          </a:prstGeom>
          <a:noFill/>
        </p:spPr>
        <p:txBody>
          <a:bodyPr wrap="square" rtlCol="0">
            <a:spAutoFit/>
          </a:bodyPr>
          <a:lstStyle/>
          <a:p>
            <a:pPr marL="285750" indent="-285750">
              <a:buFont typeface="Arial"/>
              <a:buChar char="•"/>
            </a:pPr>
            <a:r>
              <a:rPr lang="en-US" dirty="0" smtClean="0">
                <a:solidFill>
                  <a:srgbClr val="0000FF"/>
                </a:solidFill>
                <a:latin typeface="Arial"/>
                <a:cs typeface="Arial"/>
              </a:rPr>
              <a:t>8 yr. observational study in 45,619 men, 40-75 </a:t>
            </a:r>
            <a:r>
              <a:rPr lang="en-US" dirty="0" err="1" smtClean="0">
                <a:solidFill>
                  <a:srgbClr val="0000FF"/>
                </a:solidFill>
                <a:latin typeface="Arial"/>
                <a:cs typeface="Arial"/>
              </a:rPr>
              <a:t>y.o</a:t>
            </a:r>
            <a:r>
              <a:rPr lang="en-US" dirty="0" smtClean="0">
                <a:solidFill>
                  <a:srgbClr val="0000FF"/>
                </a:solidFill>
                <a:latin typeface="Arial"/>
                <a:cs typeface="Arial"/>
              </a:rPr>
              <a:t>., w/o a history of stones</a:t>
            </a:r>
          </a:p>
          <a:p>
            <a:pPr marL="285750" indent="-285750">
              <a:lnSpc>
                <a:spcPts val="1460"/>
              </a:lnSpc>
              <a:buFont typeface="Arial"/>
              <a:buChar char="•"/>
            </a:pPr>
            <a:endParaRPr lang="en-US" dirty="0">
              <a:solidFill>
                <a:srgbClr val="0000FF"/>
              </a:solidFill>
              <a:latin typeface="Arial"/>
              <a:cs typeface="Arial"/>
            </a:endParaRPr>
          </a:p>
          <a:p>
            <a:pPr marL="285750" indent="-285750">
              <a:buFont typeface="Arial"/>
              <a:buChar char="•"/>
            </a:pPr>
            <a:r>
              <a:rPr lang="en-US" dirty="0" smtClean="0">
                <a:solidFill>
                  <a:srgbClr val="0000FF"/>
                </a:solidFill>
                <a:latin typeface="Arial"/>
                <a:cs typeface="Arial"/>
              </a:rPr>
              <a:t>One food frequency questionnaire</a:t>
            </a:r>
          </a:p>
          <a:p>
            <a:pPr marL="285750" indent="-285750">
              <a:lnSpc>
                <a:spcPts val="1460"/>
              </a:lnSpc>
              <a:buFont typeface="Arial"/>
              <a:buChar char="•"/>
            </a:pPr>
            <a:endParaRPr lang="en-US" dirty="0">
              <a:solidFill>
                <a:srgbClr val="0000FF"/>
              </a:solidFill>
              <a:latin typeface="Arial"/>
              <a:cs typeface="Arial"/>
            </a:endParaRPr>
          </a:p>
          <a:p>
            <a:pPr marL="285750" indent="-285750">
              <a:buFont typeface="Arial"/>
              <a:buChar char="•"/>
            </a:pPr>
            <a:r>
              <a:rPr lang="en-US" dirty="0" smtClean="0">
                <a:solidFill>
                  <a:srgbClr val="0000FF"/>
                </a:solidFill>
                <a:latin typeface="Arial"/>
                <a:cs typeface="Arial"/>
              </a:rPr>
              <a:t>This study reported that a higher dietary calcium intake was associated with a lower risk for stone disease </a:t>
            </a:r>
            <a:endParaRPr lang="en-US" dirty="0">
              <a:solidFill>
                <a:srgbClr val="0000FF"/>
              </a:solidFill>
              <a:latin typeface="Arial"/>
              <a:cs typeface="Arial"/>
            </a:endParaRPr>
          </a:p>
        </p:txBody>
      </p:sp>
      <p:sp>
        <p:nvSpPr>
          <p:cNvPr id="13" name="Rectangle 12"/>
          <p:cNvSpPr/>
          <p:nvPr/>
        </p:nvSpPr>
        <p:spPr>
          <a:xfrm>
            <a:off x="467145" y="3525345"/>
            <a:ext cx="8088492" cy="2400020"/>
          </a:xfrm>
          <a:prstGeom prst="rect">
            <a:avLst/>
          </a:prstGeom>
          <a:noFill/>
          <a:ln>
            <a:solidFill>
              <a:srgbClr val="00FF8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208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6">
                                            <p:txEl>
                                              <p:pRg st="4" end="4"/>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p:tgtEl>
                                          <p:spTgt spid="9"/>
                                        </p:tgtEl>
                                        <p:attrNameLst>
                                          <p:attrName>ppt_y</p:attrName>
                                        </p:attrNameLst>
                                      </p:cBhvr>
                                      <p:tavLst>
                                        <p:tav tm="0">
                                          <p:val>
                                            <p:strVal val="#ppt_y+#ppt_h*1.125000"/>
                                          </p:val>
                                        </p:tav>
                                        <p:tav tm="100000">
                                          <p:val>
                                            <p:strVal val="#ppt_y"/>
                                          </p:val>
                                        </p:tav>
                                      </p:tavLst>
                                    </p:anim>
                                    <p:animEffect transition="in" filter="wipe(up)">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 calcmode="lin" valueType="num">
                                      <p:cBhvr additive="base">
                                        <p:cTn id="41" dur="500"/>
                                        <p:tgtEl>
                                          <p:spTgt spid="12">
                                            <p:txEl>
                                              <p:pRg st="0" end="0"/>
                                            </p:txEl>
                                          </p:spTgt>
                                        </p:tgtEl>
                                        <p:attrNameLst>
                                          <p:attrName>ppt_y</p:attrName>
                                        </p:attrNameLst>
                                      </p:cBhvr>
                                      <p:tavLst>
                                        <p:tav tm="0">
                                          <p:val>
                                            <p:strVal val="#ppt_y+#ppt_h*1.125000"/>
                                          </p:val>
                                        </p:tav>
                                        <p:tav tm="100000">
                                          <p:val>
                                            <p:strVal val="#ppt_y"/>
                                          </p:val>
                                        </p:tav>
                                      </p:tavLst>
                                    </p:anim>
                                    <p:animEffect transition="in" filter="wipe(up)">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12">
                                            <p:txEl>
                                              <p:pRg st="2" end="2"/>
                                            </p:txEl>
                                          </p:spTgt>
                                        </p:tgtEl>
                                        <p:attrNameLst>
                                          <p:attrName>style.visibility</p:attrName>
                                        </p:attrNameLst>
                                      </p:cBhvr>
                                      <p:to>
                                        <p:strVal val="visible"/>
                                      </p:to>
                                    </p:set>
                                    <p:anim calcmode="lin" valueType="num">
                                      <p:cBhvr additive="base">
                                        <p:cTn id="47" dur="500"/>
                                        <p:tgtEl>
                                          <p:spTgt spid="12">
                                            <p:txEl>
                                              <p:pRg st="2" end="2"/>
                                            </p:txEl>
                                          </p:spTgt>
                                        </p:tgtEl>
                                        <p:attrNameLst>
                                          <p:attrName>ppt_y</p:attrName>
                                        </p:attrNameLst>
                                      </p:cBhvr>
                                      <p:tavLst>
                                        <p:tav tm="0">
                                          <p:val>
                                            <p:strVal val="#ppt_y+#ppt_h*1.125000"/>
                                          </p:val>
                                        </p:tav>
                                        <p:tav tm="100000">
                                          <p:val>
                                            <p:strVal val="#ppt_y"/>
                                          </p:val>
                                        </p:tav>
                                      </p:tavLst>
                                    </p:anim>
                                    <p:animEffect transition="in" filter="wipe(up)">
                                      <p:cBhvr>
                                        <p:cTn id="48" dur="500"/>
                                        <p:tgtEl>
                                          <p:spTgt spid="1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nodeType="clickEffect">
                                  <p:stCondLst>
                                    <p:cond delay="0"/>
                                  </p:stCondLst>
                                  <p:childTnLst>
                                    <p:set>
                                      <p:cBhvr>
                                        <p:cTn id="52" dur="1" fill="hold">
                                          <p:stCondLst>
                                            <p:cond delay="0"/>
                                          </p:stCondLst>
                                        </p:cTn>
                                        <p:tgtEl>
                                          <p:spTgt spid="12">
                                            <p:txEl>
                                              <p:pRg st="4" end="4"/>
                                            </p:txEl>
                                          </p:spTgt>
                                        </p:tgtEl>
                                        <p:attrNameLst>
                                          <p:attrName>style.visibility</p:attrName>
                                        </p:attrNameLst>
                                      </p:cBhvr>
                                      <p:to>
                                        <p:strVal val="visible"/>
                                      </p:to>
                                    </p:set>
                                    <p:anim calcmode="lin" valueType="num">
                                      <p:cBhvr additive="base">
                                        <p:cTn id="53" dur="500"/>
                                        <p:tgtEl>
                                          <p:spTgt spid="12">
                                            <p:txEl>
                                              <p:pRg st="4" end="4"/>
                                            </p:txEl>
                                          </p:spTgt>
                                        </p:tgtEl>
                                        <p:attrNameLst>
                                          <p:attrName>ppt_y</p:attrName>
                                        </p:attrNameLst>
                                      </p:cBhvr>
                                      <p:tavLst>
                                        <p:tav tm="0">
                                          <p:val>
                                            <p:strVal val="#ppt_y+#ppt_h*1.125000"/>
                                          </p:val>
                                        </p:tav>
                                        <p:tav tm="100000">
                                          <p:val>
                                            <p:strVal val="#ppt_y"/>
                                          </p:val>
                                        </p:tav>
                                      </p:tavLst>
                                    </p:anim>
                                    <p:animEffect transition="in" filter="wipe(up)">
                                      <p:cBhvr>
                                        <p:cTn id="54" dur="500"/>
                                        <p:tgtEl>
                                          <p:spTgt spid="12">
                                            <p:txEl>
                                              <p:pRg st="4" end="4"/>
                                            </p:txEl>
                                          </p:spTgt>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p:tgtEl>
                                          <p:spTgt spid="11"/>
                                        </p:tgtEl>
                                        <p:attrNameLst>
                                          <p:attrName>ppt_y</p:attrName>
                                        </p:attrNameLst>
                                      </p:cBhvr>
                                      <p:tavLst>
                                        <p:tav tm="0">
                                          <p:val>
                                            <p:strVal val="#ppt_y+#ppt_h*1.125000"/>
                                          </p:val>
                                        </p:tav>
                                        <p:tav tm="100000">
                                          <p:val>
                                            <p:strVal val="#ppt_y"/>
                                          </p:val>
                                        </p:tav>
                                      </p:tavLst>
                                    </p:anim>
                                    <p:animEffect transition="in" filter="wipe(up)">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6319" y="106211"/>
            <a:ext cx="5483514"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solidFill>
                  <a:srgbClr val="0000FF"/>
                </a:solidFill>
                <a:latin typeface="Arial"/>
                <a:cs typeface="Arial"/>
              </a:rPr>
              <a:t>Summary for Calcium</a:t>
            </a:r>
          </a:p>
        </p:txBody>
      </p:sp>
      <p:sp>
        <p:nvSpPr>
          <p:cNvPr id="3" name="Text Box 3"/>
          <p:cNvSpPr txBox="1">
            <a:spLocks noChangeArrowheads="1"/>
          </p:cNvSpPr>
          <p:nvPr/>
        </p:nvSpPr>
        <p:spPr bwMode="auto">
          <a:xfrm>
            <a:off x="673100" y="894187"/>
            <a:ext cx="7975600" cy="48336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285750" indent="-285750">
              <a:lnSpc>
                <a:spcPct val="90000"/>
              </a:lnSpc>
              <a:buFont typeface="Arial"/>
              <a:buChar char="•"/>
            </a:pPr>
            <a:r>
              <a:rPr lang="en-US" dirty="0" smtClean="0">
                <a:solidFill>
                  <a:srgbClr val="0000FF"/>
                </a:solidFill>
                <a:latin typeface="Arial"/>
                <a:cs typeface="Arial"/>
              </a:rPr>
              <a:t>Critical </a:t>
            </a:r>
            <a:r>
              <a:rPr lang="en-US" dirty="0">
                <a:solidFill>
                  <a:srgbClr val="0000FF"/>
                </a:solidFill>
                <a:latin typeface="Arial"/>
                <a:cs typeface="Arial"/>
              </a:rPr>
              <a:t>for normal skeletal </a:t>
            </a:r>
            <a:r>
              <a:rPr lang="en-US" dirty="0" smtClean="0">
                <a:solidFill>
                  <a:srgbClr val="0000FF"/>
                </a:solidFill>
                <a:latin typeface="Arial"/>
                <a:cs typeface="Arial"/>
              </a:rPr>
              <a:t>development.</a:t>
            </a:r>
            <a:endParaRPr lang="en-US" dirty="0">
              <a:solidFill>
                <a:srgbClr val="0000FF"/>
              </a:solidFill>
              <a:latin typeface="Arial"/>
              <a:cs typeface="Arial"/>
            </a:endParaRPr>
          </a:p>
          <a:p>
            <a:pPr marL="285750" indent="-285750">
              <a:lnSpc>
                <a:spcPct val="90000"/>
              </a:lnSpc>
              <a:buFont typeface="Arial"/>
              <a:buChar char="•"/>
            </a:pPr>
            <a:endParaRPr lang="en-US" dirty="0">
              <a:solidFill>
                <a:srgbClr val="0000FF"/>
              </a:solidFill>
              <a:latin typeface="Arial"/>
              <a:cs typeface="Arial"/>
            </a:endParaRPr>
          </a:p>
          <a:p>
            <a:pPr marL="285750" indent="-285750">
              <a:lnSpc>
                <a:spcPct val="90000"/>
              </a:lnSpc>
              <a:buFont typeface="Arial"/>
              <a:buChar char="•"/>
            </a:pPr>
            <a:r>
              <a:rPr lang="en-US" dirty="0" smtClean="0">
                <a:solidFill>
                  <a:srgbClr val="0000FF"/>
                </a:solidFill>
                <a:latin typeface="Arial"/>
                <a:cs typeface="Arial"/>
              </a:rPr>
              <a:t>Dietary </a:t>
            </a:r>
            <a:r>
              <a:rPr lang="en-US" dirty="0">
                <a:solidFill>
                  <a:srgbClr val="0000FF"/>
                </a:solidFill>
                <a:latin typeface="Arial"/>
                <a:cs typeface="Arial"/>
              </a:rPr>
              <a:t>intake </a:t>
            </a:r>
            <a:r>
              <a:rPr lang="en-US" dirty="0" smtClean="0">
                <a:solidFill>
                  <a:srgbClr val="0000FF"/>
                </a:solidFill>
                <a:latin typeface="Arial"/>
                <a:cs typeface="Arial"/>
              </a:rPr>
              <a:t>impacts peak </a:t>
            </a:r>
            <a:r>
              <a:rPr lang="en-US" dirty="0">
                <a:solidFill>
                  <a:srgbClr val="0000FF"/>
                </a:solidFill>
                <a:latin typeface="Arial"/>
                <a:cs typeface="Arial"/>
              </a:rPr>
              <a:t>adult bone </a:t>
            </a:r>
            <a:r>
              <a:rPr lang="en-US" dirty="0" smtClean="0">
                <a:solidFill>
                  <a:srgbClr val="0000FF"/>
                </a:solidFill>
                <a:latin typeface="Arial"/>
                <a:cs typeface="Arial"/>
              </a:rPr>
              <a:t>mass.</a:t>
            </a:r>
            <a:endParaRPr lang="en-US" dirty="0">
              <a:solidFill>
                <a:srgbClr val="0000FF"/>
              </a:solidFill>
              <a:latin typeface="Arial"/>
              <a:cs typeface="Arial"/>
            </a:endParaRPr>
          </a:p>
          <a:p>
            <a:pPr marL="285750" indent="-285750">
              <a:lnSpc>
                <a:spcPct val="90000"/>
              </a:lnSpc>
              <a:buFont typeface="Arial"/>
              <a:buChar char="•"/>
            </a:pPr>
            <a:endParaRPr lang="en-US" dirty="0">
              <a:solidFill>
                <a:srgbClr val="0000FF"/>
              </a:solidFill>
              <a:latin typeface="Arial"/>
              <a:cs typeface="Arial"/>
            </a:endParaRPr>
          </a:p>
          <a:p>
            <a:pPr marL="285750" indent="-285750">
              <a:lnSpc>
                <a:spcPct val="90000"/>
              </a:lnSpc>
              <a:buFont typeface="Arial"/>
              <a:buChar char="•"/>
            </a:pPr>
            <a:r>
              <a:rPr lang="en-US" dirty="0" smtClean="0">
                <a:solidFill>
                  <a:srgbClr val="0000FF"/>
                </a:solidFill>
                <a:latin typeface="Arial"/>
                <a:cs typeface="Arial"/>
              </a:rPr>
              <a:t>Important </a:t>
            </a:r>
            <a:r>
              <a:rPr lang="en-US" dirty="0">
                <a:solidFill>
                  <a:srgbClr val="0000FF"/>
                </a:solidFill>
                <a:latin typeface="Arial"/>
                <a:cs typeface="Arial"/>
              </a:rPr>
              <a:t>for preventing </a:t>
            </a:r>
            <a:r>
              <a:rPr lang="en-US" dirty="0" smtClean="0">
                <a:solidFill>
                  <a:srgbClr val="0000FF"/>
                </a:solidFill>
                <a:latin typeface="Arial"/>
                <a:cs typeface="Arial"/>
              </a:rPr>
              <a:t>secondary </a:t>
            </a:r>
            <a:r>
              <a:rPr lang="en-US" dirty="0">
                <a:solidFill>
                  <a:srgbClr val="0000FF"/>
                </a:solidFill>
                <a:latin typeface="Arial"/>
                <a:cs typeface="Arial"/>
              </a:rPr>
              <a:t>hyperparathyroidism that </a:t>
            </a:r>
            <a:r>
              <a:rPr lang="en-US" dirty="0" smtClean="0">
                <a:solidFill>
                  <a:srgbClr val="0000FF"/>
                </a:solidFill>
                <a:latin typeface="Arial"/>
                <a:cs typeface="Arial"/>
              </a:rPr>
              <a:t>occurs </a:t>
            </a:r>
            <a:r>
              <a:rPr lang="en-US" dirty="0">
                <a:solidFill>
                  <a:srgbClr val="0000FF"/>
                </a:solidFill>
                <a:latin typeface="Arial"/>
                <a:cs typeface="Arial"/>
              </a:rPr>
              <a:t>with </a:t>
            </a:r>
            <a:r>
              <a:rPr lang="en-US" dirty="0" smtClean="0">
                <a:solidFill>
                  <a:srgbClr val="0000FF"/>
                </a:solidFill>
                <a:latin typeface="Arial"/>
                <a:cs typeface="Arial"/>
              </a:rPr>
              <a:t>aging.</a:t>
            </a:r>
          </a:p>
          <a:p>
            <a:pPr marL="285750" indent="-285750">
              <a:lnSpc>
                <a:spcPct val="90000"/>
              </a:lnSpc>
              <a:buFont typeface="Arial"/>
              <a:buChar char="•"/>
            </a:pPr>
            <a:endParaRPr lang="en-US" dirty="0" smtClean="0">
              <a:solidFill>
                <a:srgbClr val="0000FF"/>
              </a:solidFill>
              <a:latin typeface="Arial"/>
              <a:cs typeface="Arial"/>
            </a:endParaRPr>
          </a:p>
          <a:p>
            <a:pPr marL="285750" indent="-285750">
              <a:lnSpc>
                <a:spcPct val="90000"/>
              </a:lnSpc>
              <a:buFont typeface="Arial"/>
              <a:buChar char="•"/>
            </a:pPr>
            <a:r>
              <a:rPr lang="en-US" dirty="0" smtClean="0">
                <a:solidFill>
                  <a:srgbClr val="0000FF"/>
                </a:solidFill>
                <a:latin typeface="Arial"/>
                <a:cs typeface="Arial"/>
              </a:rPr>
              <a:t>Supplements should be used only when DRI cannot be achieved by diet.</a:t>
            </a:r>
          </a:p>
          <a:p>
            <a:pPr marL="285750" indent="-285750">
              <a:lnSpc>
                <a:spcPct val="90000"/>
              </a:lnSpc>
              <a:buFontTx/>
              <a:buChar char="-"/>
            </a:pPr>
            <a:endParaRPr lang="en-US" dirty="0">
              <a:solidFill>
                <a:srgbClr val="0000FF"/>
              </a:solidFill>
              <a:latin typeface="Arial"/>
              <a:cs typeface="Arial"/>
            </a:endParaRPr>
          </a:p>
          <a:p>
            <a:pPr marL="285750" indent="-285750">
              <a:lnSpc>
                <a:spcPct val="90000"/>
              </a:lnSpc>
              <a:buFont typeface="Arial"/>
              <a:buChar char="•"/>
            </a:pPr>
            <a:r>
              <a:rPr lang="en-US" dirty="0" smtClean="0">
                <a:solidFill>
                  <a:srgbClr val="0000FF"/>
                </a:solidFill>
                <a:latin typeface="Arial"/>
                <a:cs typeface="Arial"/>
              </a:rPr>
              <a:t>Calcium supplements should be taken with food to improve absorption.</a:t>
            </a:r>
          </a:p>
          <a:p>
            <a:pPr marL="285750" indent="-285750">
              <a:lnSpc>
                <a:spcPct val="90000"/>
              </a:lnSpc>
              <a:buFontTx/>
              <a:buChar char="-"/>
            </a:pPr>
            <a:endParaRPr lang="en-US" dirty="0">
              <a:solidFill>
                <a:srgbClr val="0000FF"/>
              </a:solidFill>
              <a:latin typeface="Arial"/>
              <a:cs typeface="Arial"/>
            </a:endParaRPr>
          </a:p>
          <a:p>
            <a:pPr marL="285750" indent="-285750">
              <a:lnSpc>
                <a:spcPct val="90000"/>
              </a:lnSpc>
              <a:buFont typeface="Arial"/>
              <a:buChar char="•"/>
            </a:pPr>
            <a:r>
              <a:rPr lang="en-US" dirty="0" smtClean="0">
                <a:solidFill>
                  <a:srgbClr val="0000FF"/>
                </a:solidFill>
                <a:latin typeface="Arial"/>
                <a:cs typeface="Arial"/>
              </a:rPr>
              <a:t>May increase the risk of renal stone disease. In my opinion, this risk can be attenuated/avoided by monitoring 24 h urine calcium excretion.</a:t>
            </a:r>
          </a:p>
          <a:p>
            <a:pPr marL="285750" indent="-285750">
              <a:lnSpc>
                <a:spcPct val="90000"/>
              </a:lnSpc>
              <a:buFont typeface="Arial"/>
              <a:buChar char="•"/>
            </a:pPr>
            <a:endParaRPr lang="en-US" dirty="0" smtClean="0">
              <a:solidFill>
                <a:srgbClr val="0000FF"/>
              </a:solidFill>
              <a:latin typeface="Arial"/>
              <a:cs typeface="Arial"/>
            </a:endParaRPr>
          </a:p>
          <a:p>
            <a:pPr marL="285750" indent="-285750">
              <a:lnSpc>
                <a:spcPct val="90000"/>
              </a:lnSpc>
              <a:buFont typeface="Arial"/>
              <a:buChar char="•"/>
            </a:pPr>
            <a:r>
              <a:rPr lang="en-US" dirty="0" smtClean="0">
                <a:solidFill>
                  <a:srgbClr val="0000FF"/>
                </a:solidFill>
                <a:latin typeface="Arial"/>
                <a:cs typeface="Arial"/>
              </a:rPr>
              <a:t>Risk of CV events is unclear. Most studies don’t indicate that there is a risk.</a:t>
            </a:r>
          </a:p>
          <a:p>
            <a:pPr marL="285750" indent="-285750">
              <a:lnSpc>
                <a:spcPct val="90000"/>
              </a:lnSpc>
              <a:buFont typeface="Arial"/>
              <a:buChar char="•"/>
            </a:pPr>
            <a:endParaRPr lang="en-US" dirty="0">
              <a:solidFill>
                <a:srgbClr val="0000FF"/>
              </a:solidFill>
              <a:latin typeface="Arial"/>
              <a:cs typeface="Arial"/>
            </a:endParaRPr>
          </a:p>
          <a:p>
            <a:pPr marL="285750" indent="-285750">
              <a:lnSpc>
                <a:spcPct val="90000"/>
              </a:lnSpc>
              <a:buFont typeface="Arial"/>
              <a:buChar char="•"/>
            </a:pPr>
            <a:r>
              <a:rPr lang="en-US" dirty="0" smtClean="0">
                <a:solidFill>
                  <a:srgbClr val="0000FF"/>
                </a:solidFill>
                <a:latin typeface="Arial"/>
                <a:cs typeface="Arial"/>
              </a:rPr>
              <a:t>In unselected post-menopausal women, and as a single agent, calcium supplements appear to have a small benefit to reduce fracture risk.</a:t>
            </a:r>
            <a:endParaRPr lang="en-US" dirty="0">
              <a:solidFill>
                <a:srgbClr val="0000FF"/>
              </a:solidFill>
              <a:latin typeface="Arial"/>
              <a:cs typeface="Arial"/>
            </a:endParaRPr>
          </a:p>
        </p:txBody>
      </p:sp>
    </p:spTree>
    <p:extLst>
      <p:ext uri="{BB962C8B-B14F-4D97-AF65-F5344CB8AC3E}">
        <p14:creationId xmlns:p14="http://schemas.microsoft.com/office/powerpoint/2010/main" val="118567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 calcmode="lin" valueType="num">
                                      <p:cBhvr additive="base">
                                        <p:cTn id="43" dur="500"/>
                                        <p:tgtEl>
                                          <p:spTgt spid="3">
                                            <p:txEl>
                                              <p:pRg st="12" end="12"/>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12" end="1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 calcmode="lin" valueType="num">
                                      <p:cBhvr additive="base">
                                        <p:cTn id="49" dur="500"/>
                                        <p:tgtEl>
                                          <p:spTgt spid="3">
                                            <p:txEl>
                                              <p:pRg st="14" end="14"/>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84920"/>
            <a:ext cx="9220200" cy="1331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pic>
        <p:nvPicPr>
          <p:cNvPr id="303109" name="Picture 5"/>
          <p:cNvPicPr>
            <a:picLocks noChangeAspect="1" noChangeArrowheads="1"/>
          </p:cNvPicPr>
          <p:nvPr/>
        </p:nvPicPr>
        <p:blipFill>
          <a:blip r:embed="rId4">
            <a:extLst>
              <a:ext uri="{28A0092B-C50C-407E-A947-70E740481C1C}">
                <a14:useLocalDpi xmlns:a14="http://schemas.microsoft.com/office/drawing/2010/main" val="0"/>
              </a:ext>
            </a:extLst>
          </a:blip>
          <a:srcRect t="2817" r="6259" b="2663"/>
          <a:stretch>
            <a:fillRect/>
          </a:stretch>
        </p:blipFill>
        <p:spPr bwMode="auto">
          <a:xfrm>
            <a:off x="2653555" y="1930400"/>
            <a:ext cx="4128245" cy="4851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sp>
        <p:nvSpPr>
          <p:cNvPr id="303111" name="Rectangle 7"/>
          <p:cNvSpPr>
            <a:spLocks noChangeArrowheads="1"/>
          </p:cNvSpPr>
          <p:nvPr/>
        </p:nvSpPr>
        <p:spPr bwMode="auto">
          <a:xfrm>
            <a:off x="4648200" y="3615265"/>
            <a:ext cx="2057400" cy="457200"/>
          </a:xfrm>
          <a:prstGeom prst="rect">
            <a:avLst/>
          </a:prstGeom>
          <a:noFill/>
          <a:ln w="57150" cmpd="sng">
            <a:solidFill>
              <a:schemeClr val="accent3">
                <a:lumMod val="75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dirty="0">
              <a:solidFill>
                <a:schemeClr val="accent3">
                  <a:lumMod val="60000"/>
                  <a:lumOff val="40000"/>
                </a:schemeClr>
              </a:solidFill>
              <a:cs typeface="+mn-cs"/>
            </a:endParaRPr>
          </a:p>
        </p:txBody>
      </p:sp>
      <p:sp>
        <p:nvSpPr>
          <p:cNvPr id="6" name="Rectangle 7"/>
          <p:cNvSpPr>
            <a:spLocks noChangeArrowheads="1"/>
          </p:cNvSpPr>
          <p:nvPr/>
        </p:nvSpPr>
        <p:spPr bwMode="auto">
          <a:xfrm>
            <a:off x="7399867" y="1204329"/>
            <a:ext cx="1557866" cy="457200"/>
          </a:xfrm>
          <a:prstGeom prst="rect">
            <a:avLst/>
          </a:prstGeom>
          <a:noFill/>
          <a:ln w="57150" cmpd="sng">
            <a:solidFill>
              <a:schemeClr val="accent3">
                <a:lumMod val="75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dirty="0">
              <a:solidFill>
                <a:schemeClr val="accent3">
                  <a:lumMod val="60000"/>
                  <a:lumOff val="40000"/>
                </a:schemeClr>
              </a:solidFill>
              <a:cs typeface="+mn-cs"/>
            </a:endParaRPr>
          </a:p>
        </p:txBody>
      </p:sp>
      <p:sp>
        <p:nvSpPr>
          <p:cNvPr id="9" name="Text Box 3"/>
          <p:cNvSpPr txBox="1">
            <a:spLocks noChangeArrowheads="1"/>
          </p:cNvSpPr>
          <p:nvPr/>
        </p:nvSpPr>
        <p:spPr bwMode="auto">
          <a:xfrm>
            <a:off x="3522431" y="110699"/>
            <a:ext cx="1734820" cy="461665"/>
          </a:xfrm>
          <a:prstGeom prst="rect">
            <a:avLst/>
          </a:prstGeom>
          <a:ln/>
          <a:extLst/>
        </p:spPr>
        <p:style>
          <a:lnRef idx="1">
            <a:schemeClr val="accent3"/>
          </a:lnRef>
          <a:fillRef idx="2">
            <a:schemeClr val="accent3"/>
          </a:fillRef>
          <a:effectRef idx="1">
            <a:schemeClr val="accent3"/>
          </a:effectRef>
          <a:fontRef idx="minor">
            <a:schemeClr val="dk1"/>
          </a:fontRef>
        </p:style>
        <p:txBody>
          <a:bodyPr wrap="none">
            <a:spAutoFit/>
          </a:bodyPr>
          <a:lstStyle/>
          <a:p>
            <a:pPr algn="l" eaLnBrk="0" hangingPunct="0">
              <a:defRPr/>
            </a:pPr>
            <a:r>
              <a:rPr lang="en-US" sz="2400" b="1" dirty="0">
                <a:solidFill>
                  <a:srgbClr val="0000FF"/>
                </a:solidFill>
                <a:latin typeface="Arial"/>
                <a:cs typeface="Arial"/>
              </a:rPr>
              <a:t>VITAMIN D</a:t>
            </a:r>
          </a:p>
        </p:txBody>
      </p:sp>
    </p:spTree>
    <p:extLst>
      <p:ext uri="{BB962C8B-B14F-4D97-AF65-F5344CB8AC3E}">
        <p14:creationId xmlns:p14="http://schemas.microsoft.com/office/powerpoint/2010/main" val="300027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03111"/>
                                        </p:tgtEl>
                                        <p:attrNameLst>
                                          <p:attrName>style.visibility</p:attrName>
                                        </p:attrNameLst>
                                      </p:cBhvr>
                                      <p:to>
                                        <p:strVal val="visible"/>
                                      </p:to>
                                    </p:set>
                                    <p:anim calcmode="lin" valueType="num">
                                      <p:cBhvr additive="base">
                                        <p:cTn id="13" dur="500"/>
                                        <p:tgtEl>
                                          <p:spTgt spid="303111"/>
                                        </p:tgtEl>
                                        <p:attrNameLst>
                                          <p:attrName>ppt_y</p:attrName>
                                        </p:attrNameLst>
                                      </p:cBhvr>
                                      <p:tavLst>
                                        <p:tav tm="0">
                                          <p:val>
                                            <p:strVal val="#ppt_y+#ppt_h*1.125000"/>
                                          </p:val>
                                        </p:tav>
                                        <p:tav tm="100000">
                                          <p:val>
                                            <p:strVal val="#ppt_y"/>
                                          </p:val>
                                        </p:tav>
                                      </p:tavLst>
                                    </p:anim>
                                    <p:animEffect transition="in" filter="wipe(up)">
                                      <p:cBhvr>
                                        <p:cTn id="14" dur="500"/>
                                        <p:tgtEl>
                                          <p:spTgt spid="303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11"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40412" y="111353"/>
            <a:ext cx="5757105" cy="40011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000" b="1" dirty="0" smtClean="0">
                <a:solidFill>
                  <a:srgbClr val="0000FF"/>
                </a:solidFill>
                <a:latin typeface="Arial"/>
                <a:cs typeface="Arial"/>
              </a:rPr>
              <a:t>Institute of Medicine’s  2010 DRI for Vitamin D</a:t>
            </a:r>
            <a:endParaRPr lang="en-US" sz="2000" b="1" dirty="0">
              <a:solidFill>
                <a:srgbClr val="0000FF"/>
              </a:solidFill>
              <a:latin typeface="Arial"/>
              <a:cs typeface="Arial"/>
            </a:endParaRPr>
          </a:p>
        </p:txBody>
      </p:sp>
      <p:pic>
        <p:nvPicPr>
          <p:cNvPr id="4" name="Picture 3"/>
          <p:cNvPicPr>
            <a:picLocks noChangeAspect="1"/>
          </p:cNvPicPr>
          <p:nvPr/>
        </p:nvPicPr>
        <p:blipFill rotWithShape="1">
          <a:blip r:embed="rId2"/>
          <a:srcRect l="43908" t="90123"/>
          <a:stretch/>
        </p:blipFill>
        <p:spPr>
          <a:xfrm>
            <a:off x="6222154" y="6387017"/>
            <a:ext cx="2921846" cy="470981"/>
          </a:xfrm>
          <a:prstGeom prst="rect">
            <a:avLst/>
          </a:prstGeom>
        </p:spPr>
      </p:pic>
      <p:grpSp>
        <p:nvGrpSpPr>
          <p:cNvPr id="3" name="Group 2"/>
          <p:cNvGrpSpPr/>
          <p:nvPr/>
        </p:nvGrpSpPr>
        <p:grpSpPr>
          <a:xfrm>
            <a:off x="2021412" y="505850"/>
            <a:ext cx="4594390" cy="5285350"/>
            <a:chOff x="2021412" y="505850"/>
            <a:chExt cx="4594390" cy="5285350"/>
          </a:xfrm>
        </p:grpSpPr>
        <p:pic>
          <p:nvPicPr>
            <p:cNvPr id="6" name="Picture 5"/>
            <p:cNvPicPr>
              <a:picLocks noChangeAspect="1"/>
            </p:cNvPicPr>
            <p:nvPr/>
          </p:nvPicPr>
          <p:blipFill rotWithShape="1">
            <a:blip r:embed="rId2"/>
            <a:srcRect l="60635" t="7376" r="2521" b="15555"/>
            <a:stretch/>
          </p:blipFill>
          <p:spPr>
            <a:xfrm>
              <a:off x="3855668" y="505850"/>
              <a:ext cx="2760134" cy="5285350"/>
            </a:xfrm>
            <a:prstGeom prst="rect">
              <a:avLst/>
            </a:prstGeom>
          </p:spPr>
        </p:pic>
        <p:pic>
          <p:nvPicPr>
            <p:cNvPr id="7" name="Picture 6"/>
            <p:cNvPicPr>
              <a:picLocks noChangeAspect="1"/>
            </p:cNvPicPr>
            <p:nvPr/>
          </p:nvPicPr>
          <p:blipFill rotWithShape="1">
            <a:blip r:embed="rId2"/>
            <a:srcRect t="11358" r="75306" b="15556"/>
            <a:stretch/>
          </p:blipFill>
          <p:spPr>
            <a:xfrm>
              <a:off x="2021412" y="778933"/>
              <a:ext cx="1849966" cy="5012267"/>
            </a:xfrm>
            <a:prstGeom prst="rect">
              <a:avLst/>
            </a:prstGeom>
          </p:spPr>
        </p:pic>
        <p:sp>
          <p:nvSpPr>
            <p:cNvPr id="2" name="Rectangle 1"/>
            <p:cNvSpPr/>
            <p:nvPr/>
          </p:nvSpPr>
          <p:spPr>
            <a:xfrm>
              <a:off x="2021412" y="505850"/>
              <a:ext cx="1849966" cy="307851"/>
            </a:xfrm>
            <a:prstGeom prst="rect">
              <a:avLst/>
            </a:prstGeom>
            <a:solidFill>
              <a:srgbClr val="C0CB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2021412" y="5772030"/>
            <a:ext cx="4594390" cy="519861"/>
          </a:xfrm>
          <a:prstGeom prst="rect">
            <a:avLst/>
          </a:prstGeom>
          <a:solidFill>
            <a:srgbClr val="CBD3CB"/>
          </a:solidFill>
        </p:spPr>
        <p:txBody>
          <a:bodyPr wrap="square" rtlCol="0">
            <a:spAutoFit/>
          </a:bodyPr>
          <a:lstStyle/>
          <a:p>
            <a:r>
              <a:rPr lang="en-US" sz="1400" dirty="0" smtClean="0">
                <a:solidFill>
                  <a:srgbClr val="808000"/>
                </a:solidFill>
                <a:effectLst>
                  <a:outerShdw blurRad="50800" dist="38100" dir="2700000" algn="tl" rotWithShape="0">
                    <a:srgbClr val="000000">
                      <a:alpha val="43000"/>
                    </a:srgbClr>
                  </a:outerShdw>
                </a:effectLst>
              </a:rPr>
              <a:t>*For infants, adequate intake is 400 IU/d for 0-6 months of age and 400 IU/d for 6-12 months of age.</a:t>
            </a:r>
            <a:endParaRPr lang="en-US" sz="1400" dirty="0">
              <a:solidFill>
                <a:srgbClr val="808000"/>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45068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1324504" y="1773618"/>
            <a:ext cx="6173460" cy="34317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en-US" sz="3100" b="1" dirty="0" smtClean="0">
                <a:solidFill>
                  <a:srgbClr val="0000FF"/>
                </a:solidFill>
                <a:latin typeface="Arial"/>
                <a:cs typeface="Arial"/>
              </a:rPr>
              <a:t>Women</a:t>
            </a:r>
            <a:r>
              <a:rPr lang="en-US" altLang="en-US" sz="3100" dirty="0" smtClean="0">
                <a:solidFill>
                  <a:srgbClr val="0000FF"/>
                </a:solidFill>
                <a:latin typeface="Arial"/>
                <a:cs typeface="Arial"/>
              </a:rPr>
              <a:t>  </a:t>
            </a:r>
            <a:endParaRPr lang="en-US" altLang="en-US" sz="3100" dirty="0">
              <a:solidFill>
                <a:srgbClr val="0000FF"/>
              </a:solidFill>
              <a:latin typeface="Arial"/>
              <a:cs typeface="Arial"/>
            </a:endParaRPr>
          </a:p>
          <a:p>
            <a:r>
              <a:rPr lang="en-US" altLang="en-US" sz="3100" dirty="0">
                <a:solidFill>
                  <a:srgbClr val="0000FF"/>
                </a:solidFill>
                <a:latin typeface="Arial"/>
                <a:cs typeface="Arial"/>
              </a:rPr>
              <a:t>4-6 million, 13-18% Osteoporosis</a:t>
            </a:r>
          </a:p>
          <a:p>
            <a:r>
              <a:rPr lang="en-US" altLang="en-US" sz="3100" dirty="0">
                <a:solidFill>
                  <a:srgbClr val="0000FF"/>
                </a:solidFill>
                <a:latin typeface="Arial"/>
                <a:cs typeface="Arial"/>
              </a:rPr>
              <a:t>13-17 million, 37-50% Osteopenia</a:t>
            </a:r>
          </a:p>
          <a:p>
            <a:endParaRPr lang="en-US" altLang="en-US" sz="3100" dirty="0">
              <a:solidFill>
                <a:srgbClr val="0000FF"/>
              </a:solidFill>
              <a:latin typeface="Arial"/>
              <a:cs typeface="Arial"/>
            </a:endParaRPr>
          </a:p>
          <a:p>
            <a:r>
              <a:rPr lang="en-US" altLang="en-US" sz="3100" b="1" dirty="0">
                <a:solidFill>
                  <a:srgbClr val="0000FF"/>
                </a:solidFill>
                <a:latin typeface="Arial"/>
                <a:cs typeface="Arial"/>
              </a:rPr>
              <a:t>Men</a:t>
            </a:r>
          </a:p>
          <a:p>
            <a:r>
              <a:rPr lang="en-US" altLang="en-US" sz="3100" dirty="0">
                <a:solidFill>
                  <a:srgbClr val="0000FF"/>
                </a:solidFill>
                <a:latin typeface="Arial"/>
                <a:cs typeface="Arial"/>
              </a:rPr>
              <a:t>1-2 million, 3-6% Osteoporosis</a:t>
            </a:r>
          </a:p>
          <a:p>
            <a:r>
              <a:rPr lang="en-US" altLang="en-US" sz="3100" dirty="0">
                <a:solidFill>
                  <a:srgbClr val="0000FF"/>
                </a:solidFill>
                <a:latin typeface="Arial"/>
                <a:cs typeface="Arial"/>
              </a:rPr>
              <a:t>8-13 million, 28-47% </a:t>
            </a:r>
            <a:r>
              <a:rPr lang="en-US" altLang="en-US" sz="3100" dirty="0" smtClean="0">
                <a:solidFill>
                  <a:srgbClr val="0000FF"/>
                </a:solidFill>
                <a:latin typeface="Arial"/>
                <a:cs typeface="Arial"/>
              </a:rPr>
              <a:t>Osteopenia</a:t>
            </a:r>
            <a:endParaRPr lang="en-US" altLang="en-US" sz="3000" dirty="0">
              <a:solidFill>
                <a:srgbClr val="0000FF"/>
              </a:solidFill>
              <a:latin typeface="Arial"/>
              <a:cs typeface="Arial"/>
            </a:endParaRPr>
          </a:p>
        </p:txBody>
      </p:sp>
      <p:sp>
        <p:nvSpPr>
          <p:cNvPr id="2" name="TextBox 1"/>
          <p:cNvSpPr txBox="1"/>
          <p:nvPr/>
        </p:nvSpPr>
        <p:spPr>
          <a:xfrm>
            <a:off x="1324504" y="443844"/>
            <a:ext cx="6837745" cy="646331"/>
          </a:xfrm>
          <a:prstGeom prst="rect">
            <a:avLst/>
          </a:prstGeom>
          <a:solidFill>
            <a:srgbClr val="CCFFCC"/>
          </a:solidFill>
        </p:spPr>
        <p:txBody>
          <a:bodyPr wrap="square" rtlCol="0">
            <a:spAutoFit/>
          </a:bodyPr>
          <a:lstStyle/>
          <a:p>
            <a:pPr algn="ctr"/>
            <a:r>
              <a:rPr lang="en-US" altLang="en-US" sz="3600" b="1" dirty="0">
                <a:solidFill>
                  <a:srgbClr val="0000FF"/>
                </a:solidFill>
                <a:latin typeface="Arial"/>
                <a:cs typeface="Arial"/>
              </a:rPr>
              <a:t>The Osteoporosis </a:t>
            </a:r>
            <a:r>
              <a:rPr lang="en-US" altLang="en-US" sz="3600" b="1" dirty="0" smtClean="0">
                <a:solidFill>
                  <a:srgbClr val="0000FF"/>
                </a:solidFill>
                <a:latin typeface="Arial"/>
                <a:cs typeface="Arial"/>
              </a:rPr>
              <a:t>Epidemic</a:t>
            </a:r>
            <a:endParaRPr lang="en-US" altLang="en-US" sz="3600" b="1" dirty="0">
              <a:solidFill>
                <a:srgbClr val="0000FF"/>
              </a:solidFill>
              <a:latin typeface="Arial"/>
              <a:cs typeface="Arial"/>
            </a:endParaRPr>
          </a:p>
        </p:txBody>
      </p:sp>
    </p:spTree>
    <p:extLst>
      <p:ext uri="{BB962C8B-B14F-4D97-AF65-F5344CB8AC3E}">
        <p14:creationId xmlns:p14="http://schemas.microsoft.com/office/powerpoint/2010/main" val="170975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35522">
                                            <p:txEl>
                                              <p:pRg st="0" end="0"/>
                                            </p:txEl>
                                          </p:spTgt>
                                        </p:tgtEl>
                                        <p:attrNameLst>
                                          <p:attrName>style.visibility</p:attrName>
                                        </p:attrNameLst>
                                      </p:cBhvr>
                                      <p:to>
                                        <p:strVal val="visible"/>
                                      </p:to>
                                    </p:set>
                                    <p:anim calcmode="lin" valueType="num">
                                      <p:cBhvr additive="base">
                                        <p:cTn id="7" dur="500"/>
                                        <p:tgtEl>
                                          <p:spTgt spid="23552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3552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5522">
                                            <p:txEl>
                                              <p:pRg st="1" end="1"/>
                                            </p:txEl>
                                          </p:spTgt>
                                        </p:tgtEl>
                                        <p:attrNameLst>
                                          <p:attrName>style.visibility</p:attrName>
                                        </p:attrNameLst>
                                      </p:cBhvr>
                                      <p:to>
                                        <p:strVal val="visible"/>
                                      </p:to>
                                    </p:set>
                                    <p:anim calcmode="lin" valueType="num">
                                      <p:cBhvr additive="base">
                                        <p:cTn id="13" dur="500"/>
                                        <p:tgtEl>
                                          <p:spTgt spid="23552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3552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35522">
                                            <p:txEl>
                                              <p:pRg st="2" end="2"/>
                                            </p:txEl>
                                          </p:spTgt>
                                        </p:tgtEl>
                                        <p:attrNameLst>
                                          <p:attrName>style.visibility</p:attrName>
                                        </p:attrNameLst>
                                      </p:cBhvr>
                                      <p:to>
                                        <p:strVal val="visible"/>
                                      </p:to>
                                    </p:set>
                                    <p:anim calcmode="lin" valueType="num">
                                      <p:cBhvr additive="base">
                                        <p:cTn id="19" dur="500"/>
                                        <p:tgtEl>
                                          <p:spTgt spid="235522">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3552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35522">
                                            <p:txEl>
                                              <p:pRg st="4" end="4"/>
                                            </p:txEl>
                                          </p:spTgt>
                                        </p:tgtEl>
                                        <p:attrNameLst>
                                          <p:attrName>style.visibility</p:attrName>
                                        </p:attrNameLst>
                                      </p:cBhvr>
                                      <p:to>
                                        <p:strVal val="visible"/>
                                      </p:to>
                                    </p:set>
                                    <p:anim calcmode="lin" valueType="num">
                                      <p:cBhvr additive="base">
                                        <p:cTn id="25" dur="500"/>
                                        <p:tgtEl>
                                          <p:spTgt spid="235522">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3552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35522">
                                            <p:txEl>
                                              <p:pRg st="5" end="5"/>
                                            </p:txEl>
                                          </p:spTgt>
                                        </p:tgtEl>
                                        <p:attrNameLst>
                                          <p:attrName>style.visibility</p:attrName>
                                        </p:attrNameLst>
                                      </p:cBhvr>
                                      <p:to>
                                        <p:strVal val="visible"/>
                                      </p:to>
                                    </p:set>
                                    <p:anim calcmode="lin" valueType="num">
                                      <p:cBhvr additive="base">
                                        <p:cTn id="31" dur="500"/>
                                        <p:tgtEl>
                                          <p:spTgt spid="235522">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3552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35522">
                                            <p:txEl>
                                              <p:pRg st="6" end="6"/>
                                            </p:txEl>
                                          </p:spTgt>
                                        </p:tgtEl>
                                        <p:attrNameLst>
                                          <p:attrName>style.visibility</p:attrName>
                                        </p:attrNameLst>
                                      </p:cBhvr>
                                      <p:to>
                                        <p:strVal val="visible"/>
                                      </p:to>
                                    </p:set>
                                    <p:anim calcmode="lin" valueType="num">
                                      <p:cBhvr additive="base">
                                        <p:cTn id="37" dur="500"/>
                                        <p:tgtEl>
                                          <p:spTgt spid="235522">
                                            <p:txEl>
                                              <p:pRg st="6" end="6"/>
                                            </p:txEl>
                                          </p:spTgt>
                                        </p:tgtEl>
                                        <p:attrNameLst>
                                          <p:attrName>ppt_y</p:attrName>
                                        </p:attrNameLst>
                                      </p:cBhvr>
                                      <p:tavLst>
                                        <p:tav tm="0">
                                          <p:val>
                                            <p:strVal val="#ppt_y+#ppt_h*1.125000"/>
                                          </p:val>
                                        </p:tav>
                                        <p:tav tm="100000">
                                          <p:val>
                                            <p:strVal val="#ppt_y"/>
                                          </p:val>
                                        </p:tav>
                                      </p:tavLst>
                                    </p:anim>
                                    <p:animEffect transition="in" filter="wipe(up)">
                                      <p:cBhvr>
                                        <p:cTn id="38" dur="500"/>
                                        <p:tgtEl>
                                          <p:spTgt spid="2355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811" y="1242112"/>
            <a:ext cx="4804617" cy="4804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03" name="Text Box 3"/>
          <p:cNvSpPr txBox="1">
            <a:spLocks noChangeArrowheads="1"/>
          </p:cNvSpPr>
          <p:nvPr/>
        </p:nvSpPr>
        <p:spPr bwMode="auto">
          <a:xfrm>
            <a:off x="1163117" y="230832"/>
            <a:ext cx="7133082" cy="584776"/>
          </a:xfrm>
          <a:prstGeom prst="rect">
            <a:avLst/>
          </a:prstGeom>
          <a:ln/>
          <a:extLst/>
        </p:spPr>
        <p:style>
          <a:lnRef idx="1">
            <a:schemeClr val="accent3"/>
          </a:lnRef>
          <a:fillRef idx="2">
            <a:schemeClr val="accent3"/>
          </a:fillRef>
          <a:effectRef idx="1">
            <a:schemeClr val="accent3"/>
          </a:effectRef>
          <a:fontRef idx="minor">
            <a:schemeClr val="dk1"/>
          </a:fontRef>
        </p:style>
        <p:txBody>
          <a:bodyPr wrap="none">
            <a:spAutoFit/>
          </a:bodyPr>
          <a:lstStyle/>
          <a:p>
            <a:pPr algn="l" eaLnBrk="0" hangingPunct="0">
              <a:defRPr/>
            </a:pPr>
            <a:r>
              <a:rPr lang="en-US" sz="3200" b="1" dirty="0">
                <a:solidFill>
                  <a:srgbClr val="0000FF"/>
                </a:solidFill>
                <a:latin typeface="Arial"/>
                <a:cs typeface="Arial"/>
              </a:rPr>
              <a:t>Vitamin D can come from 2 sources</a:t>
            </a:r>
          </a:p>
        </p:txBody>
      </p:sp>
    </p:spTree>
    <p:extLst>
      <p:ext uri="{BB962C8B-B14F-4D97-AF65-F5344CB8AC3E}">
        <p14:creationId xmlns:p14="http://schemas.microsoft.com/office/powerpoint/2010/main" val="318417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9987" y="2479539"/>
            <a:ext cx="4052991" cy="2965722"/>
            <a:chOff x="339987" y="2479539"/>
            <a:chExt cx="4052991" cy="2965722"/>
          </a:xfrm>
        </p:grpSpPr>
        <p:pic>
          <p:nvPicPr>
            <p:cNvPr id="27649" name="Picture 5" descr="Bowleg1"/>
            <p:cNvPicPr>
              <a:picLocks noChangeAspect="1" noChangeArrowheads="1"/>
            </p:cNvPicPr>
            <p:nvPr/>
          </p:nvPicPr>
          <p:blipFill>
            <a:blip r:embed="rId3">
              <a:extLst>
                <a:ext uri="{28A0092B-C50C-407E-A947-70E740481C1C}">
                  <a14:useLocalDpi xmlns:a14="http://schemas.microsoft.com/office/drawing/2010/main" val="0"/>
                </a:ext>
              </a:extLst>
            </a:blip>
            <a:srcRect l="17734" t="46066" r="17734"/>
            <a:stretch>
              <a:fillRect/>
            </a:stretch>
          </p:blipFill>
          <p:spPr bwMode="auto">
            <a:xfrm>
              <a:off x="339987" y="2479539"/>
              <a:ext cx="1903005" cy="2965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0" name="Picture 6" descr="RibBead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5830" y="2479539"/>
              <a:ext cx="1977148" cy="2965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 name="Text Box 3"/>
          <p:cNvSpPr txBox="1">
            <a:spLocks noChangeArrowheads="1"/>
          </p:cNvSpPr>
          <p:nvPr/>
        </p:nvSpPr>
        <p:spPr bwMode="auto">
          <a:xfrm>
            <a:off x="241892" y="201558"/>
            <a:ext cx="8660217" cy="1200328"/>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sz="3600">
                <a:solidFill>
                  <a:schemeClr val="tx1"/>
                </a:solidFill>
                <a:latin typeface="Times New Roman" charset="0"/>
                <a:ea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3600">
                <a:solidFill>
                  <a:schemeClr val="tx1"/>
                </a:solidFill>
                <a:latin typeface="Times New Roman" charset="0"/>
                <a:ea typeface="ＭＳ Ｐゴシック" charset="0"/>
              </a:defRPr>
            </a:lvl9pPr>
          </a:lstStyle>
          <a:p>
            <a:pPr algn="ctr">
              <a:defRPr/>
            </a:pPr>
            <a:r>
              <a:rPr lang="en-US" sz="2400" b="1" dirty="0">
                <a:solidFill>
                  <a:srgbClr val="0000FF"/>
                </a:solidFill>
                <a:latin typeface="Arial"/>
                <a:cs typeface="Arial"/>
              </a:rPr>
              <a:t>The classic clinical manifestations of </a:t>
            </a:r>
            <a:endParaRPr lang="en-US" sz="2400" b="1" dirty="0" smtClean="0">
              <a:solidFill>
                <a:srgbClr val="0000FF"/>
              </a:solidFill>
              <a:latin typeface="Arial"/>
              <a:cs typeface="Arial"/>
            </a:endParaRPr>
          </a:p>
          <a:p>
            <a:pPr algn="ctr">
              <a:defRPr/>
            </a:pPr>
            <a:r>
              <a:rPr lang="en-US" sz="2400" b="1" dirty="0" smtClean="0">
                <a:solidFill>
                  <a:srgbClr val="0000FF"/>
                </a:solidFill>
                <a:latin typeface="Arial"/>
                <a:cs typeface="Arial"/>
              </a:rPr>
              <a:t>nutritional vitamin </a:t>
            </a:r>
            <a:r>
              <a:rPr lang="en-US" sz="2400" b="1" dirty="0">
                <a:solidFill>
                  <a:srgbClr val="0000FF"/>
                </a:solidFill>
                <a:latin typeface="Arial"/>
                <a:cs typeface="Arial"/>
              </a:rPr>
              <a:t>D deficiency are rickets in children </a:t>
            </a:r>
            <a:endParaRPr lang="en-US" sz="2400" b="1" dirty="0" smtClean="0">
              <a:solidFill>
                <a:srgbClr val="0000FF"/>
              </a:solidFill>
              <a:latin typeface="Arial"/>
              <a:cs typeface="Arial"/>
            </a:endParaRPr>
          </a:p>
          <a:p>
            <a:pPr algn="ctr">
              <a:defRPr/>
            </a:pPr>
            <a:r>
              <a:rPr lang="en-US" sz="2400" b="1" dirty="0" smtClean="0">
                <a:solidFill>
                  <a:srgbClr val="0000FF"/>
                </a:solidFill>
                <a:latin typeface="Arial"/>
                <a:cs typeface="Arial"/>
              </a:rPr>
              <a:t>and </a:t>
            </a:r>
            <a:r>
              <a:rPr lang="en-US" sz="2400" b="1" dirty="0">
                <a:solidFill>
                  <a:srgbClr val="0000FF"/>
                </a:solidFill>
                <a:latin typeface="Arial"/>
                <a:cs typeface="Arial"/>
              </a:rPr>
              <a:t>osteomalacia in adults</a:t>
            </a:r>
          </a:p>
        </p:txBody>
      </p:sp>
      <p:sp>
        <p:nvSpPr>
          <p:cNvPr id="9" name="TextBox 8"/>
          <p:cNvSpPr txBox="1"/>
          <p:nvPr/>
        </p:nvSpPr>
        <p:spPr>
          <a:xfrm>
            <a:off x="1283428" y="1685891"/>
            <a:ext cx="1535547" cy="461665"/>
          </a:xfrm>
          <a:prstGeom prst="rect">
            <a:avLst/>
          </a:prstGeom>
          <a:noFill/>
          <a:ln w="50800">
            <a:noFill/>
          </a:ln>
        </p:spPr>
        <p:txBody>
          <a:bodyPr wrap="none">
            <a:spAutoFit/>
          </a:bodyPr>
          <a:lstStyle/>
          <a:p>
            <a:pPr>
              <a:defRPr/>
            </a:pPr>
            <a:r>
              <a:rPr lang="en-US" sz="2400" b="1" dirty="0">
                <a:solidFill>
                  <a:srgbClr val="0000FF"/>
                </a:solidFill>
                <a:latin typeface="Arial"/>
                <a:cs typeface="Arial"/>
              </a:rPr>
              <a:t>RICKETS</a:t>
            </a:r>
          </a:p>
        </p:txBody>
      </p:sp>
      <p:sp>
        <p:nvSpPr>
          <p:cNvPr id="10" name="TextBox 9"/>
          <p:cNvSpPr txBox="1"/>
          <p:nvPr/>
        </p:nvSpPr>
        <p:spPr>
          <a:xfrm>
            <a:off x="5486400" y="1633882"/>
            <a:ext cx="3041087" cy="461665"/>
          </a:xfrm>
          <a:prstGeom prst="rect">
            <a:avLst/>
          </a:prstGeom>
          <a:noFill/>
          <a:ln w="50800">
            <a:noFill/>
          </a:ln>
        </p:spPr>
        <p:txBody>
          <a:bodyPr wrap="square">
            <a:spAutoFit/>
          </a:bodyPr>
          <a:lstStyle/>
          <a:p>
            <a:pPr>
              <a:defRPr/>
            </a:pPr>
            <a:r>
              <a:rPr lang="en-US" sz="2400" b="1" dirty="0">
                <a:solidFill>
                  <a:srgbClr val="0000FF"/>
                </a:solidFill>
                <a:latin typeface="Arial"/>
                <a:cs typeface="Arial"/>
              </a:rPr>
              <a:t>OSTEOMALACIA</a:t>
            </a:r>
            <a:endParaRPr lang="en-US" sz="2400" b="1" dirty="0">
              <a:solidFill>
                <a:srgbClr val="0000FF"/>
              </a:solidFill>
              <a:effectLst>
                <a:outerShdw blurRad="38100" dist="38100" dir="2700000" algn="tl">
                  <a:srgbClr val="000000">
                    <a:alpha val="43137"/>
                  </a:srgbClr>
                </a:outerShdw>
              </a:effectLst>
              <a:latin typeface="Arial"/>
              <a:cs typeface="Arial"/>
            </a:endParaRPr>
          </a:p>
        </p:txBody>
      </p:sp>
      <p:pic>
        <p:nvPicPr>
          <p:cNvPr id="12" name="Picture 1035" descr="gr5  575-20"/>
          <p:cNvPicPr>
            <a:picLocks noChangeAspect="1" noChangeArrowheads="1"/>
          </p:cNvPicPr>
          <p:nvPr/>
        </p:nvPicPr>
        <p:blipFill>
          <a:blip r:embed="rId5" cstate="print">
            <a:extLst>
              <a:ext uri="{28A0092B-C50C-407E-A947-70E740481C1C}">
                <a14:useLocalDpi xmlns:a14="http://schemas.microsoft.com/office/drawing/2010/main" val="0"/>
              </a:ext>
            </a:extLst>
          </a:blip>
          <a:srcRect l="12704" t="19002" r="14822" b="22169"/>
          <a:stretch>
            <a:fillRect/>
          </a:stretch>
        </p:blipFill>
        <p:spPr bwMode="auto">
          <a:xfrm rot="16364437">
            <a:off x="4222086" y="3478221"/>
            <a:ext cx="2811574" cy="1528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itle 1"/>
          <p:cNvSpPr txBox="1">
            <a:spLocks/>
          </p:cNvSpPr>
          <p:nvPr/>
        </p:nvSpPr>
        <p:spPr>
          <a:xfrm>
            <a:off x="4909641" y="2349197"/>
            <a:ext cx="1548951" cy="490479"/>
          </a:xfrm>
          <a:prstGeom prst="rect">
            <a:avLst/>
          </a:prstGeom>
          <a:solidFill>
            <a:srgbClr val="CCFFCC">
              <a:alpha val="59000"/>
            </a:srgbClr>
          </a:solidFill>
          <a:ln w="38100">
            <a:solidFill>
              <a:srgbClr val="3366FF"/>
            </a:solidFill>
          </a:ln>
        </p:spPr>
        <p:txBody>
          <a:bodyPr vert="horz" lIns="91440" tIns="45720" rIns="91440" bIns="45720" rtlCol="0" anchor="ctr">
            <a:normAutofit/>
          </a:bodyPr>
          <a:lstStyle/>
          <a:p>
            <a:r>
              <a:rPr lang="en-US" sz="2400" kern="1200" dirty="0" smtClean="0">
                <a:solidFill>
                  <a:srgbClr val="0000FF"/>
                </a:solidFill>
                <a:latin typeface="Arial"/>
                <a:cs typeface="Arial"/>
              </a:rPr>
              <a:t>Normal</a:t>
            </a:r>
            <a:endParaRPr lang="en-US" sz="2400" kern="1200" dirty="0">
              <a:solidFill>
                <a:srgbClr val="0000FF"/>
              </a:solidFill>
              <a:latin typeface="Arial"/>
              <a:cs typeface="Arial"/>
            </a:endParaRPr>
          </a:p>
        </p:txBody>
      </p:sp>
      <p:pic>
        <p:nvPicPr>
          <p:cNvPr id="14" name="Picture 13"/>
          <p:cNvPicPr>
            <a:picLocks noChangeAspect="1"/>
          </p:cNvPicPr>
          <p:nvPr/>
        </p:nvPicPr>
        <p:blipFill rotWithShape="1">
          <a:blip r:embed="rId6"/>
          <a:srcRect r="3270"/>
          <a:stretch/>
        </p:blipFill>
        <p:spPr>
          <a:xfrm>
            <a:off x="6615976" y="2954384"/>
            <a:ext cx="2286133" cy="2423948"/>
          </a:xfrm>
          <a:prstGeom prst="rect">
            <a:avLst/>
          </a:prstGeom>
        </p:spPr>
      </p:pic>
      <p:sp>
        <p:nvSpPr>
          <p:cNvPr id="15" name="Title 1"/>
          <p:cNvSpPr txBox="1">
            <a:spLocks/>
          </p:cNvSpPr>
          <p:nvPr/>
        </p:nvSpPr>
        <p:spPr>
          <a:xfrm>
            <a:off x="6817941" y="2366117"/>
            <a:ext cx="2084168" cy="490479"/>
          </a:xfrm>
          <a:prstGeom prst="rect">
            <a:avLst/>
          </a:prstGeom>
          <a:solidFill>
            <a:srgbClr val="CCFFCC">
              <a:alpha val="59000"/>
            </a:srgbClr>
          </a:solidFill>
          <a:ln w="38100">
            <a:solidFill>
              <a:srgbClr val="3366FF"/>
            </a:solidFill>
          </a:ln>
        </p:spPr>
        <p:txBody>
          <a:bodyPr vert="horz" lIns="91440" tIns="45720" rIns="91440" bIns="45720" rtlCol="0" anchor="ctr">
            <a:noAutofit/>
          </a:bodyPr>
          <a:lstStyle/>
          <a:p>
            <a:r>
              <a:rPr lang="en-US" sz="2400" kern="1200" dirty="0" smtClean="0">
                <a:solidFill>
                  <a:srgbClr val="0000FF"/>
                </a:solidFill>
                <a:latin typeface="Arial"/>
                <a:cs typeface="Arial"/>
              </a:rPr>
              <a:t>Osteomalacia</a:t>
            </a:r>
            <a:endParaRPr lang="en-US" sz="2400" kern="1200" dirty="0">
              <a:solidFill>
                <a:srgbClr val="0000FF"/>
              </a:solidFill>
              <a:latin typeface="Arial"/>
              <a:cs typeface="Arial"/>
            </a:endParaRPr>
          </a:p>
        </p:txBody>
      </p:sp>
      <p:cxnSp>
        <p:nvCxnSpPr>
          <p:cNvPr id="16" name="Straight Connector 15"/>
          <p:cNvCxnSpPr/>
          <p:nvPr/>
        </p:nvCxnSpPr>
        <p:spPr>
          <a:xfrm>
            <a:off x="6620039" y="3425826"/>
            <a:ext cx="395803" cy="0"/>
          </a:xfrm>
          <a:prstGeom prst="line">
            <a:avLst/>
          </a:prstGeom>
          <a:ln w="41275">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V="1">
            <a:off x="6591879" y="4425538"/>
            <a:ext cx="452123" cy="235198"/>
          </a:xfrm>
          <a:prstGeom prst="straightConnector1">
            <a:avLst/>
          </a:prstGeom>
          <a:ln w="41275">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070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ppt_y</p:attrName>
                                        </p:attrNameLst>
                                      </p:cBhvr>
                                      <p:tavLst>
                                        <p:tav tm="0">
                                          <p:val>
                                            <p:strVal val="#ppt_y+#ppt_h*1.125000"/>
                                          </p:val>
                                        </p:tav>
                                        <p:tav tm="100000">
                                          <p:val>
                                            <p:strVal val="#ppt_y"/>
                                          </p:val>
                                        </p:tav>
                                      </p:tavLst>
                                    </p:anim>
                                    <p:animEffect transition="in" filter="wipe(up)">
                                      <p:cBhvr>
                                        <p:cTn id="26" dur="500"/>
                                        <p:tgtEl>
                                          <p:spTgt spid="13"/>
                                        </p:tgtEl>
                                      </p:cBhvr>
                                    </p:animEffect>
                                  </p:childTnLst>
                                </p:cTn>
                              </p:par>
                              <p:par>
                                <p:cTn id="27" presetID="1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p:tgtEl>
                                          <p:spTgt spid="12"/>
                                        </p:tgtEl>
                                        <p:attrNameLst>
                                          <p:attrName>ppt_y</p:attrName>
                                        </p:attrNameLst>
                                      </p:cBhvr>
                                      <p:tavLst>
                                        <p:tav tm="0">
                                          <p:val>
                                            <p:strVal val="#ppt_y+#ppt_h*1.125000"/>
                                          </p:val>
                                        </p:tav>
                                        <p:tav tm="100000">
                                          <p:val>
                                            <p:strVal val="#ppt_y"/>
                                          </p:val>
                                        </p:tav>
                                      </p:tavLst>
                                    </p:anim>
                                    <p:animEffect transition="in" filter="wipe(up)">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p:tgtEl>
                                          <p:spTgt spid="15"/>
                                        </p:tgtEl>
                                        <p:attrNameLst>
                                          <p:attrName>ppt_y</p:attrName>
                                        </p:attrNameLst>
                                      </p:cBhvr>
                                      <p:tavLst>
                                        <p:tav tm="0">
                                          <p:val>
                                            <p:strVal val="#ppt_y+#ppt_h*1.125000"/>
                                          </p:val>
                                        </p:tav>
                                        <p:tav tm="100000">
                                          <p:val>
                                            <p:strVal val="#ppt_y"/>
                                          </p:val>
                                        </p:tav>
                                      </p:tavLst>
                                    </p:anim>
                                    <p:animEffect transition="in" filter="wipe(up)">
                                      <p:cBhvr>
                                        <p:cTn id="36" dur="500"/>
                                        <p:tgtEl>
                                          <p:spTgt spid="15"/>
                                        </p:tgtEl>
                                      </p:cBhvr>
                                    </p:animEffect>
                                  </p:childTnLst>
                                </p:cTn>
                              </p:par>
                              <p:par>
                                <p:cTn id="37" presetID="1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p:tgtEl>
                                          <p:spTgt spid="14"/>
                                        </p:tgtEl>
                                        <p:attrNameLst>
                                          <p:attrName>ppt_y</p:attrName>
                                        </p:attrNameLst>
                                      </p:cBhvr>
                                      <p:tavLst>
                                        <p:tav tm="0">
                                          <p:val>
                                            <p:strVal val="#ppt_y+#ppt_h*1.125000"/>
                                          </p:val>
                                        </p:tav>
                                        <p:tav tm="100000">
                                          <p:val>
                                            <p:strVal val="#ppt_y"/>
                                          </p:val>
                                        </p:tav>
                                      </p:tavLst>
                                    </p:anim>
                                    <p:animEffect transition="in" filter="wipe(up)">
                                      <p:cBhvr>
                                        <p:cTn id="40" dur="500"/>
                                        <p:tgtEl>
                                          <p:spTgt spid="14"/>
                                        </p:tgtEl>
                                      </p:cBhvr>
                                    </p:animEffect>
                                  </p:childTnLst>
                                </p:cTn>
                              </p:par>
                              <p:par>
                                <p:cTn id="41" presetID="1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p:tgtEl>
                                          <p:spTgt spid="16"/>
                                        </p:tgtEl>
                                        <p:attrNameLst>
                                          <p:attrName>ppt_y</p:attrName>
                                        </p:attrNameLst>
                                      </p:cBhvr>
                                      <p:tavLst>
                                        <p:tav tm="0">
                                          <p:val>
                                            <p:strVal val="#ppt_y+#ppt_h*1.125000"/>
                                          </p:val>
                                        </p:tav>
                                        <p:tav tm="100000">
                                          <p:val>
                                            <p:strVal val="#ppt_y"/>
                                          </p:val>
                                        </p:tav>
                                      </p:tavLst>
                                    </p:anim>
                                    <p:animEffect transition="in" filter="wipe(up)">
                                      <p:cBhvr>
                                        <p:cTn id="44" dur="500"/>
                                        <p:tgtEl>
                                          <p:spTgt spid="16"/>
                                        </p:tgtEl>
                                      </p:cBhvr>
                                    </p:animEffect>
                                  </p:childTnLst>
                                </p:cTn>
                              </p:par>
                              <p:par>
                                <p:cTn id="45" presetID="1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p:tgtEl>
                                          <p:spTgt spid="4"/>
                                        </p:tgtEl>
                                        <p:attrNameLst>
                                          <p:attrName>ppt_y</p:attrName>
                                        </p:attrNameLst>
                                      </p:cBhvr>
                                      <p:tavLst>
                                        <p:tav tm="0">
                                          <p:val>
                                            <p:strVal val="#ppt_y+#ppt_h*1.125000"/>
                                          </p:val>
                                        </p:tav>
                                        <p:tav tm="100000">
                                          <p:val>
                                            <p:strVal val="#ppt_y"/>
                                          </p:val>
                                        </p:tav>
                                      </p:tavLst>
                                    </p:anim>
                                    <p:animEffect transition="in" filter="wipe(up)">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Line 3"/>
          <p:cNvSpPr>
            <a:spLocks noChangeShapeType="1"/>
          </p:cNvSpPr>
          <p:nvPr/>
        </p:nvSpPr>
        <p:spPr bwMode="auto">
          <a:xfrm flipH="1">
            <a:off x="5638800" y="1009650"/>
            <a:ext cx="1524000" cy="457200"/>
          </a:xfrm>
          <a:prstGeom prst="line">
            <a:avLst/>
          </a:prstGeom>
          <a:noFill/>
          <a:ln w="28575">
            <a:solidFill>
              <a:srgbClr val="4E67C8"/>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7587" name="Line 4"/>
          <p:cNvSpPr>
            <a:spLocks noChangeShapeType="1"/>
          </p:cNvSpPr>
          <p:nvPr/>
        </p:nvSpPr>
        <p:spPr bwMode="auto">
          <a:xfrm>
            <a:off x="4432300" y="1676400"/>
            <a:ext cx="0" cy="292100"/>
          </a:xfrm>
          <a:prstGeom prst="line">
            <a:avLst/>
          </a:prstGeom>
          <a:noFill/>
          <a:ln w="28575">
            <a:solidFill>
              <a:srgbClr val="4E67C8"/>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7588" name="Line 5"/>
          <p:cNvSpPr>
            <a:spLocks noChangeShapeType="1"/>
          </p:cNvSpPr>
          <p:nvPr/>
        </p:nvSpPr>
        <p:spPr bwMode="auto">
          <a:xfrm>
            <a:off x="4432300" y="2476500"/>
            <a:ext cx="0" cy="304800"/>
          </a:xfrm>
          <a:prstGeom prst="line">
            <a:avLst/>
          </a:prstGeom>
          <a:noFill/>
          <a:ln w="28575">
            <a:solidFill>
              <a:srgbClr val="4E67C8"/>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7589" name="Line 6"/>
          <p:cNvSpPr>
            <a:spLocks noChangeShapeType="1"/>
          </p:cNvSpPr>
          <p:nvPr/>
        </p:nvSpPr>
        <p:spPr bwMode="auto">
          <a:xfrm>
            <a:off x="4432300" y="3219450"/>
            <a:ext cx="0" cy="268873"/>
          </a:xfrm>
          <a:prstGeom prst="line">
            <a:avLst/>
          </a:prstGeom>
          <a:noFill/>
          <a:ln w="28575">
            <a:solidFill>
              <a:srgbClr val="4E67C8"/>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7590" name="Line 7"/>
          <p:cNvSpPr>
            <a:spLocks noChangeShapeType="1"/>
          </p:cNvSpPr>
          <p:nvPr/>
        </p:nvSpPr>
        <p:spPr bwMode="auto">
          <a:xfrm>
            <a:off x="4432300" y="3937000"/>
            <a:ext cx="0" cy="266700"/>
          </a:xfrm>
          <a:prstGeom prst="line">
            <a:avLst/>
          </a:prstGeom>
          <a:noFill/>
          <a:ln w="28575">
            <a:solidFill>
              <a:srgbClr val="4E67C8"/>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7592" name="Line 9"/>
          <p:cNvSpPr>
            <a:spLocks noChangeShapeType="1"/>
          </p:cNvSpPr>
          <p:nvPr/>
        </p:nvSpPr>
        <p:spPr bwMode="auto">
          <a:xfrm>
            <a:off x="1828800" y="1009650"/>
            <a:ext cx="1714500" cy="457200"/>
          </a:xfrm>
          <a:prstGeom prst="line">
            <a:avLst/>
          </a:prstGeom>
          <a:noFill/>
          <a:ln w="28575" cmpd="sng">
            <a:solidFill>
              <a:srgbClr val="4E67C8"/>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7595" name="Line 12"/>
          <p:cNvSpPr>
            <a:spLocks noChangeShapeType="1"/>
          </p:cNvSpPr>
          <p:nvPr/>
        </p:nvSpPr>
        <p:spPr bwMode="auto">
          <a:xfrm>
            <a:off x="4038600" y="3657600"/>
            <a:ext cx="0" cy="304800"/>
          </a:xfrm>
          <a:prstGeom prst="line">
            <a:avLst/>
          </a:prstGeom>
          <a:noFill/>
          <a:ln w="25400">
            <a:solidFill>
              <a:srgbClr val="FFFF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7596" name="AutoShape 13"/>
          <p:cNvSpPr>
            <a:spLocks noChangeArrowheads="1"/>
          </p:cNvSpPr>
          <p:nvPr/>
        </p:nvSpPr>
        <p:spPr bwMode="auto">
          <a:xfrm>
            <a:off x="7543800" y="171450"/>
            <a:ext cx="858838" cy="858838"/>
          </a:xfrm>
          <a:prstGeom prst="sun">
            <a:avLst>
              <a:gd name="adj" fmla="val 25000"/>
            </a:avLst>
          </a:prstGeom>
          <a:solidFill>
            <a:srgbClr val="FFFF00"/>
          </a:solidFill>
          <a:ln w="25400">
            <a:solidFill>
              <a:srgbClr val="FFFF00"/>
            </a:solidFill>
            <a:miter lim="800000"/>
            <a:headEnd/>
            <a:tailEnd/>
          </a:ln>
        </p:spPr>
        <p:txBody>
          <a:bodyPr wrap="none" anchor="ctr"/>
          <a:lstStyle/>
          <a:p>
            <a:endParaRPr lang="en-US"/>
          </a:p>
        </p:txBody>
      </p:sp>
      <p:sp>
        <p:nvSpPr>
          <p:cNvPr id="67597" name="Line 14"/>
          <p:cNvSpPr>
            <a:spLocks noChangeShapeType="1"/>
          </p:cNvSpPr>
          <p:nvPr/>
        </p:nvSpPr>
        <p:spPr bwMode="auto">
          <a:xfrm flipH="1">
            <a:off x="7391400" y="247650"/>
            <a:ext cx="1143000" cy="685800"/>
          </a:xfrm>
          <a:prstGeom prst="line">
            <a:avLst/>
          </a:prstGeom>
          <a:noFill/>
          <a:ln w="508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598" name="Line 15"/>
          <p:cNvSpPr>
            <a:spLocks noChangeShapeType="1"/>
          </p:cNvSpPr>
          <p:nvPr/>
        </p:nvSpPr>
        <p:spPr bwMode="auto">
          <a:xfrm>
            <a:off x="7467600" y="247650"/>
            <a:ext cx="1066800" cy="685800"/>
          </a:xfrm>
          <a:prstGeom prst="line">
            <a:avLst/>
          </a:prstGeom>
          <a:noFill/>
          <a:ln w="508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599" name="AutoShape 18"/>
          <p:cNvSpPr>
            <a:spLocks noChangeArrowheads="1"/>
          </p:cNvSpPr>
          <p:nvPr/>
        </p:nvSpPr>
        <p:spPr bwMode="auto">
          <a:xfrm>
            <a:off x="541867" y="219605"/>
            <a:ext cx="613833" cy="79004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FF"/>
          </a:solidFill>
          <a:ln w="25400">
            <a:solidFill>
              <a:srgbClr val="FFFFFF"/>
            </a:solidFill>
            <a:miter lim="800000"/>
            <a:headEnd/>
            <a:tailEnd/>
          </a:ln>
        </p:spPr>
        <p:txBody>
          <a:bodyPr wrap="none" anchor="ctr"/>
          <a:lstStyle/>
          <a:p>
            <a:endParaRPr lang="en-US"/>
          </a:p>
        </p:txBody>
      </p:sp>
      <p:grpSp>
        <p:nvGrpSpPr>
          <p:cNvPr id="2" name="Group 1"/>
          <p:cNvGrpSpPr/>
          <p:nvPr/>
        </p:nvGrpSpPr>
        <p:grpSpPr>
          <a:xfrm>
            <a:off x="266701" y="332234"/>
            <a:ext cx="1238250" cy="601217"/>
            <a:chOff x="3937000" y="361950"/>
            <a:chExt cx="1297214" cy="758827"/>
          </a:xfrm>
        </p:grpSpPr>
        <p:sp>
          <p:nvSpPr>
            <p:cNvPr id="67600" name="Line 19"/>
            <p:cNvSpPr>
              <a:spLocks noChangeShapeType="1"/>
            </p:cNvSpPr>
            <p:nvPr/>
          </p:nvSpPr>
          <p:spPr bwMode="auto">
            <a:xfrm>
              <a:off x="3937000" y="361951"/>
              <a:ext cx="1297213" cy="758826"/>
            </a:xfrm>
            <a:prstGeom prst="line">
              <a:avLst/>
            </a:prstGeom>
            <a:noFill/>
            <a:ln w="508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7601" name="Line 20"/>
            <p:cNvSpPr>
              <a:spLocks noChangeShapeType="1"/>
            </p:cNvSpPr>
            <p:nvPr/>
          </p:nvSpPr>
          <p:spPr bwMode="auto">
            <a:xfrm flipH="1">
              <a:off x="3937000" y="361950"/>
              <a:ext cx="1297214" cy="758826"/>
            </a:xfrm>
            <a:prstGeom prst="line">
              <a:avLst/>
            </a:prstGeom>
            <a:noFill/>
            <a:ln w="508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67605" name="Line 7"/>
          <p:cNvSpPr>
            <a:spLocks noChangeShapeType="1"/>
          </p:cNvSpPr>
          <p:nvPr/>
        </p:nvSpPr>
        <p:spPr bwMode="auto">
          <a:xfrm>
            <a:off x="4432300" y="4645858"/>
            <a:ext cx="0" cy="323850"/>
          </a:xfrm>
          <a:prstGeom prst="line">
            <a:avLst/>
          </a:prstGeom>
          <a:noFill/>
          <a:ln w="28575">
            <a:solidFill>
              <a:srgbClr val="4E67C8"/>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7606" name="Line 7"/>
          <p:cNvSpPr>
            <a:spLocks noChangeShapeType="1"/>
          </p:cNvSpPr>
          <p:nvPr/>
        </p:nvSpPr>
        <p:spPr bwMode="auto">
          <a:xfrm>
            <a:off x="4432300" y="5554484"/>
            <a:ext cx="0" cy="323850"/>
          </a:xfrm>
          <a:prstGeom prst="line">
            <a:avLst/>
          </a:prstGeom>
          <a:noFill/>
          <a:ln w="28575">
            <a:solidFill>
              <a:srgbClr val="4E67C8"/>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 name="TextBox 2"/>
          <p:cNvSpPr txBox="1"/>
          <p:nvPr/>
        </p:nvSpPr>
        <p:spPr>
          <a:xfrm>
            <a:off x="2353733" y="264055"/>
            <a:ext cx="4233334"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b="1" dirty="0" smtClean="0">
                <a:solidFill>
                  <a:srgbClr val="0000FF"/>
                </a:solidFill>
                <a:latin typeface="Arial"/>
                <a:cs typeface="Arial"/>
              </a:rPr>
              <a:t>Vitamin D Deficiency</a:t>
            </a:r>
            <a:endParaRPr lang="en-US" sz="3200" b="1" dirty="0">
              <a:solidFill>
                <a:srgbClr val="0000FF"/>
              </a:solidFill>
              <a:latin typeface="Arial"/>
              <a:cs typeface="Arial"/>
            </a:endParaRPr>
          </a:p>
        </p:txBody>
      </p:sp>
      <p:sp>
        <p:nvSpPr>
          <p:cNvPr id="31" name="Text Box 2"/>
          <p:cNvSpPr txBox="1">
            <a:spLocks noChangeArrowheads="1"/>
          </p:cNvSpPr>
          <p:nvPr/>
        </p:nvSpPr>
        <p:spPr bwMode="auto">
          <a:xfrm>
            <a:off x="1041400" y="4203700"/>
            <a:ext cx="736123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tabLst>
                <a:tab pos="2743200" algn="l"/>
                <a:tab pos="6626225" algn="l"/>
                <a:tab pos="7780338" algn="l"/>
              </a:tabLst>
              <a:defRPr sz="3600">
                <a:solidFill>
                  <a:schemeClr val="tx1"/>
                </a:solidFill>
                <a:latin typeface="Times New Roman" charset="0"/>
                <a:ea typeface="ＭＳ Ｐゴシック" charset="0"/>
                <a:cs typeface="ＭＳ Ｐゴシック" charset="0"/>
              </a:defRPr>
            </a:lvl1pPr>
            <a:lvl2pPr marL="742950" indent="-285750" eaLnBrk="0" hangingPunct="0">
              <a:tabLst>
                <a:tab pos="2743200" algn="l"/>
                <a:tab pos="6626225" algn="l"/>
                <a:tab pos="7780338" algn="l"/>
              </a:tabLst>
              <a:defRPr sz="3600">
                <a:solidFill>
                  <a:schemeClr val="tx1"/>
                </a:solidFill>
                <a:latin typeface="Times New Roman" charset="0"/>
                <a:ea typeface="ＭＳ Ｐゴシック" charset="0"/>
              </a:defRPr>
            </a:lvl2pPr>
            <a:lvl3pPr marL="1143000" indent="-228600" eaLnBrk="0" hangingPunct="0">
              <a:tabLst>
                <a:tab pos="2743200" algn="l"/>
                <a:tab pos="6626225" algn="l"/>
                <a:tab pos="7780338" algn="l"/>
              </a:tabLst>
              <a:defRPr sz="3600">
                <a:solidFill>
                  <a:schemeClr val="tx1"/>
                </a:solidFill>
                <a:latin typeface="Times New Roman" charset="0"/>
                <a:ea typeface="ＭＳ Ｐゴシック" charset="0"/>
              </a:defRPr>
            </a:lvl3pPr>
            <a:lvl4pPr marL="1600200" indent="-228600" eaLnBrk="0" hangingPunct="0">
              <a:tabLst>
                <a:tab pos="2743200" algn="l"/>
                <a:tab pos="6626225" algn="l"/>
                <a:tab pos="7780338" algn="l"/>
              </a:tabLst>
              <a:defRPr sz="3600">
                <a:solidFill>
                  <a:schemeClr val="tx1"/>
                </a:solidFill>
                <a:latin typeface="Times New Roman" charset="0"/>
                <a:ea typeface="ＭＳ Ｐゴシック" charset="0"/>
              </a:defRPr>
            </a:lvl4pPr>
            <a:lvl5pPr marL="2057400" indent="-228600" eaLnBrk="0" hangingPunct="0">
              <a:tabLst>
                <a:tab pos="2743200" algn="l"/>
                <a:tab pos="6626225" algn="l"/>
                <a:tab pos="7780338" algn="l"/>
              </a:tabLst>
              <a:defRPr sz="3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9pPr>
          </a:lstStyle>
          <a:p>
            <a:r>
              <a:rPr lang="en-US" sz="1600" b="1" dirty="0" smtClean="0">
                <a:solidFill>
                  <a:srgbClr val="0000FF"/>
                </a:solidFill>
                <a:latin typeface="Arial"/>
                <a:cs typeface="Arial"/>
              </a:rPr>
              <a:t>SECONDARY HYPERPARATHYROIDISM AND CALCIUM INSUFFICIENCY</a:t>
            </a:r>
            <a:endParaRPr lang="en-US" sz="1600" b="1" dirty="0">
              <a:latin typeface="Arial"/>
              <a:cs typeface="Arial"/>
            </a:endParaRPr>
          </a:p>
        </p:txBody>
      </p:sp>
      <p:sp>
        <p:nvSpPr>
          <p:cNvPr id="32" name="Text Box 2"/>
          <p:cNvSpPr txBox="1">
            <a:spLocks noChangeArrowheads="1"/>
          </p:cNvSpPr>
          <p:nvPr/>
        </p:nvSpPr>
        <p:spPr bwMode="auto">
          <a:xfrm>
            <a:off x="2640277" y="4969708"/>
            <a:ext cx="3863446"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tabLst>
                <a:tab pos="2743200" algn="l"/>
                <a:tab pos="6626225" algn="l"/>
                <a:tab pos="7780338" algn="l"/>
              </a:tabLst>
              <a:defRPr sz="3600">
                <a:solidFill>
                  <a:schemeClr val="tx1"/>
                </a:solidFill>
                <a:latin typeface="Times New Roman" charset="0"/>
                <a:ea typeface="ＭＳ Ｐゴシック" charset="0"/>
                <a:cs typeface="ＭＳ Ｐゴシック" charset="0"/>
              </a:defRPr>
            </a:lvl1pPr>
            <a:lvl2pPr marL="742950" indent="-285750" eaLnBrk="0" hangingPunct="0">
              <a:tabLst>
                <a:tab pos="2743200" algn="l"/>
                <a:tab pos="6626225" algn="l"/>
                <a:tab pos="7780338" algn="l"/>
              </a:tabLst>
              <a:defRPr sz="3600">
                <a:solidFill>
                  <a:schemeClr val="tx1"/>
                </a:solidFill>
                <a:latin typeface="Times New Roman" charset="0"/>
                <a:ea typeface="ＭＳ Ｐゴシック" charset="0"/>
              </a:defRPr>
            </a:lvl2pPr>
            <a:lvl3pPr marL="1143000" indent="-228600" eaLnBrk="0" hangingPunct="0">
              <a:tabLst>
                <a:tab pos="2743200" algn="l"/>
                <a:tab pos="6626225" algn="l"/>
                <a:tab pos="7780338" algn="l"/>
              </a:tabLst>
              <a:defRPr sz="3600">
                <a:solidFill>
                  <a:schemeClr val="tx1"/>
                </a:solidFill>
                <a:latin typeface="Times New Roman" charset="0"/>
                <a:ea typeface="ＭＳ Ｐゴシック" charset="0"/>
              </a:defRPr>
            </a:lvl3pPr>
            <a:lvl4pPr marL="1600200" indent="-228600" eaLnBrk="0" hangingPunct="0">
              <a:tabLst>
                <a:tab pos="2743200" algn="l"/>
                <a:tab pos="6626225" algn="l"/>
                <a:tab pos="7780338" algn="l"/>
              </a:tabLst>
              <a:defRPr sz="3600">
                <a:solidFill>
                  <a:schemeClr val="tx1"/>
                </a:solidFill>
                <a:latin typeface="Times New Roman" charset="0"/>
                <a:ea typeface="ＭＳ Ｐゴシック" charset="0"/>
              </a:defRPr>
            </a:lvl4pPr>
            <a:lvl5pPr marL="2057400" indent="-228600" eaLnBrk="0" hangingPunct="0">
              <a:tabLst>
                <a:tab pos="2743200" algn="l"/>
                <a:tab pos="6626225" algn="l"/>
                <a:tab pos="7780338" algn="l"/>
              </a:tabLst>
              <a:defRPr sz="3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9pPr>
          </a:lstStyle>
          <a:p>
            <a:r>
              <a:rPr lang="en-US" sz="1600" b="1" dirty="0" smtClean="0">
                <a:solidFill>
                  <a:srgbClr val="0000FF"/>
                </a:solidFill>
                <a:latin typeface="Arial"/>
                <a:cs typeface="Arial"/>
              </a:rPr>
              <a:t>INCREASE IN BONE RESORPTION/</a:t>
            </a:r>
          </a:p>
          <a:p>
            <a:r>
              <a:rPr lang="en-US" sz="1600" b="1" dirty="0" smtClean="0">
                <a:solidFill>
                  <a:srgbClr val="0000FF"/>
                </a:solidFill>
                <a:latin typeface="Arial"/>
                <a:cs typeface="Arial"/>
              </a:rPr>
              <a:t>? REDUCED MUSCLE FUNCTION</a:t>
            </a:r>
            <a:endParaRPr lang="en-US" sz="1600" b="1" dirty="0">
              <a:latin typeface="Arial"/>
              <a:cs typeface="Arial"/>
            </a:endParaRPr>
          </a:p>
        </p:txBody>
      </p:sp>
      <p:sp>
        <p:nvSpPr>
          <p:cNvPr id="33" name="Text Box 2"/>
          <p:cNvSpPr txBox="1">
            <a:spLocks noChangeArrowheads="1"/>
          </p:cNvSpPr>
          <p:nvPr/>
        </p:nvSpPr>
        <p:spPr bwMode="auto">
          <a:xfrm>
            <a:off x="2792677" y="5946418"/>
            <a:ext cx="351922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tabLst>
                <a:tab pos="2743200" algn="l"/>
                <a:tab pos="6626225" algn="l"/>
                <a:tab pos="7780338" algn="l"/>
              </a:tabLst>
              <a:defRPr sz="3600">
                <a:solidFill>
                  <a:schemeClr val="tx1"/>
                </a:solidFill>
                <a:latin typeface="Times New Roman" charset="0"/>
                <a:ea typeface="ＭＳ Ｐゴシック" charset="0"/>
                <a:cs typeface="ＭＳ Ｐゴシック" charset="0"/>
              </a:defRPr>
            </a:lvl1pPr>
            <a:lvl2pPr marL="742950" indent="-285750" eaLnBrk="0" hangingPunct="0">
              <a:tabLst>
                <a:tab pos="2743200" algn="l"/>
                <a:tab pos="6626225" algn="l"/>
                <a:tab pos="7780338" algn="l"/>
              </a:tabLst>
              <a:defRPr sz="3600">
                <a:solidFill>
                  <a:schemeClr val="tx1"/>
                </a:solidFill>
                <a:latin typeface="Times New Roman" charset="0"/>
                <a:ea typeface="ＭＳ Ｐゴシック" charset="0"/>
              </a:defRPr>
            </a:lvl2pPr>
            <a:lvl3pPr marL="1143000" indent="-228600" eaLnBrk="0" hangingPunct="0">
              <a:tabLst>
                <a:tab pos="2743200" algn="l"/>
                <a:tab pos="6626225" algn="l"/>
                <a:tab pos="7780338" algn="l"/>
              </a:tabLst>
              <a:defRPr sz="3600">
                <a:solidFill>
                  <a:schemeClr val="tx1"/>
                </a:solidFill>
                <a:latin typeface="Times New Roman" charset="0"/>
                <a:ea typeface="ＭＳ Ｐゴシック" charset="0"/>
              </a:defRPr>
            </a:lvl3pPr>
            <a:lvl4pPr marL="1600200" indent="-228600" eaLnBrk="0" hangingPunct="0">
              <a:tabLst>
                <a:tab pos="2743200" algn="l"/>
                <a:tab pos="6626225" algn="l"/>
                <a:tab pos="7780338" algn="l"/>
              </a:tabLst>
              <a:defRPr sz="3600">
                <a:solidFill>
                  <a:schemeClr val="tx1"/>
                </a:solidFill>
                <a:latin typeface="Times New Roman" charset="0"/>
                <a:ea typeface="ＭＳ Ｐゴシック" charset="0"/>
              </a:defRPr>
            </a:lvl4pPr>
            <a:lvl5pPr marL="2057400" indent="-228600" eaLnBrk="0" hangingPunct="0">
              <a:tabLst>
                <a:tab pos="2743200" algn="l"/>
                <a:tab pos="6626225" algn="l"/>
                <a:tab pos="7780338" algn="l"/>
              </a:tabLst>
              <a:defRPr sz="3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9pPr>
          </a:lstStyle>
          <a:p>
            <a:pPr algn="ctr"/>
            <a:r>
              <a:rPr lang="en-US" sz="1600" b="1" dirty="0" smtClean="0">
                <a:solidFill>
                  <a:srgbClr val="0000FF"/>
                </a:solidFill>
                <a:latin typeface="Arial"/>
                <a:cs typeface="Arial"/>
              </a:rPr>
              <a:t>BONE LOSS</a:t>
            </a:r>
          </a:p>
          <a:p>
            <a:pPr algn="ctr"/>
            <a:r>
              <a:rPr lang="en-US" sz="1600" b="1" dirty="0" smtClean="0">
                <a:solidFill>
                  <a:srgbClr val="0000FF"/>
                </a:solidFill>
                <a:latin typeface="Arial"/>
                <a:cs typeface="Arial"/>
              </a:rPr>
              <a:t>?INCREASED RISK OF FALLING</a:t>
            </a:r>
            <a:endParaRPr lang="en-US" sz="1600" b="1" dirty="0">
              <a:latin typeface="Arial"/>
              <a:cs typeface="Arial"/>
            </a:endParaRPr>
          </a:p>
        </p:txBody>
      </p:sp>
      <p:grpSp>
        <p:nvGrpSpPr>
          <p:cNvPr id="6" name="Group 5"/>
          <p:cNvGrpSpPr/>
          <p:nvPr/>
        </p:nvGrpSpPr>
        <p:grpSpPr>
          <a:xfrm>
            <a:off x="3968750" y="1276290"/>
            <a:ext cx="1168400" cy="400110"/>
            <a:chOff x="3968750" y="1276290"/>
            <a:chExt cx="1168400" cy="400110"/>
          </a:xfrm>
        </p:grpSpPr>
        <p:sp>
          <p:nvSpPr>
            <p:cNvPr id="67585" name="Text Box 2"/>
            <p:cNvSpPr txBox="1">
              <a:spLocks noChangeArrowheads="1"/>
            </p:cNvSpPr>
            <p:nvPr/>
          </p:nvSpPr>
          <p:spPr bwMode="auto">
            <a:xfrm>
              <a:off x="4006850" y="1276290"/>
              <a:ext cx="11303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tabLst>
                  <a:tab pos="2743200" algn="l"/>
                  <a:tab pos="6626225" algn="l"/>
                  <a:tab pos="7780338" algn="l"/>
                </a:tabLst>
                <a:defRPr sz="3600">
                  <a:solidFill>
                    <a:schemeClr val="tx1"/>
                  </a:solidFill>
                  <a:latin typeface="Times New Roman" charset="0"/>
                  <a:ea typeface="ＭＳ Ｐゴシック" charset="0"/>
                  <a:cs typeface="ＭＳ Ｐゴシック" charset="0"/>
                </a:defRPr>
              </a:lvl1pPr>
              <a:lvl2pPr marL="742950" indent="-285750" eaLnBrk="0" hangingPunct="0">
                <a:tabLst>
                  <a:tab pos="2743200" algn="l"/>
                  <a:tab pos="6626225" algn="l"/>
                  <a:tab pos="7780338" algn="l"/>
                </a:tabLst>
                <a:defRPr sz="3600">
                  <a:solidFill>
                    <a:schemeClr val="tx1"/>
                  </a:solidFill>
                  <a:latin typeface="Times New Roman" charset="0"/>
                  <a:ea typeface="ＭＳ Ｐゴシック" charset="0"/>
                </a:defRPr>
              </a:lvl2pPr>
              <a:lvl3pPr marL="1143000" indent="-228600" eaLnBrk="0" hangingPunct="0">
                <a:tabLst>
                  <a:tab pos="2743200" algn="l"/>
                  <a:tab pos="6626225" algn="l"/>
                  <a:tab pos="7780338" algn="l"/>
                </a:tabLst>
                <a:defRPr sz="3600">
                  <a:solidFill>
                    <a:schemeClr val="tx1"/>
                  </a:solidFill>
                  <a:latin typeface="Times New Roman" charset="0"/>
                  <a:ea typeface="ＭＳ Ｐゴシック" charset="0"/>
                </a:defRPr>
              </a:lvl3pPr>
              <a:lvl4pPr marL="1600200" indent="-228600" eaLnBrk="0" hangingPunct="0">
                <a:tabLst>
                  <a:tab pos="2743200" algn="l"/>
                  <a:tab pos="6626225" algn="l"/>
                  <a:tab pos="7780338" algn="l"/>
                </a:tabLst>
                <a:defRPr sz="3600">
                  <a:solidFill>
                    <a:schemeClr val="tx1"/>
                  </a:solidFill>
                  <a:latin typeface="Times New Roman" charset="0"/>
                  <a:ea typeface="ＭＳ Ｐゴシック" charset="0"/>
                </a:defRPr>
              </a:lvl4pPr>
              <a:lvl5pPr marL="2057400" indent="-228600" eaLnBrk="0" hangingPunct="0">
                <a:tabLst>
                  <a:tab pos="2743200" algn="l"/>
                  <a:tab pos="6626225" algn="l"/>
                  <a:tab pos="7780338" algn="l"/>
                </a:tabLst>
                <a:defRPr sz="3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9pPr>
            </a:lstStyle>
            <a:p>
              <a:r>
                <a:rPr lang="en-US" sz="1600" b="1" dirty="0" smtClean="0">
                  <a:solidFill>
                    <a:srgbClr val="0000FF"/>
                  </a:solidFill>
                  <a:latin typeface="Arial"/>
                  <a:cs typeface="Arial"/>
                </a:rPr>
                <a:t>25-OHD</a:t>
              </a:r>
              <a:r>
                <a:rPr lang="en-US" sz="2000" b="1" dirty="0" smtClean="0">
                  <a:solidFill>
                    <a:srgbClr val="FFFFCC"/>
                  </a:solidFill>
                </a:rPr>
                <a:t>                                                 </a:t>
              </a:r>
              <a:r>
                <a:rPr lang="en-US" sz="2000" b="1" dirty="0" smtClean="0">
                  <a:solidFill>
                    <a:srgbClr val="FFFFFF"/>
                  </a:solidFill>
                </a:rPr>
                <a:t> </a:t>
              </a:r>
              <a:endParaRPr lang="en-US" sz="2000" b="1" dirty="0">
                <a:latin typeface="Arial"/>
                <a:cs typeface="Arial"/>
              </a:endParaRPr>
            </a:p>
          </p:txBody>
        </p:sp>
        <p:sp>
          <p:nvSpPr>
            <p:cNvPr id="37" name="Line 6"/>
            <p:cNvSpPr>
              <a:spLocks noChangeShapeType="1"/>
            </p:cNvSpPr>
            <p:nvPr/>
          </p:nvSpPr>
          <p:spPr bwMode="auto">
            <a:xfrm>
              <a:off x="3968750" y="1393825"/>
              <a:ext cx="0" cy="208548"/>
            </a:xfrm>
            <a:prstGeom prst="line">
              <a:avLst/>
            </a:prstGeom>
            <a:noFill/>
            <a:ln w="28575">
              <a:solidFill>
                <a:srgbClr val="4E67C8"/>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8" name="Text Box 2"/>
          <p:cNvSpPr txBox="1">
            <a:spLocks noChangeArrowheads="1"/>
          </p:cNvSpPr>
          <p:nvPr/>
        </p:nvSpPr>
        <p:spPr bwMode="auto">
          <a:xfrm>
            <a:off x="541867" y="1393825"/>
            <a:ext cx="84454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tabLst>
                <a:tab pos="2743200" algn="l"/>
                <a:tab pos="6626225" algn="l"/>
                <a:tab pos="7780338" algn="l"/>
              </a:tabLst>
              <a:defRPr sz="3600">
                <a:solidFill>
                  <a:schemeClr val="tx1"/>
                </a:solidFill>
                <a:latin typeface="Times New Roman" charset="0"/>
                <a:ea typeface="ＭＳ Ｐゴシック" charset="0"/>
                <a:cs typeface="ＭＳ Ｐゴシック" charset="0"/>
              </a:defRPr>
            </a:lvl1pPr>
            <a:lvl2pPr marL="742950" indent="-285750" eaLnBrk="0" hangingPunct="0">
              <a:tabLst>
                <a:tab pos="2743200" algn="l"/>
                <a:tab pos="6626225" algn="l"/>
                <a:tab pos="7780338" algn="l"/>
              </a:tabLst>
              <a:defRPr sz="3600">
                <a:solidFill>
                  <a:schemeClr val="tx1"/>
                </a:solidFill>
                <a:latin typeface="Times New Roman" charset="0"/>
                <a:ea typeface="ＭＳ Ｐゴシック" charset="0"/>
              </a:defRPr>
            </a:lvl2pPr>
            <a:lvl3pPr marL="1143000" indent="-228600" eaLnBrk="0" hangingPunct="0">
              <a:tabLst>
                <a:tab pos="2743200" algn="l"/>
                <a:tab pos="6626225" algn="l"/>
                <a:tab pos="7780338" algn="l"/>
              </a:tabLst>
              <a:defRPr sz="3600">
                <a:solidFill>
                  <a:schemeClr val="tx1"/>
                </a:solidFill>
                <a:latin typeface="Times New Roman" charset="0"/>
                <a:ea typeface="ＭＳ Ｐゴシック" charset="0"/>
              </a:defRPr>
            </a:lvl3pPr>
            <a:lvl4pPr marL="1600200" indent="-228600" eaLnBrk="0" hangingPunct="0">
              <a:tabLst>
                <a:tab pos="2743200" algn="l"/>
                <a:tab pos="6626225" algn="l"/>
                <a:tab pos="7780338" algn="l"/>
              </a:tabLst>
              <a:defRPr sz="3600">
                <a:solidFill>
                  <a:schemeClr val="tx1"/>
                </a:solidFill>
                <a:latin typeface="Times New Roman" charset="0"/>
                <a:ea typeface="ＭＳ Ｐゴシック" charset="0"/>
              </a:defRPr>
            </a:lvl4pPr>
            <a:lvl5pPr marL="2057400" indent="-228600" eaLnBrk="0" hangingPunct="0">
              <a:tabLst>
                <a:tab pos="2743200" algn="l"/>
                <a:tab pos="6626225" algn="l"/>
                <a:tab pos="7780338" algn="l"/>
              </a:tabLst>
              <a:defRPr sz="3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9pPr>
          </a:lstStyle>
          <a:p>
            <a:r>
              <a:rPr lang="en-US" sz="1600" b="1" dirty="0" smtClean="0">
                <a:solidFill>
                  <a:srgbClr val="0000FF"/>
                </a:solidFill>
                <a:latin typeface="Arial"/>
                <a:cs typeface="Arial"/>
              </a:rPr>
              <a:t>DIET</a:t>
            </a:r>
            <a:endParaRPr lang="en-US" sz="2000" b="1" dirty="0">
              <a:latin typeface="Arial"/>
              <a:cs typeface="Arial"/>
            </a:endParaRPr>
          </a:p>
        </p:txBody>
      </p:sp>
      <p:sp>
        <p:nvSpPr>
          <p:cNvPr id="39" name="Text Box 2"/>
          <p:cNvSpPr txBox="1">
            <a:spLocks noChangeArrowheads="1"/>
          </p:cNvSpPr>
          <p:nvPr/>
        </p:nvSpPr>
        <p:spPr bwMode="auto">
          <a:xfrm>
            <a:off x="7753351" y="1393825"/>
            <a:ext cx="70484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tabLst>
                <a:tab pos="2743200" algn="l"/>
                <a:tab pos="6626225" algn="l"/>
                <a:tab pos="7780338" algn="l"/>
              </a:tabLst>
              <a:defRPr sz="3600">
                <a:solidFill>
                  <a:schemeClr val="tx1"/>
                </a:solidFill>
                <a:latin typeface="Times New Roman" charset="0"/>
                <a:ea typeface="ＭＳ Ｐゴシック" charset="0"/>
                <a:cs typeface="ＭＳ Ｐゴシック" charset="0"/>
              </a:defRPr>
            </a:lvl1pPr>
            <a:lvl2pPr marL="742950" indent="-285750" eaLnBrk="0" hangingPunct="0">
              <a:tabLst>
                <a:tab pos="2743200" algn="l"/>
                <a:tab pos="6626225" algn="l"/>
                <a:tab pos="7780338" algn="l"/>
              </a:tabLst>
              <a:defRPr sz="3600">
                <a:solidFill>
                  <a:schemeClr val="tx1"/>
                </a:solidFill>
                <a:latin typeface="Times New Roman" charset="0"/>
                <a:ea typeface="ＭＳ Ｐゴシック" charset="0"/>
              </a:defRPr>
            </a:lvl2pPr>
            <a:lvl3pPr marL="1143000" indent="-228600" eaLnBrk="0" hangingPunct="0">
              <a:tabLst>
                <a:tab pos="2743200" algn="l"/>
                <a:tab pos="6626225" algn="l"/>
                <a:tab pos="7780338" algn="l"/>
              </a:tabLst>
              <a:defRPr sz="3600">
                <a:solidFill>
                  <a:schemeClr val="tx1"/>
                </a:solidFill>
                <a:latin typeface="Times New Roman" charset="0"/>
                <a:ea typeface="ＭＳ Ｐゴシック" charset="0"/>
              </a:defRPr>
            </a:lvl3pPr>
            <a:lvl4pPr marL="1600200" indent="-228600" eaLnBrk="0" hangingPunct="0">
              <a:tabLst>
                <a:tab pos="2743200" algn="l"/>
                <a:tab pos="6626225" algn="l"/>
                <a:tab pos="7780338" algn="l"/>
              </a:tabLst>
              <a:defRPr sz="3600">
                <a:solidFill>
                  <a:schemeClr val="tx1"/>
                </a:solidFill>
                <a:latin typeface="Times New Roman" charset="0"/>
                <a:ea typeface="ＭＳ Ｐゴシック" charset="0"/>
              </a:defRPr>
            </a:lvl4pPr>
            <a:lvl5pPr marL="2057400" indent="-228600" eaLnBrk="0" hangingPunct="0">
              <a:tabLst>
                <a:tab pos="2743200" algn="l"/>
                <a:tab pos="6626225" algn="l"/>
                <a:tab pos="7780338" algn="l"/>
              </a:tabLst>
              <a:defRPr sz="3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9pPr>
          </a:lstStyle>
          <a:p>
            <a:r>
              <a:rPr lang="en-US" sz="1600" b="1" dirty="0" smtClean="0">
                <a:solidFill>
                  <a:srgbClr val="0000FF"/>
                </a:solidFill>
                <a:latin typeface="Arial"/>
                <a:cs typeface="Arial"/>
              </a:rPr>
              <a:t>UV</a:t>
            </a:r>
            <a:endParaRPr lang="en-US" sz="2000" b="1" dirty="0">
              <a:latin typeface="Arial"/>
              <a:cs typeface="Arial"/>
            </a:endParaRPr>
          </a:p>
        </p:txBody>
      </p:sp>
      <p:grpSp>
        <p:nvGrpSpPr>
          <p:cNvPr id="7" name="Group 6"/>
          <p:cNvGrpSpPr/>
          <p:nvPr/>
        </p:nvGrpSpPr>
        <p:grpSpPr>
          <a:xfrm>
            <a:off x="3848894" y="2027654"/>
            <a:ext cx="1439862" cy="338554"/>
            <a:chOff x="3848894" y="2027654"/>
            <a:chExt cx="1439862" cy="338554"/>
          </a:xfrm>
        </p:grpSpPr>
        <p:sp>
          <p:nvSpPr>
            <p:cNvPr id="28" name="Text Box 2"/>
            <p:cNvSpPr txBox="1">
              <a:spLocks noChangeArrowheads="1"/>
            </p:cNvSpPr>
            <p:nvPr/>
          </p:nvSpPr>
          <p:spPr bwMode="auto">
            <a:xfrm>
              <a:off x="3855244" y="2027654"/>
              <a:ext cx="143351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tabLst>
                  <a:tab pos="2743200" algn="l"/>
                  <a:tab pos="6626225" algn="l"/>
                  <a:tab pos="7780338" algn="l"/>
                </a:tabLst>
                <a:defRPr sz="3600">
                  <a:solidFill>
                    <a:schemeClr val="tx1"/>
                  </a:solidFill>
                  <a:latin typeface="Times New Roman" charset="0"/>
                  <a:ea typeface="ＭＳ Ｐゴシック" charset="0"/>
                  <a:cs typeface="ＭＳ Ｐゴシック" charset="0"/>
                </a:defRPr>
              </a:lvl1pPr>
              <a:lvl2pPr marL="742950" indent="-285750" eaLnBrk="0" hangingPunct="0">
                <a:tabLst>
                  <a:tab pos="2743200" algn="l"/>
                  <a:tab pos="6626225" algn="l"/>
                  <a:tab pos="7780338" algn="l"/>
                </a:tabLst>
                <a:defRPr sz="3600">
                  <a:solidFill>
                    <a:schemeClr val="tx1"/>
                  </a:solidFill>
                  <a:latin typeface="Times New Roman" charset="0"/>
                  <a:ea typeface="ＭＳ Ｐゴシック" charset="0"/>
                </a:defRPr>
              </a:lvl2pPr>
              <a:lvl3pPr marL="1143000" indent="-228600" eaLnBrk="0" hangingPunct="0">
                <a:tabLst>
                  <a:tab pos="2743200" algn="l"/>
                  <a:tab pos="6626225" algn="l"/>
                  <a:tab pos="7780338" algn="l"/>
                </a:tabLst>
                <a:defRPr sz="3600">
                  <a:solidFill>
                    <a:schemeClr val="tx1"/>
                  </a:solidFill>
                  <a:latin typeface="Times New Roman" charset="0"/>
                  <a:ea typeface="ＭＳ Ｐゴシック" charset="0"/>
                </a:defRPr>
              </a:lvl3pPr>
              <a:lvl4pPr marL="1600200" indent="-228600" eaLnBrk="0" hangingPunct="0">
                <a:tabLst>
                  <a:tab pos="2743200" algn="l"/>
                  <a:tab pos="6626225" algn="l"/>
                  <a:tab pos="7780338" algn="l"/>
                </a:tabLst>
                <a:defRPr sz="3600">
                  <a:solidFill>
                    <a:schemeClr val="tx1"/>
                  </a:solidFill>
                  <a:latin typeface="Times New Roman" charset="0"/>
                  <a:ea typeface="ＭＳ Ｐゴシック" charset="0"/>
                </a:defRPr>
              </a:lvl4pPr>
              <a:lvl5pPr marL="2057400" indent="-228600" eaLnBrk="0" hangingPunct="0">
                <a:tabLst>
                  <a:tab pos="2743200" algn="l"/>
                  <a:tab pos="6626225" algn="l"/>
                  <a:tab pos="7780338" algn="l"/>
                </a:tabLst>
                <a:defRPr sz="3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9pPr>
            </a:lstStyle>
            <a:p>
              <a:r>
                <a:rPr lang="en-US" sz="1600" b="1" dirty="0" smtClean="0">
                  <a:solidFill>
                    <a:srgbClr val="0000FF"/>
                  </a:solidFill>
                  <a:latin typeface="Arial"/>
                  <a:cs typeface="Arial"/>
                </a:rPr>
                <a:t>1,25-(OH)</a:t>
              </a:r>
              <a:r>
                <a:rPr lang="en-US" sz="1600" b="1" baseline="-25000" dirty="0" smtClean="0">
                  <a:solidFill>
                    <a:srgbClr val="0000FF"/>
                  </a:solidFill>
                  <a:latin typeface="Arial"/>
                  <a:cs typeface="Arial"/>
                </a:rPr>
                <a:t>2</a:t>
              </a:r>
              <a:r>
                <a:rPr lang="en-US" sz="1600" b="1" dirty="0" smtClean="0">
                  <a:solidFill>
                    <a:srgbClr val="0000FF"/>
                  </a:solidFill>
                  <a:latin typeface="Arial"/>
                  <a:cs typeface="Arial"/>
                </a:rPr>
                <a:t>D</a:t>
              </a:r>
              <a:endParaRPr lang="en-US" sz="2000" b="1" dirty="0">
                <a:latin typeface="Arial"/>
                <a:cs typeface="Arial"/>
              </a:endParaRPr>
            </a:p>
          </p:txBody>
        </p:sp>
        <p:sp>
          <p:nvSpPr>
            <p:cNvPr id="40" name="Line 6"/>
            <p:cNvSpPr>
              <a:spLocks noChangeShapeType="1"/>
            </p:cNvSpPr>
            <p:nvPr/>
          </p:nvSpPr>
          <p:spPr bwMode="auto">
            <a:xfrm>
              <a:off x="3848894" y="2157660"/>
              <a:ext cx="0" cy="208548"/>
            </a:xfrm>
            <a:prstGeom prst="line">
              <a:avLst/>
            </a:prstGeom>
            <a:noFill/>
            <a:ln w="28575">
              <a:solidFill>
                <a:srgbClr val="4E67C8"/>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8" name="Group 7"/>
          <p:cNvGrpSpPr/>
          <p:nvPr/>
        </p:nvGrpSpPr>
        <p:grpSpPr>
          <a:xfrm>
            <a:off x="3639344" y="2781300"/>
            <a:ext cx="1999456" cy="338554"/>
            <a:chOff x="3639344" y="2781300"/>
            <a:chExt cx="1999456" cy="338554"/>
          </a:xfrm>
        </p:grpSpPr>
        <p:sp>
          <p:nvSpPr>
            <p:cNvPr id="29" name="Text Box 2"/>
            <p:cNvSpPr txBox="1">
              <a:spLocks noChangeArrowheads="1"/>
            </p:cNvSpPr>
            <p:nvPr/>
          </p:nvSpPr>
          <p:spPr bwMode="auto">
            <a:xfrm>
              <a:off x="3651250" y="2781300"/>
              <a:ext cx="19875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tabLst>
                  <a:tab pos="2743200" algn="l"/>
                  <a:tab pos="6626225" algn="l"/>
                  <a:tab pos="7780338" algn="l"/>
                </a:tabLst>
                <a:defRPr sz="3600">
                  <a:solidFill>
                    <a:schemeClr val="tx1"/>
                  </a:solidFill>
                  <a:latin typeface="Times New Roman" charset="0"/>
                  <a:ea typeface="ＭＳ Ｐゴシック" charset="0"/>
                  <a:cs typeface="ＭＳ Ｐゴシック" charset="0"/>
                </a:defRPr>
              </a:lvl1pPr>
              <a:lvl2pPr marL="742950" indent="-285750" eaLnBrk="0" hangingPunct="0">
                <a:tabLst>
                  <a:tab pos="2743200" algn="l"/>
                  <a:tab pos="6626225" algn="l"/>
                  <a:tab pos="7780338" algn="l"/>
                </a:tabLst>
                <a:defRPr sz="3600">
                  <a:solidFill>
                    <a:schemeClr val="tx1"/>
                  </a:solidFill>
                  <a:latin typeface="Times New Roman" charset="0"/>
                  <a:ea typeface="ＭＳ Ｐゴシック" charset="0"/>
                </a:defRPr>
              </a:lvl2pPr>
              <a:lvl3pPr marL="1143000" indent="-228600" eaLnBrk="0" hangingPunct="0">
                <a:tabLst>
                  <a:tab pos="2743200" algn="l"/>
                  <a:tab pos="6626225" algn="l"/>
                  <a:tab pos="7780338" algn="l"/>
                </a:tabLst>
                <a:defRPr sz="3600">
                  <a:solidFill>
                    <a:schemeClr val="tx1"/>
                  </a:solidFill>
                  <a:latin typeface="Times New Roman" charset="0"/>
                  <a:ea typeface="ＭＳ Ｐゴシック" charset="0"/>
                </a:defRPr>
              </a:lvl3pPr>
              <a:lvl4pPr marL="1600200" indent="-228600" eaLnBrk="0" hangingPunct="0">
                <a:tabLst>
                  <a:tab pos="2743200" algn="l"/>
                  <a:tab pos="6626225" algn="l"/>
                  <a:tab pos="7780338" algn="l"/>
                </a:tabLst>
                <a:defRPr sz="3600">
                  <a:solidFill>
                    <a:schemeClr val="tx1"/>
                  </a:solidFill>
                  <a:latin typeface="Times New Roman" charset="0"/>
                  <a:ea typeface="ＭＳ Ｐゴシック" charset="0"/>
                </a:defRPr>
              </a:lvl4pPr>
              <a:lvl5pPr marL="2057400" indent="-228600" eaLnBrk="0" hangingPunct="0">
                <a:tabLst>
                  <a:tab pos="2743200" algn="l"/>
                  <a:tab pos="6626225" algn="l"/>
                  <a:tab pos="7780338" algn="l"/>
                </a:tabLst>
                <a:defRPr sz="3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9pPr>
            </a:lstStyle>
            <a:p>
              <a:r>
                <a:rPr lang="en-US" sz="1600" b="1" dirty="0" err="1" smtClean="0">
                  <a:solidFill>
                    <a:srgbClr val="0000FF"/>
                  </a:solidFill>
                  <a:latin typeface="Arial"/>
                  <a:cs typeface="Arial"/>
                </a:rPr>
                <a:t>Ca</a:t>
              </a:r>
              <a:r>
                <a:rPr lang="en-US" sz="1600" b="1" dirty="0" smtClean="0">
                  <a:solidFill>
                    <a:srgbClr val="0000FF"/>
                  </a:solidFill>
                  <a:latin typeface="Arial"/>
                  <a:cs typeface="Arial"/>
                </a:rPr>
                <a:t> ABSORPTION</a:t>
              </a:r>
              <a:endParaRPr lang="en-US" sz="2000" b="1" dirty="0">
                <a:latin typeface="Arial"/>
                <a:cs typeface="Arial"/>
              </a:endParaRPr>
            </a:p>
          </p:txBody>
        </p:sp>
        <p:sp>
          <p:nvSpPr>
            <p:cNvPr id="41" name="Line 6"/>
            <p:cNvSpPr>
              <a:spLocks noChangeShapeType="1"/>
            </p:cNvSpPr>
            <p:nvPr/>
          </p:nvSpPr>
          <p:spPr bwMode="auto">
            <a:xfrm>
              <a:off x="3639344" y="2911306"/>
              <a:ext cx="0" cy="208548"/>
            </a:xfrm>
            <a:prstGeom prst="line">
              <a:avLst/>
            </a:prstGeom>
            <a:noFill/>
            <a:ln w="28575">
              <a:solidFill>
                <a:srgbClr val="4E67C8"/>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9" name="Group 8"/>
          <p:cNvGrpSpPr/>
          <p:nvPr/>
        </p:nvGrpSpPr>
        <p:grpSpPr>
          <a:xfrm>
            <a:off x="4102100" y="3488323"/>
            <a:ext cx="787400" cy="338554"/>
            <a:chOff x="4102100" y="3488323"/>
            <a:chExt cx="787400" cy="338554"/>
          </a:xfrm>
        </p:grpSpPr>
        <p:sp>
          <p:nvSpPr>
            <p:cNvPr id="30" name="Text Box 2"/>
            <p:cNvSpPr txBox="1">
              <a:spLocks noChangeArrowheads="1"/>
            </p:cNvSpPr>
            <p:nvPr/>
          </p:nvSpPr>
          <p:spPr bwMode="auto">
            <a:xfrm>
              <a:off x="4127500" y="3488323"/>
              <a:ext cx="7620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tabLst>
                  <a:tab pos="2743200" algn="l"/>
                  <a:tab pos="6626225" algn="l"/>
                  <a:tab pos="7780338" algn="l"/>
                </a:tabLst>
                <a:defRPr sz="3600">
                  <a:solidFill>
                    <a:schemeClr val="tx1"/>
                  </a:solidFill>
                  <a:latin typeface="Times New Roman" charset="0"/>
                  <a:ea typeface="ＭＳ Ｐゴシック" charset="0"/>
                  <a:cs typeface="ＭＳ Ｐゴシック" charset="0"/>
                </a:defRPr>
              </a:lvl1pPr>
              <a:lvl2pPr marL="742950" indent="-285750" eaLnBrk="0" hangingPunct="0">
                <a:tabLst>
                  <a:tab pos="2743200" algn="l"/>
                  <a:tab pos="6626225" algn="l"/>
                  <a:tab pos="7780338" algn="l"/>
                </a:tabLst>
                <a:defRPr sz="3600">
                  <a:solidFill>
                    <a:schemeClr val="tx1"/>
                  </a:solidFill>
                  <a:latin typeface="Times New Roman" charset="0"/>
                  <a:ea typeface="ＭＳ Ｐゴシック" charset="0"/>
                </a:defRPr>
              </a:lvl2pPr>
              <a:lvl3pPr marL="1143000" indent="-228600" eaLnBrk="0" hangingPunct="0">
                <a:tabLst>
                  <a:tab pos="2743200" algn="l"/>
                  <a:tab pos="6626225" algn="l"/>
                  <a:tab pos="7780338" algn="l"/>
                </a:tabLst>
                <a:defRPr sz="3600">
                  <a:solidFill>
                    <a:schemeClr val="tx1"/>
                  </a:solidFill>
                  <a:latin typeface="Times New Roman" charset="0"/>
                  <a:ea typeface="ＭＳ Ｐゴシック" charset="0"/>
                </a:defRPr>
              </a:lvl3pPr>
              <a:lvl4pPr marL="1600200" indent="-228600" eaLnBrk="0" hangingPunct="0">
                <a:tabLst>
                  <a:tab pos="2743200" algn="l"/>
                  <a:tab pos="6626225" algn="l"/>
                  <a:tab pos="7780338" algn="l"/>
                </a:tabLst>
                <a:defRPr sz="3600">
                  <a:solidFill>
                    <a:schemeClr val="tx1"/>
                  </a:solidFill>
                  <a:latin typeface="Times New Roman" charset="0"/>
                  <a:ea typeface="ＭＳ Ｐゴシック" charset="0"/>
                </a:defRPr>
              </a:lvl4pPr>
              <a:lvl5pPr marL="2057400" indent="-228600" eaLnBrk="0" hangingPunct="0">
                <a:tabLst>
                  <a:tab pos="2743200" algn="l"/>
                  <a:tab pos="6626225" algn="l"/>
                  <a:tab pos="7780338" algn="l"/>
                </a:tabLst>
                <a:defRPr sz="3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tabLst>
                  <a:tab pos="2743200" algn="l"/>
                  <a:tab pos="6626225" algn="l"/>
                  <a:tab pos="7780338" algn="l"/>
                </a:tabLst>
                <a:defRPr sz="3600">
                  <a:solidFill>
                    <a:schemeClr val="tx1"/>
                  </a:solidFill>
                  <a:latin typeface="Times New Roman" charset="0"/>
                  <a:ea typeface="ＭＳ Ｐゴシック" charset="0"/>
                </a:defRPr>
              </a:lvl9pPr>
            </a:lstStyle>
            <a:p>
              <a:r>
                <a:rPr lang="en-US" sz="1600" b="1" dirty="0" smtClean="0">
                  <a:solidFill>
                    <a:srgbClr val="0000FF"/>
                  </a:solidFill>
                  <a:latin typeface="Arial"/>
                  <a:cs typeface="Arial"/>
                </a:rPr>
                <a:t>[</a:t>
              </a:r>
              <a:r>
                <a:rPr lang="en-US" sz="1600" b="1" dirty="0" err="1" smtClean="0">
                  <a:solidFill>
                    <a:srgbClr val="0000FF"/>
                  </a:solidFill>
                  <a:latin typeface="Arial"/>
                  <a:cs typeface="Arial"/>
                </a:rPr>
                <a:t>Ca</a:t>
              </a:r>
              <a:r>
                <a:rPr lang="en-US" sz="1600" b="1" dirty="0" smtClean="0">
                  <a:solidFill>
                    <a:srgbClr val="0000FF"/>
                  </a:solidFill>
                  <a:latin typeface="Arial"/>
                  <a:cs typeface="Arial"/>
                </a:rPr>
                <a:t>]</a:t>
              </a:r>
              <a:r>
                <a:rPr lang="en-US" sz="1600" b="1" baseline="-25000" dirty="0" err="1" smtClean="0">
                  <a:solidFill>
                    <a:srgbClr val="0000FF"/>
                  </a:solidFill>
                  <a:latin typeface="Arial"/>
                  <a:cs typeface="Arial"/>
                </a:rPr>
                <a:t>i</a:t>
              </a:r>
              <a:endParaRPr lang="en-US" sz="2000" b="1" baseline="-25000" dirty="0">
                <a:latin typeface="Arial"/>
                <a:cs typeface="Arial"/>
              </a:endParaRPr>
            </a:p>
          </p:txBody>
        </p:sp>
        <p:sp>
          <p:nvSpPr>
            <p:cNvPr id="42" name="Line 6"/>
            <p:cNvSpPr>
              <a:spLocks noChangeShapeType="1"/>
            </p:cNvSpPr>
            <p:nvPr/>
          </p:nvSpPr>
          <p:spPr bwMode="auto">
            <a:xfrm>
              <a:off x="4102100" y="3618329"/>
              <a:ext cx="0" cy="208548"/>
            </a:xfrm>
            <a:prstGeom prst="line">
              <a:avLst/>
            </a:prstGeom>
            <a:noFill/>
            <a:ln w="28575">
              <a:solidFill>
                <a:srgbClr val="4E67C8"/>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Tree>
    <p:extLst>
      <p:ext uri="{BB962C8B-B14F-4D97-AF65-F5344CB8AC3E}">
        <p14:creationId xmlns:p14="http://schemas.microsoft.com/office/powerpoint/2010/main" val="936835698"/>
      </p:ext>
    </p:extLst>
  </p:cSld>
  <p:clrMapOvr>
    <a:masterClrMapping/>
  </p:clrMapOvr>
  <mc:AlternateContent xmlns:mc="http://schemas.openxmlformats.org/markup-compatibility/2006" xmlns:p14="http://schemas.microsoft.com/office/powerpoint/2010/main">
    <mc:Choice Requires="p14">
      <p:transition spd="med" p14:dur="700" advTm="72368">
        <p:fade/>
      </p:transition>
    </mc:Choice>
    <mc:Fallback xmlns="">
      <p:transition spd="med" advTm="723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p:tgtEl>
                                          <p:spTgt spid="31"/>
                                        </p:tgtEl>
                                        <p:attrNameLst>
                                          <p:attrName>ppt_y</p:attrName>
                                        </p:attrNameLst>
                                      </p:cBhvr>
                                      <p:tavLst>
                                        <p:tav tm="0">
                                          <p:val>
                                            <p:strVal val="#ppt_y+#ppt_h*1.125000"/>
                                          </p:val>
                                        </p:tav>
                                        <p:tav tm="100000">
                                          <p:val>
                                            <p:strVal val="#ppt_y"/>
                                          </p:val>
                                        </p:tav>
                                      </p:tavLst>
                                    </p:anim>
                                    <p:animEffect transition="in" filter="wipe(up)">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p:tgtEl>
                                          <p:spTgt spid="32"/>
                                        </p:tgtEl>
                                        <p:attrNameLst>
                                          <p:attrName>ppt_y</p:attrName>
                                        </p:attrNameLst>
                                      </p:cBhvr>
                                      <p:tavLst>
                                        <p:tav tm="0">
                                          <p:val>
                                            <p:strVal val="#ppt_y+#ppt_h*1.125000"/>
                                          </p:val>
                                        </p:tav>
                                        <p:tav tm="100000">
                                          <p:val>
                                            <p:strVal val="#ppt_y"/>
                                          </p:val>
                                        </p:tav>
                                      </p:tavLst>
                                    </p:anim>
                                    <p:animEffect transition="in" filter="wipe(up)">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p:tgtEl>
                                          <p:spTgt spid="33"/>
                                        </p:tgtEl>
                                        <p:attrNameLst>
                                          <p:attrName>ppt_y</p:attrName>
                                        </p:attrNameLst>
                                      </p:cBhvr>
                                      <p:tavLst>
                                        <p:tav tm="0">
                                          <p:val>
                                            <p:strVal val="#ppt_y+#ppt_h*1.125000"/>
                                          </p:val>
                                        </p:tav>
                                        <p:tav tm="100000">
                                          <p:val>
                                            <p:strVal val="#ppt_y"/>
                                          </p:val>
                                        </p:tav>
                                      </p:tavLst>
                                    </p:anim>
                                    <p:animEffect transition="in" filter="wipe(up)">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537634" y="1279525"/>
            <a:ext cx="8216900" cy="44996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eaLnBrk="0" hangingPunct="0">
              <a:lnSpc>
                <a:spcPct val="80000"/>
              </a:lnSpc>
              <a:defRPr/>
            </a:pPr>
            <a:r>
              <a:rPr lang="en-US" sz="1200" b="1" dirty="0" smtClean="0">
                <a:solidFill>
                  <a:srgbClr val="FFFFFF"/>
                </a:solidFill>
                <a:effectLst>
                  <a:outerShdw blurRad="38100" dist="38100" dir="2700000" algn="tl">
                    <a:srgbClr val="000000">
                      <a:alpha val="43137"/>
                    </a:srgbClr>
                  </a:outerShdw>
                </a:effectLst>
                <a:latin typeface="Times" charset="0"/>
                <a:cs typeface="+mn-cs"/>
              </a:rPr>
              <a:t>  </a:t>
            </a:r>
            <a:endParaRPr lang="en-US" sz="2400" b="1" dirty="0" smtClean="0">
              <a:solidFill>
                <a:srgbClr val="FFFFFF"/>
              </a:solidFill>
              <a:effectLst>
                <a:outerShdw blurRad="38100" dist="38100" dir="2700000" algn="tl">
                  <a:srgbClr val="000000">
                    <a:alpha val="43137"/>
                  </a:srgbClr>
                </a:outerShdw>
              </a:effectLst>
              <a:latin typeface="Times New Roman"/>
              <a:cs typeface="Times New Roman"/>
            </a:endParaRPr>
          </a:p>
          <a:p>
            <a:pPr marL="285750" indent="-285750" eaLnBrk="0" hangingPunct="0">
              <a:lnSpc>
                <a:spcPct val="80000"/>
              </a:lnSpc>
              <a:buFont typeface="Arial"/>
              <a:buChar char="•"/>
              <a:defRPr/>
            </a:pPr>
            <a:r>
              <a:rPr lang="en-US" sz="2400" dirty="0" smtClean="0">
                <a:solidFill>
                  <a:srgbClr val="0000FF"/>
                </a:solidFill>
                <a:latin typeface="Arial"/>
                <a:cs typeface="Arial"/>
              </a:rPr>
              <a:t>The </a:t>
            </a:r>
            <a:r>
              <a:rPr lang="ja-JP" altLang="en-US" sz="2400" dirty="0" smtClean="0">
                <a:solidFill>
                  <a:srgbClr val="0000FF"/>
                </a:solidFill>
                <a:latin typeface="Arial"/>
                <a:cs typeface="Arial"/>
              </a:rPr>
              <a:t>“</a:t>
            </a:r>
            <a:r>
              <a:rPr lang="en-US" sz="2400" dirty="0" smtClean="0">
                <a:solidFill>
                  <a:srgbClr val="0000FF"/>
                </a:solidFill>
                <a:latin typeface="Arial"/>
                <a:cs typeface="Arial"/>
              </a:rPr>
              <a:t>storage</a:t>
            </a:r>
            <a:r>
              <a:rPr lang="ja-JP" altLang="en-US" sz="2400" dirty="0" smtClean="0">
                <a:solidFill>
                  <a:srgbClr val="0000FF"/>
                </a:solidFill>
                <a:latin typeface="Arial"/>
                <a:cs typeface="Arial"/>
              </a:rPr>
              <a:t>”</a:t>
            </a:r>
            <a:r>
              <a:rPr lang="en-US" sz="2400" dirty="0" smtClean="0">
                <a:solidFill>
                  <a:srgbClr val="0000FF"/>
                </a:solidFill>
                <a:latin typeface="Arial"/>
                <a:cs typeface="Arial"/>
              </a:rPr>
              <a:t> or </a:t>
            </a:r>
            <a:r>
              <a:rPr lang="ja-JP" altLang="en-US" sz="2400" dirty="0" smtClean="0">
                <a:solidFill>
                  <a:srgbClr val="0000FF"/>
                </a:solidFill>
                <a:latin typeface="Arial"/>
                <a:cs typeface="Arial"/>
              </a:rPr>
              <a:t>“</a:t>
            </a:r>
            <a:r>
              <a:rPr lang="en-US" sz="2400" dirty="0" smtClean="0">
                <a:solidFill>
                  <a:srgbClr val="0000FF"/>
                </a:solidFill>
                <a:latin typeface="Arial"/>
                <a:cs typeface="Arial"/>
              </a:rPr>
              <a:t>precursor” form of the vitamin. </a:t>
            </a:r>
          </a:p>
          <a:p>
            <a:pPr marL="285750" indent="-285750" eaLnBrk="0" hangingPunct="0">
              <a:lnSpc>
                <a:spcPct val="70000"/>
              </a:lnSpc>
              <a:buFont typeface="Arial"/>
              <a:buChar char="•"/>
              <a:defRPr/>
            </a:pPr>
            <a:endParaRPr lang="en-US" sz="2400" dirty="0">
              <a:solidFill>
                <a:srgbClr val="0000FF"/>
              </a:solidFill>
              <a:latin typeface="Arial"/>
              <a:cs typeface="Arial"/>
            </a:endParaRPr>
          </a:p>
          <a:p>
            <a:pPr marL="285750" indent="-285750" eaLnBrk="0" hangingPunct="0">
              <a:lnSpc>
                <a:spcPct val="80000"/>
              </a:lnSpc>
              <a:buFont typeface="Arial"/>
              <a:buChar char="•"/>
              <a:defRPr/>
            </a:pPr>
            <a:r>
              <a:rPr lang="en-US" sz="2400" dirty="0">
                <a:solidFill>
                  <a:srgbClr val="0000FF"/>
                </a:solidFill>
                <a:latin typeface="Arial"/>
                <a:cs typeface="Arial"/>
              </a:rPr>
              <a:t>Produced in the liver.</a:t>
            </a:r>
          </a:p>
          <a:p>
            <a:pPr marL="285750" indent="-285750" eaLnBrk="0" hangingPunct="0">
              <a:lnSpc>
                <a:spcPct val="70000"/>
              </a:lnSpc>
              <a:buFont typeface="Arial"/>
              <a:buChar char="•"/>
              <a:defRPr/>
            </a:pPr>
            <a:endParaRPr lang="en-US" sz="2400" dirty="0">
              <a:solidFill>
                <a:srgbClr val="0000FF"/>
              </a:solidFill>
              <a:latin typeface="Arial"/>
              <a:cs typeface="Arial"/>
            </a:endParaRPr>
          </a:p>
          <a:p>
            <a:pPr marL="285750" indent="-285750" eaLnBrk="0" hangingPunct="0">
              <a:lnSpc>
                <a:spcPct val="80000"/>
              </a:lnSpc>
              <a:buFont typeface="Arial"/>
              <a:buChar char="•"/>
              <a:defRPr/>
            </a:pPr>
            <a:r>
              <a:rPr lang="en-US" sz="2400" dirty="0">
                <a:solidFill>
                  <a:srgbClr val="0000FF"/>
                </a:solidFill>
                <a:latin typeface="Arial"/>
                <a:cs typeface="Arial"/>
              </a:rPr>
              <a:t>Circulating levels reflect total body vitamin </a:t>
            </a:r>
            <a:r>
              <a:rPr lang="en-US" sz="2400" dirty="0" smtClean="0">
                <a:solidFill>
                  <a:srgbClr val="0000FF"/>
                </a:solidFill>
                <a:latin typeface="Arial"/>
                <a:cs typeface="Arial"/>
              </a:rPr>
              <a:t>D </a:t>
            </a:r>
            <a:r>
              <a:rPr lang="en-US" sz="2400" dirty="0">
                <a:solidFill>
                  <a:srgbClr val="0000FF"/>
                </a:solidFill>
                <a:latin typeface="Arial"/>
                <a:cs typeface="Arial"/>
              </a:rPr>
              <a:t>stores.</a:t>
            </a:r>
          </a:p>
          <a:p>
            <a:pPr eaLnBrk="0" hangingPunct="0">
              <a:lnSpc>
                <a:spcPct val="70000"/>
              </a:lnSpc>
              <a:defRPr/>
            </a:pPr>
            <a:endParaRPr lang="en-US" sz="2400" dirty="0">
              <a:solidFill>
                <a:srgbClr val="0000FF"/>
              </a:solidFill>
              <a:latin typeface="Arial"/>
              <a:cs typeface="Arial"/>
            </a:endParaRPr>
          </a:p>
          <a:p>
            <a:pPr marL="285750" indent="-285750" eaLnBrk="0" hangingPunct="0">
              <a:lnSpc>
                <a:spcPct val="80000"/>
              </a:lnSpc>
              <a:buFont typeface="Arial"/>
              <a:buChar char="•"/>
              <a:defRPr/>
            </a:pPr>
            <a:r>
              <a:rPr lang="en-US" sz="2400" dirty="0">
                <a:solidFill>
                  <a:srgbClr val="0000FF"/>
                </a:solidFill>
                <a:latin typeface="Arial"/>
                <a:cs typeface="Arial"/>
              </a:rPr>
              <a:t>In November </a:t>
            </a:r>
            <a:r>
              <a:rPr lang="en-US" sz="2400" dirty="0" smtClean="0">
                <a:solidFill>
                  <a:srgbClr val="0000FF"/>
                </a:solidFill>
                <a:latin typeface="Arial"/>
                <a:cs typeface="Arial"/>
              </a:rPr>
              <a:t>2010, </a:t>
            </a:r>
            <a:r>
              <a:rPr lang="en-US" sz="2400" dirty="0">
                <a:solidFill>
                  <a:srgbClr val="0000FF"/>
                </a:solidFill>
                <a:latin typeface="Arial"/>
                <a:cs typeface="Arial"/>
              </a:rPr>
              <a:t>the Institute of Medicine recommended that a serum level ≥20 and ≤50 ng/ml was sufficient to meet the needs of 97.5% the US population.</a:t>
            </a:r>
          </a:p>
          <a:p>
            <a:pPr eaLnBrk="0" hangingPunct="0">
              <a:lnSpc>
                <a:spcPct val="70000"/>
              </a:lnSpc>
              <a:defRPr/>
            </a:pPr>
            <a:endParaRPr lang="en-US" sz="2400" dirty="0">
              <a:solidFill>
                <a:srgbClr val="0000FF"/>
              </a:solidFill>
              <a:latin typeface="Arial"/>
              <a:cs typeface="Arial"/>
            </a:endParaRPr>
          </a:p>
          <a:p>
            <a:pPr marL="285750" indent="-285750" eaLnBrk="0" hangingPunct="0">
              <a:lnSpc>
                <a:spcPct val="80000"/>
              </a:lnSpc>
              <a:buFont typeface="Arial"/>
              <a:buChar char="•"/>
              <a:defRPr/>
            </a:pPr>
            <a:r>
              <a:rPr lang="en-US" sz="2400" dirty="0">
                <a:solidFill>
                  <a:srgbClr val="0000FF"/>
                </a:solidFill>
                <a:latin typeface="Arial"/>
                <a:cs typeface="Arial"/>
              </a:rPr>
              <a:t>As one might have </a:t>
            </a:r>
            <a:r>
              <a:rPr lang="en-US" sz="2400" dirty="0" smtClean="0">
                <a:solidFill>
                  <a:srgbClr val="0000FF"/>
                </a:solidFill>
                <a:latin typeface="Arial"/>
                <a:cs typeface="Arial"/>
              </a:rPr>
              <a:t>predicted, </a:t>
            </a:r>
            <a:r>
              <a:rPr lang="en-US" sz="2400" dirty="0">
                <a:solidFill>
                  <a:srgbClr val="0000FF"/>
                </a:solidFill>
                <a:latin typeface="Arial"/>
                <a:cs typeface="Arial"/>
              </a:rPr>
              <a:t>this report has engendered a lot of controversy.</a:t>
            </a:r>
          </a:p>
          <a:p>
            <a:pPr marL="285750" indent="-285750" eaLnBrk="0" hangingPunct="0">
              <a:lnSpc>
                <a:spcPct val="70000"/>
              </a:lnSpc>
              <a:buFont typeface="Arial"/>
              <a:buChar char="•"/>
              <a:defRPr/>
            </a:pPr>
            <a:endParaRPr lang="en-US" sz="2400" dirty="0">
              <a:solidFill>
                <a:srgbClr val="0000FF"/>
              </a:solidFill>
              <a:latin typeface="Arial"/>
              <a:cs typeface="Arial"/>
            </a:endParaRPr>
          </a:p>
          <a:p>
            <a:pPr marL="285750" indent="-285750" eaLnBrk="0" hangingPunct="0">
              <a:lnSpc>
                <a:spcPct val="80000"/>
              </a:lnSpc>
              <a:buFont typeface="Arial"/>
              <a:buChar char="•"/>
              <a:defRPr/>
            </a:pPr>
            <a:r>
              <a:rPr lang="en-US" sz="2400" dirty="0">
                <a:solidFill>
                  <a:srgbClr val="0000FF"/>
                </a:solidFill>
                <a:latin typeface="Arial"/>
                <a:cs typeface="Arial"/>
              </a:rPr>
              <a:t>As one might also </a:t>
            </a:r>
            <a:r>
              <a:rPr lang="en-US" sz="2400" dirty="0" smtClean="0">
                <a:solidFill>
                  <a:srgbClr val="0000FF"/>
                </a:solidFill>
                <a:latin typeface="Arial"/>
                <a:cs typeface="Arial"/>
              </a:rPr>
              <a:t>predict, </a:t>
            </a:r>
            <a:r>
              <a:rPr lang="en-US" sz="2400" dirty="0">
                <a:solidFill>
                  <a:srgbClr val="0000FF"/>
                </a:solidFill>
                <a:latin typeface="Arial"/>
                <a:cs typeface="Arial"/>
              </a:rPr>
              <a:t>where there is a lot of </a:t>
            </a:r>
            <a:r>
              <a:rPr lang="en-US" sz="2400" dirty="0" smtClean="0">
                <a:solidFill>
                  <a:srgbClr val="0000FF"/>
                </a:solidFill>
                <a:latin typeface="Arial"/>
                <a:cs typeface="Arial"/>
              </a:rPr>
              <a:t>controversy, </a:t>
            </a:r>
            <a:r>
              <a:rPr lang="en-US" sz="2400" dirty="0">
                <a:solidFill>
                  <a:srgbClr val="0000FF"/>
                </a:solidFill>
                <a:latin typeface="Arial"/>
                <a:cs typeface="Arial"/>
              </a:rPr>
              <a:t>there is a paucity of data.	</a:t>
            </a:r>
            <a:r>
              <a:rPr lang="en-US" sz="2400" b="1" dirty="0">
                <a:solidFill>
                  <a:srgbClr val="FFFFFF"/>
                </a:solidFill>
                <a:effectLst>
                  <a:outerShdw blurRad="38100" dist="38100" dir="2700000" algn="tl">
                    <a:srgbClr val="000000">
                      <a:alpha val="43137"/>
                    </a:srgbClr>
                  </a:outerShdw>
                </a:effectLst>
                <a:latin typeface="Times" charset="0"/>
              </a:rPr>
              <a:t>		</a:t>
            </a:r>
          </a:p>
        </p:txBody>
      </p:sp>
      <p:sp>
        <p:nvSpPr>
          <p:cNvPr id="2" name="Rectangle 1"/>
          <p:cNvSpPr/>
          <p:nvPr/>
        </p:nvSpPr>
        <p:spPr>
          <a:xfrm>
            <a:off x="2994025" y="385465"/>
            <a:ext cx="3491060" cy="584776"/>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eaLnBrk="0" hangingPunct="0">
              <a:defRPr/>
            </a:pPr>
            <a:r>
              <a:rPr lang="en-US" sz="3200" b="1" dirty="0">
                <a:solidFill>
                  <a:srgbClr val="0000FF"/>
                </a:solidFill>
                <a:latin typeface="Arial"/>
                <a:cs typeface="Arial"/>
              </a:rPr>
              <a:t>25(OH) vitamin D</a:t>
            </a:r>
          </a:p>
        </p:txBody>
      </p:sp>
    </p:spTree>
    <p:extLst>
      <p:ext uri="{BB962C8B-B14F-4D97-AF65-F5344CB8AC3E}">
        <p14:creationId xmlns:p14="http://schemas.microsoft.com/office/powerpoint/2010/main" val="415636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55650">
                                            <p:txEl>
                                              <p:pRg st="1" end="1"/>
                                            </p:txEl>
                                          </p:spTgt>
                                        </p:tgtEl>
                                        <p:attrNameLst>
                                          <p:attrName>style.visibility</p:attrName>
                                        </p:attrNameLst>
                                      </p:cBhvr>
                                      <p:to>
                                        <p:strVal val="visible"/>
                                      </p:to>
                                    </p:set>
                                    <p:anim calcmode="lin" valueType="num">
                                      <p:cBhvr additive="base">
                                        <p:cTn id="7" dur="500"/>
                                        <p:tgtEl>
                                          <p:spTgt spid="155650">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155650">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55650">
                                            <p:txEl>
                                              <p:pRg st="3" end="3"/>
                                            </p:txEl>
                                          </p:spTgt>
                                        </p:tgtEl>
                                        <p:attrNameLst>
                                          <p:attrName>style.visibility</p:attrName>
                                        </p:attrNameLst>
                                      </p:cBhvr>
                                      <p:to>
                                        <p:strVal val="visible"/>
                                      </p:to>
                                    </p:set>
                                    <p:anim calcmode="lin" valueType="num">
                                      <p:cBhvr additive="base">
                                        <p:cTn id="13" dur="500"/>
                                        <p:tgtEl>
                                          <p:spTgt spid="155650">
                                            <p:txEl>
                                              <p:pRg st="3" end="3"/>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55650">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55650">
                                            <p:txEl>
                                              <p:pRg st="5" end="5"/>
                                            </p:txEl>
                                          </p:spTgt>
                                        </p:tgtEl>
                                        <p:attrNameLst>
                                          <p:attrName>style.visibility</p:attrName>
                                        </p:attrNameLst>
                                      </p:cBhvr>
                                      <p:to>
                                        <p:strVal val="visible"/>
                                      </p:to>
                                    </p:set>
                                    <p:anim calcmode="lin" valueType="num">
                                      <p:cBhvr additive="base">
                                        <p:cTn id="19" dur="500"/>
                                        <p:tgtEl>
                                          <p:spTgt spid="155650">
                                            <p:txEl>
                                              <p:pRg st="5" end="5"/>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55650">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55650">
                                            <p:txEl>
                                              <p:pRg st="7" end="7"/>
                                            </p:txEl>
                                          </p:spTgt>
                                        </p:tgtEl>
                                        <p:attrNameLst>
                                          <p:attrName>style.visibility</p:attrName>
                                        </p:attrNameLst>
                                      </p:cBhvr>
                                      <p:to>
                                        <p:strVal val="visible"/>
                                      </p:to>
                                    </p:set>
                                    <p:anim calcmode="lin" valueType="num">
                                      <p:cBhvr additive="base">
                                        <p:cTn id="25" dur="500"/>
                                        <p:tgtEl>
                                          <p:spTgt spid="155650">
                                            <p:txEl>
                                              <p:pRg st="7" end="7"/>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55650">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55650">
                                            <p:txEl>
                                              <p:pRg st="9" end="9"/>
                                            </p:txEl>
                                          </p:spTgt>
                                        </p:tgtEl>
                                        <p:attrNameLst>
                                          <p:attrName>style.visibility</p:attrName>
                                        </p:attrNameLst>
                                      </p:cBhvr>
                                      <p:to>
                                        <p:strVal val="visible"/>
                                      </p:to>
                                    </p:set>
                                    <p:anim calcmode="lin" valueType="num">
                                      <p:cBhvr additive="base">
                                        <p:cTn id="31" dur="500"/>
                                        <p:tgtEl>
                                          <p:spTgt spid="155650">
                                            <p:txEl>
                                              <p:pRg st="9" end="9"/>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55650">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55650">
                                            <p:txEl>
                                              <p:pRg st="11" end="11"/>
                                            </p:txEl>
                                          </p:spTgt>
                                        </p:tgtEl>
                                        <p:attrNameLst>
                                          <p:attrName>style.visibility</p:attrName>
                                        </p:attrNameLst>
                                      </p:cBhvr>
                                      <p:to>
                                        <p:strVal val="visible"/>
                                      </p:to>
                                    </p:set>
                                    <p:anim calcmode="lin" valueType="num">
                                      <p:cBhvr additive="base">
                                        <p:cTn id="37" dur="500"/>
                                        <p:tgtEl>
                                          <p:spTgt spid="155650">
                                            <p:txEl>
                                              <p:pRg st="11" end="11"/>
                                            </p:txEl>
                                          </p:spTgt>
                                        </p:tgtEl>
                                        <p:attrNameLst>
                                          <p:attrName>ppt_y</p:attrName>
                                        </p:attrNameLst>
                                      </p:cBhvr>
                                      <p:tavLst>
                                        <p:tav tm="0">
                                          <p:val>
                                            <p:strVal val="#ppt_y+#ppt_h*1.125000"/>
                                          </p:val>
                                        </p:tav>
                                        <p:tav tm="100000">
                                          <p:val>
                                            <p:strVal val="#ppt_y"/>
                                          </p:val>
                                        </p:tav>
                                      </p:tavLst>
                                    </p:anim>
                                    <p:animEffect transition="in" filter="wipe(up)">
                                      <p:cBhvr>
                                        <p:cTn id="38" dur="500"/>
                                        <p:tgtEl>
                                          <p:spTgt spid="15565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035463" y="6215611"/>
            <a:ext cx="1753471" cy="523220"/>
          </a:xfrm>
          <a:prstGeom prst="rect">
            <a:avLst/>
          </a:prstGeom>
          <a:noFill/>
        </p:spPr>
        <p:txBody>
          <a:bodyPr wrap="square">
            <a:spAutoFit/>
          </a:bodyPr>
          <a:lstStyle/>
          <a:p>
            <a:pPr>
              <a:defRPr/>
            </a:pPr>
            <a:r>
              <a:rPr lang="ro-RO" sz="1400" b="1" dirty="0">
                <a:solidFill>
                  <a:srgbClr val="0000FF"/>
                </a:solidFill>
                <a:latin typeface="Arial"/>
                <a:cs typeface="Arial"/>
              </a:rPr>
              <a:t>Am J Clin Nutr</a:t>
            </a:r>
            <a:r>
              <a:rPr lang="ro-RO" sz="1400" b="1" dirty="0" smtClean="0">
                <a:solidFill>
                  <a:srgbClr val="0000FF"/>
                </a:solidFill>
                <a:latin typeface="Arial"/>
                <a:cs typeface="Arial"/>
              </a:rPr>
              <a:t>; </a:t>
            </a:r>
          </a:p>
          <a:p>
            <a:pPr>
              <a:defRPr/>
            </a:pPr>
            <a:r>
              <a:rPr lang="ro-RO" sz="1400" b="1" dirty="0" smtClean="0">
                <a:solidFill>
                  <a:srgbClr val="0000FF"/>
                </a:solidFill>
                <a:latin typeface="Arial"/>
                <a:cs typeface="Arial"/>
              </a:rPr>
              <a:t>88</a:t>
            </a:r>
            <a:r>
              <a:rPr lang="ro-RO" sz="1400" b="1" dirty="0">
                <a:solidFill>
                  <a:srgbClr val="0000FF"/>
                </a:solidFill>
                <a:latin typeface="Arial"/>
                <a:cs typeface="Arial"/>
              </a:rPr>
              <a:t>:</a:t>
            </a:r>
            <a:r>
              <a:rPr lang="ro-RO" sz="1400" b="1" dirty="0" smtClean="0">
                <a:solidFill>
                  <a:srgbClr val="0000FF"/>
                </a:solidFill>
                <a:latin typeface="Arial"/>
                <a:cs typeface="Arial"/>
              </a:rPr>
              <a:t>1519, 2008</a:t>
            </a:r>
            <a:endParaRPr lang="en-US" sz="1400" b="1" dirty="0">
              <a:solidFill>
                <a:srgbClr val="0000FF"/>
              </a:solidFill>
              <a:latin typeface="Arial"/>
              <a:cs typeface="Arial"/>
            </a:endParaRPr>
          </a:p>
        </p:txBody>
      </p:sp>
      <p:cxnSp>
        <p:nvCxnSpPr>
          <p:cNvPr id="49164" name="Straight Connector 2"/>
          <p:cNvCxnSpPr>
            <a:cxnSpLocks noChangeShapeType="1"/>
          </p:cNvCxnSpPr>
          <p:nvPr/>
        </p:nvCxnSpPr>
        <p:spPr bwMode="auto">
          <a:xfrm>
            <a:off x="4576234" y="2775066"/>
            <a:ext cx="793208" cy="742834"/>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grpSp>
        <p:nvGrpSpPr>
          <p:cNvPr id="7" name="Group 6"/>
          <p:cNvGrpSpPr/>
          <p:nvPr/>
        </p:nvGrpSpPr>
        <p:grpSpPr>
          <a:xfrm>
            <a:off x="2448222" y="1749624"/>
            <a:ext cx="4587240" cy="5060907"/>
            <a:chOff x="2448222" y="1301264"/>
            <a:chExt cx="4587240" cy="5060907"/>
          </a:xfrm>
        </p:grpSpPr>
        <p:pic>
          <p:nvPicPr>
            <p:cNvPr id="4915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8222" y="1301264"/>
              <a:ext cx="4420151" cy="5060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4"/>
            <p:cNvGrpSpPr/>
            <p:nvPr/>
          </p:nvGrpSpPr>
          <p:grpSpPr>
            <a:xfrm>
              <a:off x="2448222" y="3110384"/>
              <a:ext cx="4587240" cy="1737840"/>
              <a:chOff x="2448222" y="3110384"/>
              <a:chExt cx="4587240" cy="1737840"/>
            </a:xfrm>
          </p:grpSpPr>
          <p:sp>
            <p:nvSpPr>
              <p:cNvPr id="49165" name="Rectangle 5"/>
              <p:cNvSpPr>
                <a:spLocks noChangeArrowheads="1"/>
              </p:cNvSpPr>
              <p:nvPr/>
            </p:nvSpPr>
            <p:spPr bwMode="auto">
              <a:xfrm>
                <a:off x="2448222" y="3124199"/>
                <a:ext cx="4420151" cy="1724025"/>
              </a:xfrm>
              <a:prstGeom prst="rect">
                <a:avLst/>
              </a:prstGeom>
              <a:noFill/>
              <a:ln w="31750">
                <a:solidFill>
                  <a:srgbClr val="FF00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nchor="b"/>
              <a:lstStyle/>
              <a:p>
                <a:endParaRPr lang="en-US"/>
              </a:p>
            </p:txBody>
          </p:sp>
          <p:sp>
            <p:nvSpPr>
              <p:cNvPr id="4" name="TextBox 3"/>
              <p:cNvSpPr txBox="1"/>
              <p:nvPr/>
            </p:nvSpPr>
            <p:spPr>
              <a:xfrm>
                <a:off x="6072506" y="3110384"/>
                <a:ext cx="795867" cy="230832"/>
              </a:xfrm>
              <a:prstGeom prst="rect">
                <a:avLst/>
              </a:prstGeom>
              <a:noFill/>
            </p:spPr>
            <p:txBody>
              <a:bodyPr wrap="square" rtlCol="0">
                <a:spAutoFit/>
              </a:bodyPr>
              <a:lstStyle/>
              <a:p>
                <a:r>
                  <a:rPr lang="en-US" sz="900" b="1" dirty="0" smtClean="0">
                    <a:latin typeface="Arial"/>
                    <a:cs typeface="Arial"/>
                  </a:rPr>
                  <a:t>24.8 ng/ml</a:t>
                </a:r>
                <a:endParaRPr lang="en-US" sz="900" b="1" dirty="0">
                  <a:latin typeface="Arial"/>
                  <a:cs typeface="Arial"/>
                </a:endParaRPr>
              </a:p>
            </p:txBody>
          </p:sp>
          <p:sp>
            <p:nvSpPr>
              <p:cNvPr id="18" name="TextBox 17"/>
              <p:cNvSpPr txBox="1"/>
              <p:nvPr/>
            </p:nvSpPr>
            <p:spPr>
              <a:xfrm>
                <a:off x="6072506" y="3287068"/>
                <a:ext cx="795867" cy="230832"/>
              </a:xfrm>
              <a:prstGeom prst="rect">
                <a:avLst/>
              </a:prstGeom>
              <a:noFill/>
            </p:spPr>
            <p:txBody>
              <a:bodyPr wrap="square" rtlCol="0">
                <a:spAutoFit/>
              </a:bodyPr>
              <a:lstStyle/>
              <a:p>
                <a:r>
                  <a:rPr lang="en-US" sz="900" b="1" dirty="0" smtClean="0">
                    <a:latin typeface="Arial"/>
                    <a:cs typeface="Arial"/>
                  </a:rPr>
                  <a:t>23.7 ng/ml</a:t>
                </a:r>
                <a:endParaRPr lang="en-US" sz="900" b="1" dirty="0">
                  <a:latin typeface="Arial"/>
                  <a:cs typeface="Arial"/>
                </a:endParaRPr>
              </a:p>
            </p:txBody>
          </p:sp>
          <p:sp>
            <p:nvSpPr>
              <p:cNvPr id="19" name="TextBox 18"/>
              <p:cNvSpPr txBox="1"/>
              <p:nvPr/>
            </p:nvSpPr>
            <p:spPr>
              <a:xfrm>
                <a:off x="6155267" y="3458634"/>
                <a:ext cx="713106" cy="230832"/>
              </a:xfrm>
              <a:prstGeom prst="rect">
                <a:avLst/>
              </a:prstGeom>
              <a:noFill/>
            </p:spPr>
            <p:txBody>
              <a:bodyPr wrap="square" rtlCol="0">
                <a:spAutoFit/>
              </a:bodyPr>
              <a:lstStyle/>
              <a:p>
                <a:r>
                  <a:rPr lang="en-US" sz="900" b="1" dirty="0" smtClean="0">
                    <a:latin typeface="Arial"/>
                    <a:cs typeface="Arial"/>
                  </a:rPr>
                  <a:t>23 ng/ml</a:t>
                </a:r>
                <a:endParaRPr lang="en-US" sz="900" b="1" dirty="0">
                  <a:latin typeface="Arial"/>
                  <a:cs typeface="Arial"/>
                </a:endParaRPr>
              </a:p>
            </p:txBody>
          </p:sp>
          <p:sp>
            <p:nvSpPr>
              <p:cNvPr id="20" name="TextBox 19"/>
              <p:cNvSpPr txBox="1"/>
              <p:nvPr/>
            </p:nvSpPr>
            <p:spPr>
              <a:xfrm>
                <a:off x="6072506" y="3810001"/>
                <a:ext cx="842476" cy="230832"/>
              </a:xfrm>
              <a:prstGeom prst="rect">
                <a:avLst/>
              </a:prstGeom>
              <a:noFill/>
            </p:spPr>
            <p:txBody>
              <a:bodyPr wrap="square" rtlCol="0">
                <a:spAutoFit/>
              </a:bodyPr>
              <a:lstStyle/>
              <a:p>
                <a:r>
                  <a:rPr lang="en-US" sz="900" b="1" dirty="0" smtClean="0">
                    <a:latin typeface="Arial"/>
                    <a:cs typeface="Arial"/>
                  </a:rPr>
                  <a:t>25.2 ng/ml</a:t>
                </a:r>
                <a:endParaRPr lang="en-US" sz="900" b="1" dirty="0">
                  <a:latin typeface="Arial"/>
                  <a:cs typeface="Arial"/>
                </a:endParaRPr>
              </a:p>
            </p:txBody>
          </p:sp>
          <p:sp>
            <p:nvSpPr>
              <p:cNvPr id="21" name="TextBox 20"/>
              <p:cNvSpPr txBox="1"/>
              <p:nvPr/>
            </p:nvSpPr>
            <p:spPr>
              <a:xfrm>
                <a:off x="6072505" y="3962401"/>
                <a:ext cx="962957" cy="230832"/>
              </a:xfrm>
              <a:prstGeom prst="rect">
                <a:avLst/>
              </a:prstGeom>
              <a:noFill/>
            </p:spPr>
            <p:txBody>
              <a:bodyPr wrap="square" rtlCol="0">
                <a:spAutoFit/>
              </a:bodyPr>
              <a:lstStyle/>
              <a:p>
                <a:r>
                  <a:rPr lang="en-US" sz="900" b="1" dirty="0" smtClean="0">
                    <a:latin typeface="Arial"/>
                    <a:cs typeface="Arial"/>
                  </a:rPr>
                  <a:t>24.6 ng/ml</a:t>
                </a:r>
                <a:endParaRPr lang="en-US" sz="900" b="1" dirty="0">
                  <a:latin typeface="Arial"/>
                  <a:cs typeface="Arial"/>
                </a:endParaRPr>
              </a:p>
            </p:txBody>
          </p:sp>
          <p:sp>
            <p:nvSpPr>
              <p:cNvPr id="22" name="TextBox 21"/>
              <p:cNvSpPr txBox="1"/>
              <p:nvPr/>
            </p:nvSpPr>
            <p:spPr>
              <a:xfrm>
                <a:off x="6072506" y="4322235"/>
                <a:ext cx="842476" cy="230832"/>
              </a:xfrm>
              <a:prstGeom prst="rect">
                <a:avLst/>
              </a:prstGeom>
              <a:noFill/>
            </p:spPr>
            <p:txBody>
              <a:bodyPr wrap="square" rtlCol="0">
                <a:spAutoFit/>
              </a:bodyPr>
              <a:lstStyle/>
              <a:p>
                <a:r>
                  <a:rPr lang="en-US" sz="900" b="1" dirty="0" smtClean="0">
                    <a:latin typeface="Arial"/>
                    <a:cs typeface="Arial"/>
                  </a:rPr>
                  <a:t>26.8 ng/ml</a:t>
                </a:r>
                <a:endParaRPr lang="en-US" sz="900" b="1" dirty="0">
                  <a:latin typeface="Arial"/>
                  <a:cs typeface="Arial"/>
                </a:endParaRPr>
              </a:p>
            </p:txBody>
          </p:sp>
          <p:sp>
            <p:nvSpPr>
              <p:cNvPr id="23" name="TextBox 22"/>
              <p:cNvSpPr txBox="1"/>
              <p:nvPr/>
            </p:nvSpPr>
            <p:spPr>
              <a:xfrm>
                <a:off x="6072506" y="4474635"/>
                <a:ext cx="795867" cy="230832"/>
              </a:xfrm>
              <a:prstGeom prst="rect">
                <a:avLst/>
              </a:prstGeom>
              <a:noFill/>
            </p:spPr>
            <p:txBody>
              <a:bodyPr wrap="square" rtlCol="0">
                <a:spAutoFit/>
              </a:bodyPr>
              <a:lstStyle/>
              <a:p>
                <a:r>
                  <a:rPr lang="en-US" sz="900" b="1" dirty="0" smtClean="0">
                    <a:latin typeface="Arial"/>
                    <a:cs typeface="Arial"/>
                  </a:rPr>
                  <a:t>16.0 ng/ml</a:t>
                </a:r>
                <a:endParaRPr lang="en-US" sz="900" b="1" dirty="0">
                  <a:latin typeface="Arial"/>
                  <a:cs typeface="Arial"/>
                </a:endParaRPr>
              </a:p>
            </p:txBody>
          </p:sp>
          <p:sp>
            <p:nvSpPr>
              <p:cNvPr id="24" name="TextBox 23"/>
              <p:cNvSpPr txBox="1"/>
              <p:nvPr/>
            </p:nvSpPr>
            <p:spPr>
              <a:xfrm>
                <a:off x="6072506" y="4617392"/>
                <a:ext cx="795867" cy="230832"/>
              </a:xfrm>
              <a:prstGeom prst="rect">
                <a:avLst/>
              </a:prstGeom>
              <a:noFill/>
            </p:spPr>
            <p:txBody>
              <a:bodyPr wrap="square" rtlCol="0">
                <a:spAutoFit/>
              </a:bodyPr>
              <a:lstStyle/>
              <a:p>
                <a:r>
                  <a:rPr lang="en-US" sz="900" b="1" dirty="0" smtClean="0">
                    <a:latin typeface="Arial"/>
                    <a:cs typeface="Arial"/>
                  </a:rPr>
                  <a:t>21.6 ng/ml</a:t>
                </a:r>
                <a:endParaRPr lang="en-US" sz="900" b="1" dirty="0">
                  <a:latin typeface="Arial"/>
                  <a:cs typeface="Arial"/>
                </a:endParaRPr>
              </a:p>
            </p:txBody>
          </p:sp>
        </p:grpSp>
      </p:grpSp>
      <p:sp>
        <p:nvSpPr>
          <p:cNvPr id="17" name="TextBox 1"/>
          <p:cNvSpPr txBox="1">
            <a:spLocks noChangeArrowheads="1"/>
          </p:cNvSpPr>
          <p:nvPr/>
        </p:nvSpPr>
        <p:spPr bwMode="auto">
          <a:xfrm>
            <a:off x="726417" y="0"/>
            <a:ext cx="7731002" cy="1569660"/>
          </a:xfrm>
          <a:prstGeom prst="rect">
            <a:avLst/>
          </a:prstGeom>
          <a:ln/>
          <a:extLst/>
        </p:spPr>
        <p:style>
          <a:lnRef idx="1">
            <a:schemeClr val="accent3"/>
          </a:lnRef>
          <a:fillRef idx="2">
            <a:schemeClr val="accent3"/>
          </a:fillRef>
          <a:effectRef idx="1">
            <a:schemeClr val="accent3"/>
          </a:effectRef>
          <a:fontRef idx="minor">
            <a:schemeClr val="dk1"/>
          </a:fontRef>
        </p:style>
        <p:txBody>
          <a:bodyPr wrap="non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3600">
                <a:solidFill>
                  <a:schemeClr val="tx1"/>
                </a:solidFill>
                <a:latin typeface="Times New Roman" charset="0"/>
                <a:ea typeface="ＭＳ Ｐゴシック" charset="0"/>
              </a:defRPr>
            </a:lvl9pPr>
          </a:lstStyle>
          <a:p>
            <a:pPr algn="ctr" eaLnBrk="1" hangingPunct="1"/>
            <a:r>
              <a:rPr lang="en-US" sz="3200" b="1" dirty="0">
                <a:solidFill>
                  <a:srgbClr val="0000FF"/>
                </a:solidFill>
                <a:latin typeface="Arial"/>
                <a:cs typeface="Arial"/>
              </a:rPr>
              <a:t>What are average values for serum</a:t>
            </a:r>
          </a:p>
          <a:p>
            <a:pPr algn="ctr" eaLnBrk="1" hangingPunct="1"/>
            <a:r>
              <a:rPr lang="en-US" sz="3200" b="1" dirty="0">
                <a:solidFill>
                  <a:srgbClr val="0000FF"/>
                </a:solidFill>
                <a:latin typeface="Arial"/>
                <a:cs typeface="Arial"/>
              </a:rPr>
              <a:t>25(OH)vitamin D in the US population</a:t>
            </a:r>
            <a:r>
              <a:rPr lang="en-US" sz="3200" b="1" dirty="0" smtClean="0">
                <a:solidFill>
                  <a:srgbClr val="0000FF"/>
                </a:solidFill>
                <a:latin typeface="Arial"/>
                <a:cs typeface="Arial"/>
              </a:rPr>
              <a:t>?</a:t>
            </a:r>
          </a:p>
          <a:p>
            <a:pPr algn="ctr" eaLnBrk="1" hangingPunct="1"/>
            <a:r>
              <a:rPr lang="en-US" sz="3200" b="1" dirty="0" smtClean="0">
                <a:solidFill>
                  <a:srgbClr val="0000FF"/>
                </a:solidFill>
                <a:latin typeface="Arial"/>
                <a:cs typeface="Arial"/>
              </a:rPr>
              <a:t>Data from NHANES III</a:t>
            </a:r>
            <a:endParaRPr lang="en-US" sz="3200" b="1" dirty="0">
              <a:solidFill>
                <a:srgbClr val="0000FF"/>
              </a:solidFill>
              <a:latin typeface="Arial"/>
              <a:cs typeface="Arial"/>
            </a:endParaRPr>
          </a:p>
        </p:txBody>
      </p:sp>
    </p:spTree>
    <p:extLst>
      <p:ext uri="{BB962C8B-B14F-4D97-AF65-F5344CB8AC3E}">
        <p14:creationId xmlns:p14="http://schemas.microsoft.com/office/powerpoint/2010/main" val="151990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3"/>
          <p:cNvSpPr txBox="1">
            <a:spLocks noChangeArrowheads="1"/>
          </p:cNvSpPr>
          <p:nvPr/>
        </p:nvSpPr>
        <p:spPr bwMode="auto">
          <a:xfrm>
            <a:off x="229825" y="258234"/>
            <a:ext cx="8756724" cy="584776"/>
          </a:xfrm>
          <a:prstGeom prst="rect">
            <a:avLst/>
          </a:prstGeom>
          <a:ln/>
          <a:extLst/>
        </p:spPr>
        <p:style>
          <a:lnRef idx="1">
            <a:schemeClr val="accent3"/>
          </a:lnRef>
          <a:fillRef idx="2">
            <a:schemeClr val="accent3"/>
          </a:fillRef>
          <a:effectRef idx="1">
            <a:schemeClr val="accent3"/>
          </a:effectRef>
          <a:fontRef idx="minor">
            <a:schemeClr val="dk1"/>
          </a:fontRef>
        </p:style>
        <p:txBody>
          <a:bodyPr wrap="non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en-US" sz="3200" b="1" dirty="0">
                <a:solidFill>
                  <a:srgbClr val="0000FF"/>
                </a:solidFill>
                <a:latin typeface="Arial"/>
                <a:cs typeface="Arial"/>
              </a:rPr>
              <a:t>What % of the US </a:t>
            </a:r>
            <a:r>
              <a:rPr lang="en-US" sz="3200" b="1" dirty="0" smtClean="0">
                <a:solidFill>
                  <a:srgbClr val="0000FF"/>
                </a:solidFill>
                <a:latin typeface="Arial"/>
                <a:cs typeface="Arial"/>
              </a:rPr>
              <a:t>population </a:t>
            </a:r>
            <a:r>
              <a:rPr lang="en-US" sz="3200" b="1" dirty="0">
                <a:solidFill>
                  <a:srgbClr val="0000FF"/>
                </a:solidFill>
                <a:latin typeface="Arial"/>
                <a:cs typeface="Arial"/>
              </a:rPr>
              <a:t>is D-deficient?</a:t>
            </a:r>
          </a:p>
        </p:txBody>
      </p:sp>
      <p:sp>
        <p:nvSpPr>
          <p:cNvPr id="50184" name="TextBox 1"/>
          <p:cNvSpPr txBox="1">
            <a:spLocks noChangeArrowheads="1"/>
          </p:cNvSpPr>
          <p:nvPr/>
        </p:nvSpPr>
        <p:spPr bwMode="auto">
          <a:xfrm>
            <a:off x="838200" y="3352800"/>
            <a:ext cx="685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en-US" sz="2000">
                <a:solidFill>
                  <a:schemeClr val="bg2"/>
                </a:solidFill>
              </a:rPr>
              <a:t>%</a:t>
            </a:r>
          </a:p>
        </p:txBody>
      </p:sp>
      <p:grpSp>
        <p:nvGrpSpPr>
          <p:cNvPr id="7" name="Group 6"/>
          <p:cNvGrpSpPr/>
          <p:nvPr/>
        </p:nvGrpSpPr>
        <p:grpSpPr>
          <a:xfrm>
            <a:off x="1714803" y="1253331"/>
            <a:ext cx="5829300" cy="4198938"/>
            <a:chOff x="2388422" y="762000"/>
            <a:chExt cx="5829300" cy="4198938"/>
          </a:xfrm>
        </p:grpSpPr>
        <p:pic>
          <p:nvPicPr>
            <p:cNvPr id="501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8422" y="762000"/>
              <a:ext cx="5829300" cy="4198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TextBox 4"/>
            <p:cNvSpPr txBox="1">
              <a:spLocks noChangeArrowheads="1"/>
            </p:cNvSpPr>
            <p:nvPr/>
          </p:nvSpPr>
          <p:spPr bwMode="auto">
            <a:xfrm>
              <a:off x="5560550" y="2430809"/>
              <a:ext cx="2595377"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3600">
                  <a:solidFill>
                    <a:schemeClr val="tx1"/>
                  </a:solidFill>
                  <a:latin typeface="Times New Roman" charset="0"/>
                  <a:ea typeface="ＭＳ Ｐゴシック" charset="0"/>
                </a:defRPr>
              </a:lvl9pPr>
            </a:lstStyle>
            <a:p>
              <a:pPr algn="l" eaLnBrk="1" hangingPunct="1"/>
              <a:r>
                <a:rPr lang="en-US" sz="1400" b="1" dirty="0">
                  <a:solidFill>
                    <a:srgbClr val="0000FF"/>
                  </a:solidFill>
                  <a:latin typeface="Arial"/>
                  <a:cs typeface="Arial"/>
                </a:rPr>
                <a:t>Approximately 38% of  US citizens 51-70 </a:t>
              </a:r>
              <a:r>
                <a:rPr lang="en-US" sz="1400" b="1" dirty="0" err="1" smtClean="0">
                  <a:solidFill>
                    <a:srgbClr val="0000FF"/>
                  </a:solidFill>
                  <a:latin typeface="Arial"/>
                  <a:cs typeface="Arial"/>
                </a:rPr>
                <a:t>yo</a:t>
              </a:r>
              <a:r>
                <a:rPr lang="en-US" sz="1400" b="1" dirty="0" smtClean="0">
                  <a:solidFill>
                    <a:srgbClr val="0000FF"/>
                  </a:solidFill>
                  <a:latin typeface="Arial"/>
                  <a:cs typeface="Arial"/>
                </a:rPr>
                <a:t> </a:t>
              </a:r>
              <a:r>
                <a:rPr lang="en-US" sz="1400" b="1" dirty="0">
                  <a:solidFill>
                    <a:srgbClr val="0000FF"/>
                  </a:solidFill>
                  <a:latin typeface="Arial"/>
                  <a:cs typeface="Arial"/>
                </a:rPr>
                <a:t>are below 20 ng/</a:t>
              </a:r>
              <a:r>
                <a:rPr lang="en-US" sz="1400" b="1" dirty="0" smtClean="0">
                  <a:solidFill>
                    <a:srgbClr val="0000FF"/>
                  </a:solidFill>
                  <a:latin typeface="Arial"/>
                  <a:cs typeface="Arial"/>
                </a:rPr>
                <a:t>ml, </a:t>
              </a:r>
              <a:r>
                <a:rPr lang="en-US" sz="1400" b="1" dirty="0">
                  <a:solidFill>
                    <a:srgbClr val="0000FF"/>
                  </a:solidFill>
                  <a:latin typeface="Arial"/>
                  <a:cs typeface="Arial"/>
                </a:rPr>
                <a:t>but almost 80% are below 30 ng/ml</a:t>
              </a:r>
            </a:p>
          </p:txBody>
        </p:sp>
        <p:cxnSp>
          <p:nvCxnSpPr>
            <p:cNvPr id="50180" name="Straight Connector 5"/>
            <p:cNvCxnSpPr>
              <a:cxnSpLocks noChangeShapeType="1"/>
            </p:cNvCxnSpPr>
            <p:nvPr/>
          </p:nvCxnSpPr>
          <p:spPr bwMode="auto">
            <a:xfrm>
              <a:off x="3088762" y="1904820"/>
              <a:ext cx="2286404" cy="0"/>
            </a:xfrm>
            <a:prstGeom prst="line">
              <a:avLst/>
            </a:prstGeom>
            <a:noFill/>
            <a:ln w="41275">
              <a:solidFill>
                <a:srgbClr val="FF0000"/>
              </a:solidFill>
              <a:round/>
              <a:headEnd/>
              <a:tailEnd/>
            </a:ln>
            <a:extLst>
              <a:ext uri="{909E8E84-426E-40dd-AFC4-6F175D3DCCD1}">
                <a14:hiddenFill xmlns:a14="http://schemas.microsoft.com/office/drawing/2010/main" xmlns="">
                  <a:noFill/>
                </a14:hiddenFill>
              </a:ext>
            </a:extLst>
          </p:spPr>
        </p:cxnSp>
        <p:cxnSp>
          <p:nvCxnSpPr>
            <p:cNvPr id="50182" name="Straight Connector 8"/>
            <p:cNvCxnSpPr>
              <a:cxnSpLocks noChangeShapeType="1"/>
            </p:cNvCxnSpPr>
            <p:nvPr/>
          </p:nvCxnSpPr>
          <p:spPr bwMode="auto">
            <a:xfrm flipH="1" flipV="1">
              <a:off x="4544800" y="2992686"/>
              <a:ext cx="0" cy="915153"/>
            </a:xfrm>
            <a:prstGeom prst="line">
              <a:avLst/>
            </a:prstGeom>
            <a:noFill/>
            <a:ln w="41275">
              <a:solidFill>
                <a:srgbClr val="FF0000"/>
              </a:solidFill>
              <a:round/>
              <a:headEnd/>
              <a:tailEnd/>
            </a:ln>
            <a:extLst>
              <a:ext uri="{909E8E84-426E-40dd-AFC4-6F175D3DCCD1}">
                <a14:hiddenFill xmlns:a14="http://schemas.microsoft.com/office/drawing/2010/main" xmlns="">
                  <a:noFill/>
                </a14:hiddenFill>
              </a:ext>
            </a:extLst>
          </p:spPr>
        </p:cxnSp>
        <p:cxnSp>
          <p:nvCxnSpPr>
            <p:cNvPr id="50183" name="Straight Connector 9"/>
            <p:cNvCxnSpPr>
              <a:cxnSpLocks noChangeShapeType="1"/>
            </p:cNvCxnSpPr>
            <p:nvPr/>
          </p:nvCxnSpPr>
          <p:spPr bwMode="auto">
            <a:xfrm flipV="1">
              <a:off x="3026967" y="3000536"/>
              <a:ext cx="1508821" cy="22430"/>
            </a:xfrm>
            <a:prstGeom prst="line">
              <a:avLst/>
            </a:prstGeom>
            <a:noFill/>
            <a:ln w="41275">
              <a:solidFill>
                <a:srgbClr val="FF0000"/>
              </a:solidFill>
              <a:round/>
              <a:headEnd/>
              <a:tailEnd/>
            </a:ln>
            <a:extLst>
              <a:ext uri="{909E8E84-426E-40dd-AFC4-6F175D3DCCD1}">
                <a14:hiddenFill xmlns:a14="http://schemas.microsoft.com/office/drawing/2010/main" xmlns="">
                  <a:noFill/>
                </a14:hiddenFill>
              </a:ext>
            </a:extLst>
          </p:spPr>
        </p:cxnSp>
        <p:cxnSp>
          <p:nvCxnSpPr>
            <p:cNvPr id="50185" name="Straight Arrow Connector 2"/>
            <p:cNvCxnSpPr>
              <a:cxnSpLocks noChangeShapeType="1"/>
            </p:cNvCxnSpPr>
            <p:nvPr/>
          </p:nvCxnSpPr>
          <p:spPr bwMode="auto">
            <a:xfrm flipV="1">
              <a:off x="4598870" y="3709331"/>
              <a:ext cx="123589" cy="161498"/>
            </a:xfrm>
            <a:prstGeom prst="straightConnector1">
              <a:avLst/>
            </a:prstGeom>
            <a:noFill/>
            <a:ln w="41275">
              <a:solidFill>
                <a:srgbClr val="FF0000"/>
              </a:solidFill>
              <a:round/>
              <a:headEnd type="stealth" w="med" len="med"/>
              <a:tailEnd/>
            </a:ln>
            <a:extLst>
              <a:ext uri="{909E8E84-426E-40dd-AFC4-6F175D3DCCD1}">
                <a14:hiddenFill xmlns:a14="http://schemas.microsoft.com/office/drawing/2010/main" xmlns="">
                  <a:noFill/>
                </a14:hiddenFill>
              </a:ext>
            </a:extLst>
          </p:spPr>
        </p:cxnSp>
        <p:sp>
          <p:nvSpPr>
            <p:cNvPr id="4" name="TextBox 3"/>
            <p:cNvSpPr txBox="1"/>
            <p:nvPr/>
          </p:nvSpPr>
          <p:spPr>
            <a:xfrm>
              <a:off x="4544800" y="3445073"/>
              <a:ext cx="926920" cy="307777"/>
            </a:xfrm>
            <a:prstGeom prst="rect">
              <a:avLst/>
            </a:prstGeom>
            <a:noFill/>
          </p:spPr>
          <p:txBody>
            <a:bodyPr>
              <a:spAutoFit/>
            </a:bodyPr>
            <a:lstStyle/>
            <a:p>
              <a:pPr>
                <a:defRPr/>
              </a:pPr>
              <a:r>
                <a:rPr lang="en-US" sz="1400" dirty="0">
                  <a:solidFill>
                    <a:srgbClr val="FF0000"/>
                  </a:solidFill>
                  <a:latin typeface="Arial"/>
                  <a:cs typeface="Arial"/>
                </a:rPr>
                <a:t>20 ng/ml</a:t>
              </a:r>
            </a:p>
          </p:txBody>
        </p:sp>
        <p:cxnSp>
          <p:nvCxnSpPr>
            <p:cNvPr id="50187" name="Straight Arrow Connector 12"/>
            <p:cNvCxnSpPr>
              <a:cxnSpLocks noChangeShapeType="1"/>
            </p:cNvCxnSpPr>
            <p:nvPr/>
          </p:nvCxnSpPr>
          <p:spPr bwMode="auto">
            <a:xfrm flipV="1">
              <a:off x="5409926" y="3736248"/>
              <a:ext cx="123589" cy="161498"/>
            </a:xfrm>
            <a:prstGeom prst="straightConnector1">
              <a:avLst/>
            </a:prstGeom>
            <a:noFill/>
            <a:ln w="41275">
              <a:solidFill>
                <a:srgbClr val="FF0000"/>
              </a:solidFill>
              <a:round/>
              <a:headEnd type="stealth" w="med" len="med"/>
              <a:tailEnd/>
            </a:ln>
            <a:extLst>
              <a:ext uri="{909E8E84-426E-40dd-AFC4-6F175D3DCCD1}">
                <a14:hiddenFill xmlns:a14="http://schemas.microsoft.com/office/drawing/2010/main" xmlns="">
                  <a:noFill/>
                </a14:hiddenFill>
              </a:ext>
            </a:extLst>
          </p:spPr>
        </p:cxnSp>
        <p:sp>
          <p:nvSpPr>
            <p:cNvPr id="14" name="TextBox 13"/>
            <p:cNvSpPr txBox="1"/>
            <p:nvPr/>
          </p:nvSpPr>
          <p:spPr>
            <a:xfrm>
              <a:off x="5420576" y="3489515"/>
              <a:ext cx="926920" cy="307777"/>
            </a:xfrm>
            <a:prstGeom prst="rect">
              <a:avLst/>
            </a:prstGeom>
            <a:noFill/>
          </p:spPr>
          <p:txBody>
            <a:bodyPr>
              <a:spAutoFit/>
            </a:bodyPr>
            <a:lstStyle/>
            <a:p>
              <a:pPr>
                <a:defRPr/>
              </a:pPr>
              <a:r>
                <a:rPr lang="en-US" sz="1400" dirty="0">
                  <a:solidFill>
                    <a:srgbClr val="FF0000"/>
                  </a:solidFill>
                  <a:latin typeface="Arial"/>
                  <a:cs typeface="Arial"/>
                </a:rPr>
                <a:t>30 ng/ml</a:t>
              </a:r>
            </a:p>
          </p:txBody>
        </p:sp>
        <p:cxnSp>
          <p:nvCxnSpPr>
            <p:cNvPr id="17" name="Straight Connector 8"/>
            <p:cNvCxnSpPr>
              <a:cxnSpLocks noChangeShapeType="1"/>
            </p:cNvCxnSpPr>
            <p:nvPr/>
          </p:nvCxnSpPr>
          <p:spPr bwMode="auto">
            <a:xfrm flipH="1" flipV="1">
              <a:off x="5353900" y="1904821"/>
              <a:ext cx="42532" cy="2003018"/>
            </a:xfrm>
            <a:prstGeom prst="line">
              <a:avLst/>
            </a:prstGeom>
            <a:noFill/>
            <a:ln w="41275">
              <a:solidFill>
                <a:srgbClr val="FF0000"/>
              </a:solidFill>
              <a:round/>
              <a:headEnd/>
              <a:tailEn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val="391116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9" name="Line 5"/>
          <p:cNvSpPr>
            <a:spLocks noChangeShapeType="1"/>
          </p:cNvSpPr>
          <p:nvPr/>
        </p:nvSpPr>
        <p:spPr bwMode="auto">
          <a:xfrm flipV="1">
            <a:off x="4572000" y="2438400"/>
            <a:ext cx="0" cy="838200"/>
          </a:xfrm>
          <a:prstGeom prst="line">
            <a:avLst/>
          </a:prstGeom>
          <a:noFill/>
          <a:ln w="57150">
            <a:solidFill>
              <a:srgbClr val="00FF00"/>
            </a:solidFill>
            <a:round/>
            <a:headEnd type="stealth"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nvGrpSpPr>
          <p:cNvPr id="2" name="Group 1"/>
          <p:cNvGrpSpPr/>
          <p:nvPr/>
        </p:nvGrpSpPr>
        <p:grpSpPr>
          <a:xfrm>
            <a:off x="1717646" y="1379539"/>
            <a:ext cx="6014191" cy="5057414"/>
            <a:chOff x="326991" y="211138"/>
            <a:chExt cx="8207409" cy="7789432"/>
          </a:xfrm>
        </p:grpSpPr>
        <p:pic>
          <p:nvPicPr>
            <p:cNvPr id="251906" name="Picture 2"/>
            <p:cNvPicPr>
              <a:picLocks noChangeAspect="1" noChangeArrowheads="1"/>
            </p:cNvPicPr>
            <p:nvPr/>
          </p:nvPicPr>
          <p:blipFill>
            <a:blip r:embed="rId3">
              <a:extLst>
                <a:ext uri="{28A0092B-C50C-407E-A947-70E740481C1C}">
                  <a14:useLocalDpi xmlns:a14="http://schemas.microsoft.com/office/drawing/2010/main" val="0"/>
                </a:ext>
              </a:extLst>
            </a:blip>
            <a:srcRect l="46783"/>
            <a:stretch>
              <a:fillRect/>
            </a:stretch>
          </p:blipFill>
          <p:spPr bwMode="auto">
            <a:xfrm>
              <a:off x="1600200" y="211138"/>
              <a:ext cx="6019800" cy="555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1907" name="Text Box 3"/>
            <p:cNvSpPr txBox="1">
              <a:spLocks noChangeArrowheads="1"/>
            </p:cNvSpPr>
            <p:nvPr/>
          </p:nvSpPr>
          <p:spPr bwMode="auto">
            <a:xfrm>
              <a:off x="1676400" y="5867400"/>
              <a:ext cx="6858000" cy="21331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defRPr/>
              </a:pPr>
              <a:r>
                <a:rPr lang="en-US" sz="1400" b="1" dirty="0">
                  <a:solidFill>
                    <a:srgbClr val="0000FF"/>
                  </a:solidFill>
                  <a:latin typeface="Arial" charset="0"/>
                </a:rPr>
                <a:t>Serum PTH concentrations </a:t>
              </a:r>
              <a:r>
                <a:rPr lang="en-US" sz="1400" b="1" i="1" dirty="0">
                  <a:solidFill>
                    <a:srgbClr val="0000FF"/>
                  </a:solidFill>
                  <a:latin typeface="Arial" charset="0"/>
                </a:rPr>
                <a:t>vs. </a:t>
              </a:r>
              <a:r>
                <a:rPr lang="en-US" sz="1400" b="1" dirty="0">
                  <a:solidFill>
                    <a:srgbClr val="0000FF"/>
                  </a:solidFill>
                  <a:latin typeface="Arial" charset="0"/>
                </a:rPr>
                <a:t>25(OH)D concentrations for 1741 patients, overlaid with the LOWESS plot (</a:t>
              </a:r>
              <a:r>
                <a:rPr lang="en-US" sz="1400" b="1" i="1" dirty="0">
                  <a:solidFill>
                    <a:srgbClr val="0000FF"/>
                  </a:solidFill>
                  <a:latin typeface="Arial" charset="0"/>
                </a:rPr>
                <a:t>dash-dot line</a:t>
              </a:r>
              <a:r>
                <a:rPr lang="en-US" sz="1400" b="1" dirty="0">
                  <a:solidFill>
                    <a:srgbClr val="0000FF"/>
                  </a:solidFill>
                  <a:latin typeface="Arial" charset="0"/>
                </a:rPr>
                <a:t>) and exponential decay function fitted to the data (</a:t>
              </a:r>
              <a:r>
                <a:rPr lang="en-US" sz="1400" b="1" i="1" dirty="0">
                  <a:solidFill>
                    <a:srgbClr val="0000FF"/>
                  </a:solidFill>
                  <a:latin typeface="Arial" charset="0"/>
                </a:rPr>
                <a:t>dashed line</a:t>
              </a:r>
              <a:r>
                <a:rPr lang="en-US" sz="1400" b="1" dirty="0">
                  <a:solidFill>
                    <a:srgbClr val="0000FF"/>
                  </a:solidFill>
                  <a:latin typeface="Arial" charset="0"/>
                </a:rPr>
                <a:t>). The </a:t>
              </a:r>
              <a:r>
                <a:rPr lang="en-US" sz="1400" b="1" i="1" dirty="0">
                  <a:solidFill>
                    <a:srgbClr val="0000FF"/>
                  </a:solidFill>
                  <a:latin typeface="Arial" charset="0"/>
                </a:rPr>
                <a:t>arrow </a:t>
              </a:r>
              <a:r>
                <a:rPr lang="en-US" sz="1400" b="1" dirty="0">
                  <a:solidFill>
                    <a:srgbClr val="0000FF"/>
                  </a:solidFill>
                  <a:latin typeface="Arial" charset="0"/>
                </a:rPr>
                <a:t>indicates the point at which PTH concentrations theoretically attain the plateau value. </a:t>
              </a:r>
              <a:endParaRPr lang="en-US" sz="1400" b="1" dirty="0" smtClean="0">
                <a:solidFill>
                  <a:srgbClr val="0000FF"/>
                </a:solidFill>
                <a:latin typeface="Arial" charset="0"/>
              </a:endParaRPr>
            </a:p>
            <a:p>
              <a:pPr algn="l" eaLnBrk="0" hangingPunct="0">
                <a:defRPr/>
              </a:pPr>
              <a:r>
                <a:rPr lang="en-US" sz="1400" b="1" dirty="0">
                  <a:solidFill>
                    <a:srgbClr val="0000FF"/>
                  </a:solidFill>
                  <a:latin typeface="Arial" charset="0"/>
                </a:rPr>
                <a:t>	</a:t>
              </a:r>
              <a:r>
                <a:rPr lang="en-US" sz="1400" b="1" dirty="0" smtClean="0">
                  <a:solidFill>
                    <a:srgbClr val="0000FF"/>
                  </a:solidFill>
                  <a:latin typeface="Arial" charset="0"/>
                </a:rPr>
                <a:t>						JCEM  </a:t>
              </a:r>
              <a:r>
                <a:rPr lang="en-US" sz="1400" b="1" dirty="0">
                  <a:solidFill>
                    <a:srgbClr val="0000FF"/>
                  </a:solidFill>
                  <a:latin typeface="Arial" charset="0"/>
                </a:rPr>
                <a:t>88:185, 2003</a:t>
              </a:r>
            </a:p>
          </p:txBody>
        </p:sp>
        <p:sp>
          <p:nvSpPr>
            <p:cNvPr id="251908" name="Line 4"/>
            <p:cNvSpPr>
              <a:spLocks noChangeShapeType="1"/>
            </p:cNvSpPr>
            <p:nvPr/>
          </p:nvSpPr>
          <p:spPr bwMode="auto">
            <a:xfrm flipH="1">
              <a:off x="1295400" y="3276600"/>
              <a:ext cx="1600200" cy="0"/>
            </a:xfrm>
            <a:prstGeom prst="line">
              <a:avLst/>
            </a:prstGeom>
            <a:noFill/>
            <a:ln w="38100">
              <a:solidFill>
                <a:srgbClr val="F71E00"/>
              </a:solidFill>
              <a:round/>
              <a:headEnd type="stealth"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251910" name="Text Box 6"/>
            <p:cNvSpPr txBox="1">
              <a:spLocks noChangeArrowheads="1"/>
            </p:cNvSpPr>
            <p:nvPr/>
          </p:nvSpPr>
          <p:spPr bwMode="auto">
            <a:xfrm>
              <a:off x="326991" y="2878083"/>
              <a:ext cx="811213" cy="457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71E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0" hangingPunct="0">
                <a:defRPr/>
              </a:pPr>
              <a:r>
                <a:rPr lang="en-US" sz="2400" b="1" dirty="0">
                  <a:solidFill>
                    <a:srgbClr val="F71E00"/>
                  </a:solidFill>
                  <a:latin typeface="Times" charset="0"/>
                  <a:cs typeface="+mn-cs"/>
                </a:rPr>
                <a:t>PTH</a:t>
              </a:r>
              <a:endParaRPr lang="en-US" sz="2400" dirty="0">
                <a:latin typeface="Times" charset="0"/>
                <a:cs typeface="+mn-cs"/>
              </a:endParaRPr>
            </a:p>
          </p:txBody>
        </p:sp>
        <p:sp>
          <p:nvSpPr>
            <p:cNvPr id="10" name="Line 4"/>
            <p:cNvSpPr>
              <a:spLocks noChangeShapeType="1"/>
            </p:cNvSpPr>
            <p:nvPr/>
          </p:nvSpPr>
          <p:spPr bwMode="auto">
            <a:xfrm flipH="1" flipV="1">
              <a:off x="4567439" y="2336766"/>
              <a:ext cx="0" cy="796224"/>
            </a:xfrm>
            <a:prstGeom prst="line">
              <a:avLst/>
            </a:prstGeom>
            <a:noFill/>
            <a:ln w="47625">
              <a:solidFill>
                <a:srgbClr val="80FF00"/>
              </a:solidFill>
              <a:round/>
              <a:headEnd type="stealth"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sp>
        <p:nvSpPr>
          <p:cNvPr id="251911" name="Text Box 7"/>
          <p:cNvSpPr txBox="1">
            <a:spLocks noChangeArrowheads="1"/>
          </p:cNvSpPr>
          <p:nvPr/>
        </p:nvSpPr>
        <p:spPr bwMode="auto">
          <a:xfrm>
            <a:off x="4066967" y="2302438"/>
            <a:ext cx="1309687" cy="45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0" hangingPunct="0">
              <a:defRPr/>
            </a:pPr>
            <a:r>
              <a:rPr lang="en-US" sz="2400" b="1" dirty="0">
                <a:solidFill>
                  <a:srgbClr val="00FF00"/>
                </a:solidFill>
                <a:effectLst>
                  <a:outerShdw blurRad="38100" dist="38100" dir="2700000" algn="tl">
                    <a:srgbClr val="000000"/>
                  </a:outerShdw>
                </a:effectLst>
                <a:latin typeface="Times" charset="0"/>
                <a:cs typeface="+mn-cs"/>
              </a:rPr>
              <a:t>29 ng/ml</a:t>
            </a:r>
          </a:p>
        </p:txBody>
      </p:sp>
      <p:sp>
        <p:nvSpPr>
          <p:cNvPr id="3" name="TextBox 2"/>
          <p:cNvSpPr txBox="1"/>
          <p:nvPr/>
        </p:nvSpPr>
        <p:spPr>
          <a:xfrm>
            <a:off x="1374383" y="91200"/>
            <a:ext cx="6689351" cy="95410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800" b="1" dirty="0" smtClean="0">
                <a:solidFill>
                  <a:srgbClr val="0000FF"/>
                </a:solidFill>
                <a:latin typeface="Arial"/>
                <a:cs typeface="Arial"/>
              </a:rPr>
              <a:t>It may take concentrations of 25(OH)D</a:t>
            </a:r>
          </a:p>
          <a:p>
            <a:r>
              <a:rPr lang="en-US" sz="2800" b="1" dirty="0" smtClean="0">
                <a:solidFill>
                  <a:srgbClr val="0000FF"/>
                </a:solidFill>
                <a:latin typeface="Arial"/>
                <a:cs typeface="Arial"/>
              </a:rPr>
              <a:t>higher than 20 ng/ml to suppress PTH</a:t>
            </a:r>
            <a:endParaRPr lang="en-US" sz="2800" b="1" dirty="0">
              <a:solidFill>
                <a:srgbClr val="0000FF"/>
              </a:solidFill>
              <a:latin typeface="Arial"/>
              <a:cs typeface="Arial"/>
            </a:endParaRPr>
          </a:p>
        </p:txBody>
      </p:sp>
    </p:spTree>
    <p:extLst>
      <p:ext uri="{BB962C8B-B14F-4D97-AF65-F5344CB8AC3E}">
        <p14:creationId xmlns:p14="http://schemas.microsoft.com/office/powerpoint/2010/main" val="160913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574799" y="2374900"/>
            <a:ext cx="6400801" cy="1168400"/>
          </a:xfrm>
          <a:prstGeom prst="rect">
            <a:avLst/>
          </a:prstGeom>
        </p:spPr>
        <p:style>
          <a:lnRef idx="1">
            <a:schemeClr val="accent3"/>
          </a:lnRef>
          <a:fillRef idx="2">
            <a:schemeClr val="accent3"/>
          </a:fillRef>
          <a:effectRef idx="1">
            <a:schemeClr val="accent3"/>
          </a:effectRef>
          <a:fontRef idx="minor">
            <a:schemeClr val="dk1"/>
          </a:fontRef>
        </p:style>
        <p:txBody>
          <a:bodyPr/>
          <a:lstStyle>
            <a:lvl1pPr algn="ctr" rtl="0" eaLnBrk="0" fontAlgn="base" hangingPunct="0">
              <a:spcBef>
                <a:spcPct val="0"/>
              </a:spcBef>
              <a:spcAft>
                <a:spcPct val="0"/>
              </a:spcAft>
              <a:defRPr sz="4400">
                <a:solidFill>
                  <a:srgbClr val="FFFFCC"/>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latin typeface="Tahoma"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latin typeface="Tahoma"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latin typeface="Tahoma"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latin typeface="Tahoma" pitchFamily="34" charset="0"/>
                <a:ea typeface="ＭＳ Ｐゴシック" charset="0"/>
                <a:cs typeface="ＭＳ Ｐゴシック" charset="0"/>
              </a:defRPr>
            </a:lvl5pPr>
            <a:lvl6pPr marL="457200" algn="ctr" rtl="0" fontAlgn="base">
              <a:spcBef>
                <a:spcPct val="0"/>
              </a:spcBef>
              <a:spcAft>
                <a:spcPct val="0"/>
              </a:spcAft>
              <a:defRPr sz="4400">
                <a:solidFill>
                  <a:srgbClr val="FFFFCC"/>
                </a:solidFill>
                <a:latin typeface="Tahoma" pitchFamily="34" charset="0"/>
              </a:defRPr>
            </a:lvl6pPr>
            <a:lvl7pPr marL="914400" algn="ctr" rtl="0" fontAlgn="base">
              <a:spcBef>
                <a:spcPct val="0"/>
              </a:spcBef>
              <a:spcAft>
                <a:spcPct val="0"/>
              </a:spcAft>
              <a:defRPr sz="4400">
                <a:solidFill>
                  <a:srgbClr val="FFFFCC"/>
                </a:solidFill>
                <a:latin typeface="Tahoma" pitchFamily="34" charset="0"/>
              </a:defRPr>
            </a:lvl7pPr>
            <a:lvl8pPr marL="1371600" algn="ctr" rtl="0" fontAlgn="base">
              <a:spcBef>
                <a:spcPct val="0"/>
              </a:spcBef>
              <a:spcAft>
                <a:spcPct val="0"/>
              </a:spcAft>
              <a:defRPr sz="4400">
                <a:solidFill>
                  <a:srgbClr val="FFFFCC"/>
                </a:solidFill>
                <a:latin typeface="Tahoma" pitchFamily="34" charset="0"/>
              </a:defRPr>
            </a:lvl8pPr>
            <a:lvl9pPr marL="1828800" algn="ctr" rtl="0" fontAlgn="base">
              <a:spcBef>
                <a:spcPct val="0"/>
              </a:spcBef>
              <a:spcAft>
                <a:spcPct val="0"/>
              </a:spcAft>
              <a:defRPr sz="4400">
                <a:solidFill>
                  <a:srgbClr val="FFFFCC"/>
                </a:solidFill>
                <a:latin typeface="Tahoma" pitchFamily="34" charset="0"/>
              </a:defRPr>
            </a:lvl9pPr>
          </a:lstStyle>
          <a:p>
            <a:pPr>
              <a:defRPr/>
            </a:pPr>
            <a:r>
              <a:rPr lang="en-US" sz="3200" b="1" dirty="0">
                <a:solidFill>
                  <a:srgbClr val="0000FF"/>
                </a:solidFill>
                <a:latin typeface="Arial"/>
                <a:cs typeface="Arial"/>
              </a:rPr>
              <a:t>Vitamin D and Intestinal Calcium </a:t>
            </a:r>
            <a:r>
              <a:rPr lang="en-US" sz="3200" b="1" dirty="0" smtClean="0">
                <a:solidFill>
                  <a:srgbClr val="0000FF"/>
                </a:solidFill>
                <a:latin typeface="Arial"/>
                <a:cs typeface="Arial"/>
              </a:rPr>
              <a:t>Absorption</a:t>
            </a:r>
            <a:endParaRPr lang="en-US" sz="3200" b="1" dirty="0">
              <a:solidFill>
                <a:srgbClr val="0000FF"/>
              </a:solidFill>
              <a:latin typeface="Arial"/>
              <a:cs typeface="Arial"/>
            </a:endParaRPr>
          </a:p>
        </p:txBody>
      </p:sp>
    </p:spTree>
    <p:extLst>
      <p:ext uri="{BB962C8B-B14F-4D97-AF65-F5344CB8AC3E}">
        <p14:creationId xmlns:p14="http://schemas.microsoft.com/office/powerpoint/2010/main" val="366764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Text Box 3"/>
          <p:cNvSpPr txBox="1">
            <a:spLocks noChangeArrowheads="1"/>
          </p:cNvSpPr>
          <p:nvPr/>
        </p:nvSpPr>
        <p:spPr bwMode="auto">
          <a:xfrm>
            <a:off x="571500" y="228600"/>
            <a:ext cx="8051800" cy="1569660"/>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hangingPunct="0">
              <a:defRPr/>
            </a:pPr>
            <a:r>
              <a:rPr lang="en-US" sz="3200" b="1" dirty="0">
                <a:solidFill>
                  <a:srgbClr val="0000FF"/>
                </a:solidFill>
                <a:latin typeface="Arial"/>
                <a:cs typeface="Arial"/>
              </a:rPr>
              <a:t>Relationship between serum 25(OH)vitamin D and </a:t>
            </a:r>
            <a:r>
              <a:rPr lang="en-US" sz="3200" b="1" dirty="0" smtClean="0">
                <a:solidFill>
                  <a:srgbClr val="0000FF"/>
                </a:solidFill>
                <a:latin typeface="Arial"/>
                <a:cs typeface="Arial"/>
              </a:rPr>
              <a:t>fractional calcium </a:t>
            </a:r>
            <a:r>
              <a:rPr lang="en-US" sz="3200" b="1" dirty="0">
                <a:solidFill>
                  <a:srgbClr val="0000FF"/>
                </a:solidFill>
                <a:latin typeface="Arial"/>
                <a:cs typeface="Arial"/>
              </a:rPr>
              <a:t>absorption</a:t>
            </a:r>
          </a:p>
        </p:txBody>
      </p:sp>
      <p:grpSp>
        <p:nvGrpSpPr>
          <p:cNvPr id="2" name="Group 1"/>
          <p:cNvGrpSpPr/>
          <p:nvPr/>
        </p:nvGrpSpPr>
        <p:grpSpPr>
          <a:xfrm>
            <a:off x="2116666" y="2320661"/>
            <a:ext cx="5146803" cy="3076839"/>
            <a:chOff x="1295400" y="1066800"/>
            <a:chExt cx="6934200" cy="5159375"/>
          </a:xfrm>
        </p:grpSpPr>
        <p:pic>
          <p:nvPicPr>
            <p:cNvPr id="2498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066800"/>
              <a:ext cx="6934200" cy="5159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49860" name="Line 4"/>
            <p:cNvSpPr>
              <a:spLocks noChangeShapeType="1"/>
            </p:cNvSpPr>
            <p:nvPr/>
          </p:nvSpPr>
          <p:spPr bwMode="auto">
            <a:xfrm flipV="1">
              <a:off x="5029200" y="2133600"/>
              <a:ext cx="0" cy="304800"/>
            </a:xfrm>
            <a:prstGeom prst="line">
              <a:avLst/>
            </a:prstGeom>
            <a:noFill/>
            <a:ln w="57150">
              <a:solidFill>
                <a:srgbClr val="FF0000"/>
              </a:solidFill>
              <a:round/>
              <a:headEnd type="stealth"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249861" name="Text Box 5"/>
            <p:cNvSpPr txBox="1">
              <a:spLocks noChangeArrowheads="1"/>
            </p:cNvSpPr>
            <p:nvPr/>
          </p:nvSpPr>
          <p:spPr bwMode="auto">
            <a:xfrm>
              <a:off x="4343400" y="1676400"/>
              <a:ext cx="145469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0" hangingPunct="0">
                <a:defRPr/>
              </a:pPr>
              <a:r>
                <a:rPr lang="en-US" b="1" dirty="0">
                  <a:solidFill>
                    <a:srgbClr val="0000FF"/>
                  </a:solidFill>
                  <a:latin typeface="Arial"/>
                  <a:cs typeface="Arial"/>
                </a:rPr>
                <a:t>20-</a:t>
              </a:r>
              <a:r>
                <a:rPr lang="en-US" b="1" dirty="0" smtClean="0">
                  <a:solidFill>
                    <a:srgbClr val="0000FF"/>
                  </a:solidFill>
                  <a:latin typeface="Arial"/>
                  <a:cs typeface="Arial"/>
                </a:rPr>
                <a:t>35 </a:t>
              </a:r>
              <a:r>
                <a:rPr lang="en-US" b="1" dirty="0">
                  <a:solidFill>
                    <a:srgbClr val="0000FF"/>
                  </a:solidFill>
                  <a:latin typeface="Arial"/>
                  <a:cs typeface="Arial"/>
                </a:rPr>
                <a:t>ng/ml</a:t>
              </a:r>
            </a:p>
          </p:txBody>
        </p:sp>
      </p:grpSp>
      <p:sp>
        <p:nvSpPr>
          <p:cNvPr id="249862" name="Text Box 6"/>
          <p:cNvSpPr txBox="1">
            <a:spLocks noChangeArrowheads="1"/>
          </p:cNvSpPr>
          <p:nvPr/>
        </p:nvSpPr>
        <p:spPr bwMode="auto">
          <a:xfrm>
            <a:off x="2324100" y="5600700"/>
            <a:ext cx="56515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eaLnBrk="0" hangingPunct="0">
              <a:defRPr/>
            </a:pPr>
            <a:r>
              <a:rPr lang="en-US" sz="1200" dirty="0">
                <a:solidFill>
                  <a:srgbClr val="0000FF"/>
                </a:solidFill>
                <a:latin typeface="Arial"/>
                <a:cs typeface="Arial"/>
              </a:rPr>
              <a:t>Heaney RP: Vitamin D: Role in the calcium economy. In: Vitamin D, 2nd Ed., edited by Feldman D, Glorieux FH, Pike JW, San Diego, Academic Press, </a:t>
            </a:r>
            <a:r>
              <a:rPr lang="en-US" sz="1200" dirty="0" err="1" smtClean="0">
                <a:solidFill>
                  <a:srgbClr val="0000FF"/>
                </a:solidFill>
                <a:latin typeface="Arial"/>
                <a:cs typeface="Arial"/>
              </a:rPr>
              <a:t>pp</a:t>
            </a:r>
            <a:r>
              <a:rPr lang="en-US" sz="1200" dirty="0" smtClean="0">
                <a:solidFill>
                  <a:srgbClr val="0000FF"/>
                </a:solidFill>
                <a:latin typeface="Arial"/>
                <a:cs typeface="Arial"/>
              </a:rPr>
              <a:t> </a:t>
            </a:r>
            <a:r>
              <a:rPr lang="en-US" sz="1200" dirty="0">
                <a:solidFill>
                  <a:srgbClr val="0000FF"/>
                </a:solidFill>
                <a:latin typeface="Arial"/>
                <a:cs typeface="Arial"/>
              </a:rPr>
              <a:t>773–787, 2005</a:t>
            </a:r>
          </a:p>
        </p:txBody>
      </p:sp>
    </p:spTree>
    <p:extLst>
      <p:ext uri="{BB962C8B-B14F-4D97-AF65-F5344CB8AC3E}">
        <p14:creationId xmlns:p14="http://schemas.microsoft.com/office/powerpoint/2010/main" val="95329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Content Placeholder 2"/>
          <p:cNvSpPr>
            <a:spLocks noGrp="1"/>
          </p:cNvSpPr>
          <p:nvPr>
            <p:ph sz="quarter" idx="13"/>
          </p:nvPr>
        </p:nvSpPr>
        <p:spPr>
          <a:xfrm>
            <a:off x="838200" y="1371600"/>
            <a:ext cx="7772400" cy="4131733"/>
          </a:xfrm>
        </p:spPr>
        <p:txBody>
          <a:bodyPr>
            <a:noAutofit/>
          </a:bodyPr>
          <a:lstStyle/>
          <a:p>
            <a:pPr>
              <a:buClrTx/>
              <a:buSzPct val="125000"/>
              <a:buFont typeface="Arial"/>
              <a:buChar char="•"/>
            </a:pPr>
            <a:endParaRPr lang="en-US" sz="1800" dirty="0">
              <a:solidFill>
                <a:srgbClr val="0000FF"/>
              </a:solidFill>
              <a:latin typeface="Arial"/>
              <a:cs typeface="Arial"/>
            </a:endParaRPr>
          </a:p>
          <a:p>
            <a:pPr marL="822960" lvl="1" indent="-457200">
              <a:buClrTx/>
              <a:buSzPct val="125000"/>
              <a:buFont typeface="Arial"/>
              <a:buChar char="•"/>
            </a:pPr>
            <a:r>
              <a:rPr lang="en-US" sz="2600" dirty="0" err="1">
                <a:solidFill>
                  <a:srgbClr val="0000FF"/>
                </a:solidFill>
                <a:latin typeface="Arial"/>
                <a:cs typeface="Arial"/>
              </a:rPr>
              <a:t>Priemel</a:t>
            </a:r>
            <a:r>
              <a:rPr lang="en-US" sz="2600" dirty="0">
                <a:solidFill>
                  <a:srgbClr val="0000FF"/>
                </a:solidFill>
                <a:latin typeface="Arial"/>
                <a:cs typeface="Arial"/>
              </a:rPr>
              <a:t> et al, 2010</a:t>
            </a:r>
          </a:p>
          <a:p>
            <a:pPr marL="1097280" lvl="2" indent="-457200">
              <a:buClrTx/>
              <a:buSzPct val="125000"/>
              <a:buFont typeface="Arial"/>
              <a:buChar char="•"/>
            </a:pPr>
            <a:r>
              <a:rPr lang="en-US" sz="2600" dirty="0">
                <a:solidFill>
                  <a:srgbClr val="0000FF"/>
                </a:solidFill>
                <a:latin typeface="Arial"/>
                <a:cs typeface="Arial"/>
              </a:rPr>
              <a:t>Post-mortem bone biopsies in 675 individuals </a:t>
            </a:r>
            <a:r>
              <a:rPr lang="en-US" sz="2600" dirty="0" smtClean="0">
                <a:solidFill>
                  <a:srgbClr val="0000FF"/>
                </a:solidFill>
                <a:latin typeface="Arial"/>
                <a:cs typeface="Arial"/>
              </a:rPr>
              <a:t>ages </a:t>
            </a:r>
            <a:r>
              <a:rPr lang="en-US" sz="2600" dirty="0">
                <a:solidFill>
                  <a:srgbClr val="0000FF"/>
                </a:solidFill>
                <a:latin typeface="Arial"/>
                <a:cs typeface="Arial"/>
              </a:rPr>
              <a:t>20-</a:t>
            </a:r>
            <a:r>
              <a:rPr lang="en-US" sz="2600" dirty="0" smtClean="0">
                <a:solidFill>
                  <a:srgbClr val="0000FF"/>
                </a:solidFill>
                <a:latin typeface="Arial"/>
                <a:cs typeface="Arial"/>
              </a:rPr>
              <a:t>100.</a:t>
            </a:r>
            <a:endParaRPr lang="en-US" sz="2600" dirty="0">
              <a:solidFill>
                <a:srgbClr val="0000FF"/>
              </a:solidFill>
              <a:latin typeface="Arial"/>
              <a:cs typeface="Arial"/>
            </a:endParaRPr>
          </a:p>
          <a:p>
            <a:pPr marL="1097280" lvl="2" indent="-457200">
              <a:buClrTx/>
              <a:buSzPct val="125000"/>
              <a:buFont typeface="Arial"/>
              <a:buChar char="•"/>
            </a:pPr>
            <a:r>
              <a:rPr lang="en-US" sz="2600" dirty="0">
                <a:solidFill>
                  <a:srgbClr val="0000FF"/>
                </a:solidFill>
                <a:latin typeface="Arial"/>
                <a:cs typeface="Arial"/>
              </a:rPr>
              <a:t>No subject had a mineralization </a:t>
            </a:r>
            <a:r>
              <a:rPr lang="en-US" sz="2400" dirty="0">
                <a:solidFill>
                  <a:srgbClr val="0000FF"/>
                </a:solidFill>
                <a:latin typeface="Arial"/>
                <a:cs typeface="Arial"/>
              </a:rPr>
              <a:t>defect at serum vitamin D of 30 ng/</a:t>
            </a:r>
            <a:r>
              <a:rPr lang="en-US" sz="2400" dirty="0" smtClean="0">
                <a:solidFill>
                  <a:srgbClr val="0000FF"/>
                </a:solidFill>
                <a:latin typeface="Arial"/>
                <a:cs typeface="Arial"/>
              </a:rPr>
              <a:t>ml.</a:t>
            </a:r>
            <a:endParaRPr lang="en-US" sz="2400" dirty="0">
              <a:solidFill>
                <a:srgbClr val="0000FF"/>
              </a:solidFill>
              <a:latin typeface="Arial"/>
              <a:cs typeface="Arial"/>
            </a:endParaRPr>
          </a:p>
          <a:p>
            <a:pPr marL="822960" lvl="1" indent="-457200">
              <a:buClrTx/>
              <a:buSzPct val="125000"/>
              <a:buFont typeface="Arial"/>
              <a:buChar char="•"/>
            </a:pPr>
            <a:r>
              <a:rPr lang="en-US" sz="2600" dirty="0">
                <a:solidFill>
                  <a:srgbClr val="0000FF"/>
                </a:solidFill>
                <a:latin typeface="Arial"/>
                <a:cs typeface="Arial"/>
              </a:rPr>
              <a:t>IOM analyzed the data and concluded that at a vitamin D level of 20 ng/ml, more than 97.5% of the population would be </a:t>
            </a:r>
            <a:r>
              <a:rPr lang="en-US" sz="2600" dirty="0" smtClean="0">
                <a:solidFill>
                  <a:srgbClr val="0000FF"/>
                </a:solidFill>
                <a:latin typeface="Arial"/>
                <a:cs typeface="Arial"/>
              </a:rPr>
              <a:t>protected.</a:t>
            </a:r>
            <a:endParaRPr lang="en-US" sz="2600" dirty="0">
              <a:solidFill>
                <a:srgbClr val="0000FF"/>
              </a:solidFill>
              <a:latin typeface="Arial"/>
              <a:cs typeface="Arial"/>
            </a:endParaRPr>
          </a:p>
        </p:txBody>
      </p:sp>
      <p:sp>
        <p:nvSpPr>
          <p:cNvPr id="80898" name="TextBox 1"/>
          <p:cNvSpPr txBox="1">
            <a:spLocks noChangeArrowheads="1"/>
          </p:cNvSpPr>
          <p:nvPr/>
        </p:nvSpPr>
        <p:spPr bwMode="auto">
          <a:xfrm>
            <a:off x="1676400" y="419100"/>
            <a:ext cx="6096000" cy="584776"/>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r>
              <a:rPr lang="en-US" sz="3200" b="1" dirty="0">
                <a:solidFill>
                  <a:srgbClr val="0000FF"/>
                </a:solidFill>
                <a:latin typeface="Arial"/>
                <a:cs typeface="Arial"/>
              </a:rPr>
              <a:t> Vitamin D and Osteomalacia</a:t>
            </a:r>
          </a:p>
        </p:txBody>
      </p:sp>
    </p:spTree>
    <p:extLst>
      <p:ext uri="{BB962C8B-B14F-4D97-AF65-F5344CB8AC3E}">
        <p14:creationId xmlns:p14="http://schemas.microsoft.com/office/powerpoint/2010/main" val="37498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80897">
                                            <p:txEl>
                                              <p:pRg st="1" end="1"/>
                                            </p:txEl>
                                          </p:spTgt>
                                        </p:tgtEl>
                                        <p:attrNameLst>
                                          <p:attrName>style.visibility</p:attrName>
                                        </p:attrNameLst>
                                      </p:cBhvr>
                                      <p:to>
                                        <p:strVal val="visible"/>
                                      </p:to>
                                    </p:set>
                                    <p:anim calcmode="lin" valueType="num">
                                      <p:cBhvr additive="base">
                                        <p:cTn id="7" dur="500"/>
                                        <p:tgtEl>
                                          <p:spTgt spid="80897">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80897">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0897">
                                            <p:txEl>
                                              <p:pRg st="2" end="2"/>
                                            </p:txEl>
                                          </p:spTgt>
                                        </p:tgtEl>
                                        <p:attrNameLst>
                                          <p:attrName>style.visibility</p:attrName>
                                        </p:attrNameLst>
                                      </p:cBhvr>
                                      <p:to>
                                        <p:strVal val="visible"/>
                                      </p:to>
                                    </p:set>
                                    <p:anim calcmode="lin" valueType="num">
                                      <p:cBhvr additive="base">
                                        <p:cTn id="13" dur="500"/>
                                        <p:tgtEl>
                                          <p:spTgt spid="80897">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0897">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80897">
                                            <p:txEl>
                                              <p:pRg st="3" end="3"/>
                                            </p:txEl>
                                          </p:spTgt>
                                        </p:tgtEl>
                                        <p:attrNameLst>
                                          <p:attrName>style.visibility</p:attrName>
                                        </p:attrNameLst>
                                      </p:cBhvr>
                                      <p:to>
                                        <p:strVal val="visible"/>
                                      </p:to>
                                    </p:set>
                                    <p:anim calcmode="lin" valueType="num">
                                      <p:cBhvr additive="base">
                                        <p:cTn id="19" dur="500"/>
                                        <p:tgtEl>
                                          <p:spTgt spid="80897">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089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0897">
                                            <p:txEl>
                                              <p:pRg st="4" end="4"/>
                                            </p:txEl>
                                          </p:spTgt>
                                        </p:tgtEl>
                                        <p:attrNameLst>
                                          <p:attrName>style.visibility</p:attrName>
                                        </p:attrNameLst>
                                      </p:cBhvr>
                                      <p:to>
                                        <p:strVal val="visible"/>
                                      </p:to>
                                    </p:set>
                                    <p:anim calcmode="lin" valueType="num">
                                      <p:cBhvr additive="base">
                                        <p:cTn id="25" dur="500"/>
                                        <p:tgtEl>
                                          <p:spTgt spid="80897">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089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1280" y="706006"/>
            <a:ext cx="4905375" cy="5791200"/>
          </a:xfrm>
          <a:prstGeom prst="rect">
            <a:avLst/>
          </a:prstGeom>
          <a:noFill/>
          <a:extLst>
            <a:ext uri="{909E8E84-426E-40dd-AFC4-6F175D3DCCD1}">
              <a14:hiddenFill xmlns:a14="http://schemas.microsoft.com/office/drawing/2010/main" xmlns="">
                <a:solidFill>
                  <a:srgbClr val="FFFFFF"/>
                </a:solidFill>
              </a14:hiddenFill>
            </a:ext>
          </a:extLst>
        </p:spPr>
      </p:pic>
      <p:sp>
        <p:nvSpPr>
          <p:cNvPr id="236547" name="Text Box 3"/>
          <p:cNvSpPr txBox="1">
            <a:spLocks noChangeArrowheads="1"/>
          </p:cNvSpPr>
          <p:nvPr/>
        </p:nvSpPr>
        <p:spPr bwMode="auto">
          <a:xfrm>
            <a:off x="1009809" y="3962400"/>
            <a:ext cx="1108897"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b="1" dirty="0">
                <a:solidFill>
                  <a:srgbClr val="0000FF"/>
                </a:solidFill>
                <a:latin typeface="Arial"/>
                <a:cs typeface="Arial"/>
              </a:rPr>
              <a:t>Linda</a:t>
            </a:r>
          </a:p>
          <a:p>
            <a:pPr algn="ctr"/>
            <a:r>
              <a:rPr lang="en-US" altLang="en-US" b="1" dirty="0">
                <a:solidFill>
                  <a:srgbClr val="0000FF"/>
                </a:solidFill>
                <a:latin typeface="Arial"/>
                <a:cs typeface="Arial"/>
              </a:rPr>
              <a:t>age</a:t>
            </a:r>
          </a:p>
          <a:p>
            <a:pPr algn="ctr"/>
            <a:r>
              <a:rPr lang="en-US" altLang="en-US" b="1" dirty="0">
                <a:solidFill>
                  <a:srgbClr val="0000FF"/>
                </a:solidFill>
                <a:latin typeface="Arial"/>
                <a:cs typeface="Arial"/>
              </a:rPr>
              <a:t>50 years</a:t>
            </a:r>
          </a:p>
        </p:txBody>
      </p:sp>
      <p:sp>
        <p:nvSpPr>
          <p:cNvPr id="236548" name="Text Box 4"/>
          <p:cNvSpPr txBox="1">
            <a:spLocks noChangeArrowheads="1"/>
          </p:cNvSpPr>
          <p:nvPr/>
        </p:nvSpPr>
        <p:spPr bwMode="auto">
          <a:xfrm>
            <a:off x="7634338" y="3962400"/>
            <a:ext cx="1108897"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tLang="en-US" b="1" dirty="0">
                <a:solidFill>
                  <a:srgbClr val="0000FF"/>
                </a:solidFill>
                <a:latin typeface="Arial"/>
                <a:cs typeface="Arial"/>
              </a:rPr>
              <a:t>Linda</a:t>
            </a:r>
          </a:p>
          <a:p>
            <a:pPr algn="ctr"/>
            <a:r>
              <a:rPr lang="en-US" altLang="en-US" b="1" dirty="0">
                <a:solidFill>
                  <a:srgbClr val="0000FF"/>
                </a:solidFill>
                <a:latin typeface="Arial"/>
                <a:cs typeface="Arial"/>
              </a:rPr>
              <a:t>age</a:t>
            </a:r>
          </a:p>
          <a:p>
            <a:pPr algn="ctr"/>
            <a:r>
              <a:rPr lang="en-US" altLang="en-US" b="1" dirty="0">
                <a:solidFill>
                  <a:srgbClr val="0000FF"/>
                </a:solidFill>
                <a:latin typeface="Arial"/>
                <a:cs typeface="Arial"/>
              </a:rPr>
              <a:t>75 years</a:t>
            </a:r>
          </a:p>
        </p:txBody>
      </p:sp>
      <p:sp>
        <p:nvSpPr>
          <p:cNvPr id="5" name="TextBox 4"/>
          <p:cNvSpPr txBox="1"/>
          <p:nvPr/>
        </p:nvSpPr>
        <p:spPr>
          <a:xfrm>
            <a:off x="1324504" y="34375"/>
            <a:ext cx="6837745" cy="523220"/>
          </a:xfrm>
          <a:prstGeom prst="rect">
            <a:avLst/>
          </a:prstGeom>
          <a:solidFill>
            <a:srgbClr val="CCFFCC"/>
          </a:solidFill>
        </p:spPr>
        <p:txBody>
          <a:bodyPr wrap="square" rtlCol="0">
            <a:spAutoFit/>
          </a:bodyPr>
          <a:lstStyle/>
          <a:p>
            <a:pPr algn="ctr"/>
            <a:r>
              <a:rPr lang="en-US" altLang="en-US" sz="2800" b="1" dirty="0" smtClean="0">
                <a:solidFill>
                  <a:srgbClr val="0000FF"/>
                </a:solidFill>
                <a:latin typeface="Arial"/>
                <a:cs typeface="Arial"/>
              </a:rPr>
              <a:t>Spinal Osteoporosis is debilitating</a:t>
            </a:r>
            <a:endParaRPr lang="en-US" altLang="en-US" sz="2800" b="1" dirty="0">
              <a:solidFill>
                <a:srgbClr val="0000FF"/>
              </a:solidFill>
              <a:latin typeface="Arial"/>
              <a:cs typeface="Arial"/>
            </a:endParaRPr>
          </a:p>
        </p:txBody>
      </p:sp>
    </p:spTree>
    <p:extLst>
      <p:ext uri="{BB962C8B-B14F-4D97-AF65-F5344CB8AC3E}">
        <p14:creationId xmlns:p14="http://schemas.microsoft.com/office/powerpoint/2010/main" val="395519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6547"/>
                                        </p:tgtEl>
                                        <p:attrNameLst>
                                          <p:attrName>style.visibility</p:attrName>
                                        </p:attrNameLst>
                                      </p:cBhvr>
                                      <p:to>
                                        <p:strVal val="visible"/>
                                      </p:to>
                                    </p:set>
                                    <p:anim calcmode="lin" valueType="num">
                                      <p:cBhvr additive="base">
                                        <p:cTn id="7" dur="500"/>
                                        <p:tgtEl>
                                          <p:spTgt spid="236547"/>
                                        </p:tgtEl>
                                        <p:attrNameLst>
                                          <p:attrName>ppt_y</p:attrName>
                                        </p:attrNameLst>
                                      </p:cBhvr>
                                      <p:tavLst>
                                        <p:tav tm="0">
                                          <p:val>
                                            <p:strVal val="#ppt_y+#ppt_h*1.125000"/>
                                          </p:val>
                                        </p:tav>
                                        <p:tav tm="100000">
                                          <p:val>
                                            <p:strVal val="#ppt_y"/>
                                          </p:val>
                                        </p:tav>
                                      </p:tavLst>
                                    </p:anim>
                                    <p:animEffect transition="in" filter="wipe(up)">
                                      <p:cBhvr>
                                        <p:cTn id="8" dur="500"/>
                                        <p:tgtEl>
                                          <p:spTgt spid="23654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36548"/>
                                        </p:tgtEl>
                                        <p:attrNameLst>
                                          <p:attrName>style.visibility</p:attrName>
                                        </p:attrNameLst>
                                      </p:cBhvr>
                                      <p:to>
                                        <p:strVal val="visible"/>
                                      </p:to>
                                    </p:set>
                                    <p:anim calcmode="lin" valueType="num">
                                      <p:cBhvr additive="base">
                                        <p:cTn id="13" dur="500"/>
                                        <p:tgtEl>
                                          <p:spTgt spid="236548"/>
                                        </p:tgtEl>
                                        <p:attrNameLst>
                                          <p:attrName>ppt_y</p:attrName>
                                        </p:attrNameLst>
                                      </p:cBhvr>
                                      <p:tavLst>
                                        <p:tav tm="0">
                                          <p:val>
                                            <p:strVal val="#ppt_y+#ppt_h*1.125000"/>
                                          </p:val>
                                        </p:tav>
                                        <p:tav tm="100000">
                                          <p:val>
                                            <p:strVal val="#ppt_y"/>
                                          </p:val>
                                        </p:tav>
                                      </p:tavLst>
                                    </p:anim>
                                    <p:animEffect transition="in" filter="wipe(up)">
                                      <p:cBhvr>
                                        <p:cTn id="14" dur="500"/>
                                        <p:tgtEl>
                                          <p:spTgt spid="236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p:bldP spid="23654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1664318" y="2519791"/>
            <a:ext cx="6310742" cy="1077218"/>
          </a:xfrm>
          <a:prstGeom prst="rect">
            <a:avLst/>
          </a:prstGeom>
          <a:ln/>
          <a:extLst/>
        </p:spPr>
        <p:style>
          <a:lnRef idx="1">
            <a:schemeClr val="accent3"/>
          </a:lnRef>
          <a:fillRef idx="2">
            <a:schemeClr val="accent3"/>
          </a:fillRef>
          <a:effectRef idx="1">
            <a:schemeClr val="accent3"/>
          </a:effectRef>
          <a:fontRef idx="minor">
            <a:schemeClr val="dk1"/>
          </a:fontRef>
        </p:style>
        <p:txBody>
          <a:bodyPr wrap="none">
            <a:spAutoFit/>
          </a:bodyPr>
          <a:lstStyle/>
          <a:p>
            <a:pPr algn="ctr" eaLnBrk="0" hangingPunct="0">
              <a:defRPr/>
            </a:pPr>
            <a:r>
              <a:rPr lang="en-US" sz="3200" b="1" dirty="0">
                <a:solidFill>
                  <a:srgbClr val="0000FF"/>
                </a:solidFill>
                <a:latin typeface="Arial"/>
                <a:cs typeface="Arial"/>
              </a:rPr>
              <a:t>Vitamin D and the risk of falling</a:t>
            </a:r>
          </a:p>
          <a:p>
            <a:pPr algn="ctr" eaLnBrk="0" hangingPunct="0">
              <a:defRPr/>
            </a:pPr>
            <a:r>
              <a:rPr lang="en-US" sz="3200" b="1" dirty="0">
                <a:solidFill>
                  <a:srgbClr val="0000FF"/>
                </a:solidFill>
                <a:latin typeface="Arial"/>
                <a:cs typeface="Arial"/>
              </a:rPr>
              <a:t>and fracture?</a:t>
            </a:r>
          </a:p>
        </p:txBody>
      </p:sp>
    </p:spTree>
    <p:extLst>
      <p:ext uri="{BB962C8B-B14F-4D97-AF65-F5344CB8AC3E}">
        <p14:creationId xmlns:p14="http://schemas.microsoft.com/office/powerpoint/2010/main" val="53738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ChangeAspect="1" noChangeArrowheads="1"/>
          </p:cNvPicPr>
          <p:nvPr/>
        </p:nvPicPr>
        <p:blipFill>
          <a:blip r:embed="rId3">
            <a:extLst>
              <a:ext uri="{28A0092B-C50C-407E-A947-70E740481C1C}">
                <a14:useLocalDpi xmlns:a14="http://schemas.microsoft.com/office/drawing/2010/main" val="0"/>
              </a:ext>
            </a:extLst>
          </a:blip>
          <a:srcRect l="14166" t="23515" r="2499" b="29269"/>
          <a:stretch>
            <a:fillRect/>
          </a:stretch>
        </p:blipFill>
        <p:spPr bwMode="auto">
          <a:xfrm>
            <a:off x="2108200" y="3212664"/>
            <a:ext cx="5629275" cy="2507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19" name="Text Box 3"/>
          <p:cNvSpPr txBox="1">
            <a:spLocks noChangeArrowheads="1"/>
          </p:cNvSpPr>
          <p:nvPr/>
        </p:nvSpPr>
        <p:spPr bwMode="auto">
          <a:xfrm>
            <a:off x="2819400" y="322331"/>
            <a:ext cx="4555454" cy="584776"/>
          </a:xfrm>
          <a:prstGeom prst="rect">
            <a:avLst/>
          </a:prstGeom>
          <a:ln/>
          <a:extLst/>
        </p:spPr>
        <p:style>
          <a:lnRef idx="1">
            <a:schemeClr val="accent3"/>
          </a:lnRef>
          <a:fillRef idx="2">
            <a:schemeClr val="accent3"/>
          </a:fillRef>
          <a:effectRef idx="1">
            <a:schemeClr val="accent3"/>
          </a:effectRef>
          <a:fontRef idx="minor">
            <a:schemeClr val="dk1"/>
          </a:fontRef>
        </p:style>
        <p:txBody>
          <a:bodyPr wrap="none" anchor="b">
            <a:spAutoFit/>
          </a:bodyPr>
          <a:lstStyle/>
          <a:p>
            <a:pPr>
              <a:defRPr/>
            </a:pPr>
            <a:r>
              <a:rPr lang="en-US" sz="3200" b="1" dirty="0">
                <a:solidFill>
                  <a:srgbClr val="0000FF"/>
                </a:solidFill>
                <a:latin typeface="Arial"/>
                <a:cs typeface="Arial"/>
              </a:rPr>
              <a:t>Vitamin D and fracture</a:t>
            </a:r>
          </a:p>
        </p:txBody>
      </p:sp>
      <p:sp>
        <p:nvSpPr>
          <p:cNvPr id="188420" name="Text Box 4"/>
          <p:cNvSpPr txBox="1">
            <a:spLocks noChangeArrowheads="1"/>
          </p:cNvSpPr>
          <p:nvPr/>
        </p:nvSpPr>
        <p:spPr bwMode="auto">
          <a:xfrm>
            <a:off x="6279479" y="5831791"/>
            <a:ext cx="2190750"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square" anchor="b">
            <a:spAutoFit/>
          </a:bodyPr>
          <a:lstStyle/>
          <a:p>
            <a:pPr>
              <a:spcBef>
                <a:spcPct val="50000"/>
              </a:spcBef>
              <a:defRPr/>
            </a:pPr>
            <a:r>
              <a:rPr lang="en-US" sz="1100" b="1" dirty="0">
                <a:solidFill>
                  <a:srgbClr val="0000FF"/>
                </a:solidFill>
                <a:latin typeface="Arial"/>
                <a:cs typeface="Arial"/>
              </a:rPr>
              <a:t>NEJM 327:1637, 1992</a:t>
            </a:r>
          </a:p>
        </p:txBody>
      </p:sp>
      <p:sp>
        <p:nvSpPr>
          <p:cNvPr id="2" name="TextBox 1"/>
          <p:cNvSpPr txBox="1"/>
          <p:nvPr/>
        </p:nvSpPr>
        <p:spPr>
          <a:xfrm>
            <a:off x="660400" y="1273672"/>
            <a:ext cx="8077200" cy="1938992"/>
          </a:xfrm>
          <a:prstGeom prst="rect">
            <a:avLst/>
          </a:prstGeom>
          <a:noFill/>
        </p:spPr>
        <p:txBody>
          <a:bodyPr>
            <a:spAutoFit/>
          </a:bodyPr>
          <a:lstStyle/>
          <a:p>
            <a:pPr marL="342900" indent="-342900" algn="l">
              <a:buFont typeface="Arial"/>
              <a:buChar char="•"/>
              <a:defRPr/>
            </a:pPr>
            <a:r>
              <a:rPr lang="en-US" sz="2000" dirty="0">
                <a:solidFill>
                  <a:srgbClr val="0000FF"/>
                </a:solidFill>
                <a:latin typeface="Arial"/>
                <a:cs typeface="Arial"/>
              </a:rPr>
              <a:t>3270  ambulatory elderly women in nursing facilities or elderly housing in France</a:t>
            </a:r>
          </a:p>
          <a:p>
            <a:pPr marL="342900" indent="-342900" algn="l">
              <a:buFont typeface="Arial"/>
              <a:buChar char="•"/>
              <a:defRPr/>
            </a:pPr>
            <a:r>
              <a:rPr lang="en-US" sz="2000" dirty="0">
                <a:solidFill>
                  <a:srgbClr val="0000FF"/>
                </a:solidFill>
                <a:latin typeface="Arial"/>
                <a:cs typeface="Arial"/>
              </a:rPr>
              <a:t>Randomized to 18 months of 800 IU/d of vitamin D and 1200 mg/d of calcium or placebo</a:t>
            </a:r>
          </a:p>
          <a:p>
            <a:pPr marL="342900" indent="-342900" algn="l">
              <a:buFont typeface="Arial"/>
              <a:buChar char="•"/>
              <a:defRPr/>
            </a:pPr>
            <a:r>
              <a:rPr lang="en-US" sz="2000" dirty="0">
                <a:solidFill>
                  <a:srgbClr val="0000FF"/>
                </a:solidFill>
                <a:latin typeface="Arial"/>
                <a:cs typeface="Arial"/>
              </a:rPr>
              <a:t>At 18 months the mean serum 25(OH)D value was 11 ng/ml in the placebo group and 42 ng/ml in the treatment group</a:t>
            </a:r>
          </a:p>
        </p:txBody>
      </p:sp>
    </p:spTree>
    <p:extLst>
      <p:ext uri="{BB962C8B-B14F-4D97-AF65-F5344CB8AC3E}">
        <p14:creationId xmlns:p14="http://schemas.microsoft.com/office/powerpoint/2010/main" val="294832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84993"/>
                                        </p:tgtEl>
                                        <p:attrNameLst>
                                          <p:attrName>style.visibility</p:attrName>
                                        </p:attrNameLst>
                                      </p:cBhvr>
                                      <p:to>
                                        <p:strVal val="visible"/>
                                      </p:to>
                                    </p:set>
                                    <p:anim calcmode="lin" valueType="num">
                                      <p:cBhvr additive="base">
                                        <p:cTn id="25" dur="500"/>
                                        <p:tgtEl>
                                          <p:spTgt spid="84993"/>
                                        </p:tgtEl>
                                        <p:attrNameLst>
                                          <p:attrName>ppt_y</p:attrName>
                                        </p:attrNameLst>
                                      </p:cBhvr>
                                      <p:tavLst>
                                        <p:tav tm="0">
                                          <p:val>
                                            <p:strVal val="#ppt_y+#ppt_h*1.125000"/>
                                          </p:val>
                                        </p:tav>
                                        <p:tav tm="100000">
                                          <p:val>
                                            <p:strVal val="#ppt_y"/>
                                          </p:val>
                                        </p:tav>
                                      </p:tavLst>
                                    </p:anim>
                                    <p:animEffect transition="in" filter="wipe(up)">
                                      <p:cBhvr>
                                        <p:cTn id="26" dur="500"/>
                                        <p:tgtEl>
                                          <p:spTgt spid="84993"/>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88420"/>
                                        </p:tgtEl>
                                        <p:attrNameLst>
                                          <p:attrName>style.visibility</p:attrName>
                                        </p:attrNameLst>
                                      </p:cBhvr>
                                      <p:to>
                                        <p:strVal val="visible"/>
                                      </p:to>
                                    </p:set>
                                    <p:anim calcmode="lin" valueType="num">
                                      <p:cBhvr additive="base">
                                        <p:cTn id="29" dur="500"/>
                                        <p:tgtEl>
                                          <p:spTgt spid="188420"/>
                                        </p:tgtEl>
                                        <p:attrNameLst>
                                          <p:attrName>ppt_y</p:attrName>
                                        </p:attrNameLst>
                                      </p:cBhvr>
                                      <p:tavLst>
                                        <p:tav tm="0">
                                          <p:val>
                                            <p:strVal val="#ppt_y+#ppt_h*1.125000"/>
                                          </p:val>
                                        </p:tav>
                                        <p:tav tm="100000">
                                          <p:val>
                                            <p:strVal val="#ppt_y"/>
                                          </p:val>
                                        </p:tav>
                                      </p:tavLst>
                                    </p:anim>
                                    <p:animEffect transition="in" filter="wipe(up)">
                                      <p:cBhvr>
                                        <p:cTn id="30" dur="500"/>
                                        <p:tgtEl>
                                          <p:spTgt spid="188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ext Box 2"/>
          <p:cNvSpPr txBox="1">
            <a:spLocks noChangeArrowheads="1"/>
          </p:cNvSpPr>
          <p:nvPr/>
        </p:nvSpPr>
        <p:spPr bwMode="auto">
          <a:xfrm>
            <a:off x="1303217" y="795137"/>
            <a:ext cx="7417450" cy="15799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algn="l" eaLnBrk="0" hangingPunct="0">
              <a:lnSpc>
                <a:spcPct val="80000"/>
              </a:lnSpc>
              <a:buFont typeface="Arial"/>
              <a:buChar char="•"/>
              <a:defRPr/>
            </a:pPr>
            <a:r>
              <a:rPr lang="en-US" sz="2000" dirty="0">
                <a:solidFill>
                  <a:srgbClr val="0000FF"/>
                </a:solidFill>
                <a:latin typeface="Arial"/>
                <a:cs typeface="Arial"/>
              </a:rPr>
              <a:t>Double-blind community-based RCT in the UK</a:t>
            </a:r>
          </a:p>
          <a:p>
            <a:pPr marL="3086100" lvl="6" indent="-342900" eaLnBrk="0" hangingPunct="0">
              <a:lnSpc>
                <a:spcPct val="80000"/>
              </a:lnSpc>
              <a:buFont typeface="Arial"/>
              <a:buChar char="•"/>
              <a:defRPr/>
            </a:pPr>
            <a:endParaRPr lang="en-US" sz="2000" dirty="0">
              <a:solidFill>
                <a:srgbClr val="0000FF"/>
              </a:solidFill>
              <a:latin typeface="Arial"/>
              <a:cs typeface="Arial"/>
            </a:endParaRPr>
          </a:p>
          <a:p>
            <a:pPr marL="342900" indent="-342900" algn="l" eaLnBrk="0" hangingPunct="0">
              <a:lnSpc>
                <a:spcPct val="80000"/>
              </a:lnSpc>
              <a:buFont typeface="Arial"/>
              <a:buChar char="•"/>
              <a:defRPr/>
            </a:pPr>
            <a:r>
              <a:rPr lang="en-US" sz="2000" dirty="0">
                <a:solidFill>
                  <a:srgbClr val="0000FF"/>
                </a:solidFill>
                <a:latin typeface="Arial"/>
                <a:cs typeface="Arial"/>
              </a:rPr>
              <a:t>2686 individuals (2037 men; 649 women)</a:t>
            </a:r>
          </a:p>
          <a:p>
            <a:pPr marL="342900" indent="-342900" algn="l" eaLnBrk="0" hangingPunct="0">
              <a:lnSpc>
                <a:spcPct val="80000"/>
              </a:lnSpc>
              <a:buFont typeface="Arial"/>
              <a:buChar char="•"/>
              <a:defRPr/>
            </a:pPr>
            <a:endParaRPr lang="en-US" sz="2000" dirty="0">
              <a:solidFill>
                <a:srgbClr val="0000FF"/>
              </a:solidFill>
              <a:latin typeface="Arial"/>
              <a:cs typeface="Arial"/>
            </a:endParaRPr>
          </a:p>
          <a:p>
            <a:pPr marL="342900" indent="-342900" algn="l" eaLnBrk="0" hangingPunct="0">
              <a:lnSpc>
                <a:spcPct val="80000"/>
              </a:lnSpc>
              <a:buFont typeface="Arial"/>
              <a:buChar char="•"/>
              <a:defRPr/>
            </a:pPr>
            <a:r>
              <a:rPr lang="en-US" sz="2000" dirty="0">
                <a:solidFill>
                  <a:srgbClr val="0000FF"/>
                </a:solidFill>
                <a:latin typeface="Arial"/>
                <a:cs typeface="Arial"/>
              </a:rPr>
              <a:t>100,000 U of vitamin D</a:t>
            </a:r>
            <a:r>
              <a:rPr lang="en-US" sz="2000" baseline="-25000" dirty="0">
                <a:solidFill>
                  <a:srgbClr val="0000FF"/>
                </a:solidFill>
                <a:latin typeface="Arial"/>
                <a:cs typeface="Arial"/>
              </a:rPr>
              <a:t>3</a:t>
            </a:r>
            <a:r>
              <a:rPr lang="en-US" sz="2000" dirty="0">
                <a:solidFill>
                  <a:srgbClr val="0000FF"/>
                </a:solidFill>
                <a:latin typeface="Arial"/>
                <a:cs typeface="Arial"/>
              </a:rPr>
              <a:t> orally every 4 months for 5 </a:t>
            </a:r>
            <a:r>
              <a:rPr lang="en-US" sz="2000" dirty="0" smtClean="0">
                <a:solidFill>
                  <a:srgbClr val="0000FF"/>
                </a:solidFill>
                <a:latin typeface="Arial"/>
                <a:cs typeface="Arial"/>
              </a:rPr>
              <a:t>years (</a:t>
            </a:r>
            <a:r>
              <a:rPr lang="en-US" sz="2000" dirty="0">
                <a:solidFill>
                  <a:srgbClr val="0000FF"/>
                </a:solidFill>
                <a:latin typeface="Arial"/>
                <a:cs typeface="Arial"/>
              </a:rPr>
              <a:t>mailed to the study </a:t>
            </a:r>
            <a:r>
              <a:rPr lang="en-US" sz="2000" dirty="0" smtClean="0">
                <a:solidFill>
                  <a:srgbClr val="0000FF"/>
                </a:solidFill>
                <a:latin typeface="Arial"/>
                <a:cs typeface="Arial"/>
              </a:rPr>
              <a:t>subjects, </a:t>
            </a:r>
            <a:r>
              <a:rPr lang="en-US" sz="2000" dirty="0">
                <a:solidFill>
                  <a:srgbClr val="0000FF"/>
                </a:solidFill>
                <a:latin typeface="Arial"/>
                <a:cs typeface="Arial"/>
              </a:rPr>
              <a:t>so compliance not confirmed)</a:t>
            </a:r>
          </a:p>
        </p:txBody>
      </p:sp>
      <p:sp>
        <p:nvSpPr>
          <p:cNvPr id="253955" name="Text Box 3"/>
          <p:cNvSpPr txBox="1">
            <a:spLocks noChangeArrowheads="1"/>
          </p:cNvSpPr>
          <p:nvPr/>
        </p:nvSpPr>
        <p:spPr bwMode="auto">
          <a:xfrm>
            <a:off x="7343776" y="6446044"/>
            <a:ext cx="920294"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0" hangingPunct="0">
              <a:defRPr/>
            </a:pPr>
            <a:r>
              <a:rPr lang="en-US" sz="1200" dirty="0">
                <a:solidFill>
                  <a:srgbClr val="0000FF"/>
                </a:solidFill>
                <a:latin typeface="Arial"/>
                <a:cs typeface="Arial"/>
              </a:rPr>
              <a:t>BMJ 236:1</a:t>
            </a:r>
          </a:p>
        </p:txBody>
      </p:sp>
      <p:grpSp>
        <p:nvGrpSpPr>
          <p:cNvPr id="93187" name="Group 4"/>
          <p:cNvGrpSpPr>
            <a:grpSpLocks/>
          </p:cNvGrpSpPr>
          <p:nvPr/>
        </p:nvGrpSpPr>
        <p:grpSpPr bwMode="auto">
          <a:xfrm>
            <a:off x="2658532" y="2590800"/>
            <a:ext cx="5585356" cy="3844931"/>
            <a:chOff x="336" y="1008"/>
            <a:chExt cx="3120" cy="2494"/>
          </a:xfrm>
        </p:grpSpPr>
        <p:pic>
          <p:nvPicPr>
            <p:cNvPr id="2539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1008"/>
              <a:ext cx="3120" cy="24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3958" name="Text Box 6"/>
            <p:cNvSpPr txBox="1">
              <a:spLocks noChangeArrowheads="1"/>
            </p:cNvSpPr>
            <p:nvPr/>
          </p:nvSpPr>
          <p:spPr bwMode="auto">
            <a:xfrm>
              <a:off x="2400" y="2016"/>
              <a:ext cx="458"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0" hangingPunct="0">
                <a:defRPr/>
              </a:pPr>
              <a:r>
                <a:rPr lang="en-US" sz="1200" dirty="0">
                  <a:solidFill>
                    <a:schemeClr val="bg2"/>
                  </a:solidFill>
                  <a:effectLst>
                    <a:outerShdw blurRad="38100" dist="38100" dir="2700000" algn="tl">
                      <a:srgbClr val="FFFFFF"/>
                    </a:outerShdw>
                  </a:effectLst>
                  <a:latin typeface="Times" charset="0"/>
                  <a:cs typeface="+mn-cs"/>
                </a:rPr>
                <a:t> p = 0.04</a:t>
              </a:r>
            </a:p>
          </p:txBody>
        </p:sp>
      </p:grpSp>
      <p:sp>
        <p:nvSpPr>
          <p:cNvPr id="7" name="Text Box 3"/>
          <p:cNvSpPr txBox="1">
            <a:spLocks noChangeArrowheads="1"/>
          </p:cNvSpPr>
          <p:nvPr/>
        </p:nvSpPr>
        <p:spPr bwMode="auto">
          <a:xfrm>
            <a:off x="2289224" y="29943"/>
            <a:ext cx="4555454" cy="584776"/>
          </a:xfrm>
          <a:prstGeom prst="rect">
            <a:avLst/>
          </a:prstGeom>
          <a:ln/>
          <a:extLst/>
        </p:spPr>
        <p:style>
          <a:lnRef idx="1">
            <a:schemeClr val="accent3"/>
          </a:lnRef>
          <a:fillRef idx="2">
            <a:schemeClr val="accent3"/>
          </a:fillRef>
          <a:effectRef idx="1">
            <a:schemeClr val="accent3"/>
          </a:effectRef>
          <a:fontRef idx="minor">
            <a:schemeClr val="dk1"/>
          </a:fontRef>
        </p:style>
        <p:txBody>
          <a:bodyPr wrap="none" anchor="b">
            <a:spAutoFit/>
          </a:bodyPr>
          <a:lstStyle/>
          <a:p>
            <a:pPr>
              <a:defRPr/>
            </a:pPr>
            <a:r>
              <a:rPr lang="en-US" sz="3200" b="1" dirty="0">
                <a:solidFill>
                  <a:srgbClr val="0000FF"/>
                </a:solidFill>
                <a:latin typeface="Arial"/>
                <a:cs typeface="Arial"/>
              </a:rPr>
              <a:t>Vitamin D and fracture</a:t>
            </a:r>
          </a:p>
        </p:txBody>
      </p:sp>
    </p:spTree>
    <p:extLst>
      <p:ext uri="{BB962C8B-B14F-4D97-AF65-F5344CB8AC3E}">
        <p14:creationId xmlns:p14="http://schemas.microsoft.com/office/powerpoint/2010/main" val="337599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53954">
                                            <p:txEl>
                                              <p:pRg st="0" end="0"/>
                                            </p:txEl>
                                          </p:spTgt>
                                        </p:tgtEl>
                                        <p:attrNameLst>
                                          <p:attrName>style.visibility</p:attrName>
                                        </p:attrNameLst>
                                      </p:cBhvr>
                                      <p:to>
                                        <p:strVal val="visible"/>
                                      </p:to>
                                    </p:set>
                                    <p:anim calcmode="lin" valueType="num">
                                      <p:cBhvr additive="base">
                                        <p:cTn id="7" dur="500"/>
                                        <p:tgtEl>
                                          <p:spTgt spid="25395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5395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53954">
                                            <p:txEl>
                                              <p:pRg st="2" end="2"/>
                                            </p:txEl>
                                          </p:spTgt>
                                        </p:tgtEl>
                                        <p:attrNameLst>
                                          <p:attrName>style.visibility</p:attrName>
                                        </p:attrNameLst>
                                      </p:cBhvr>
                                      <p:to>
                                        <p:strVal val="visible"/>
                                      </p:to>
                                    </p:set>
                                    <p:anim calcmode="lin" valueType="num">
                                      <p:cBhvr additive="base">
                                        <p:cTn id="13" dur="500"/>
                                        <p:tgtEl>
                                          <p:spTgt spid="253954">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5395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53954">
                                            <p:txEl>
                                              <p:pRg st="4" end="4"/>
                                            </p:txEl>
                                          </p:spTgt>
                                        </p:tgtEl>
                                        <p:attrNameLst>
                                          <p:attrName>style.visibility</p:attrName>
                                        </p:attrNameLst>
                                      </p:cBhvr>
                                      <p:to>
                                        <p:strVal val="visible"/>
                                      </p:to>
                                    </p:set>
                                    <p:anim calcmode="lin" valueType="num">
                                      <p:cBhvr additive="base">
                                        <p:cTn id="19" dur="500"/>
                                        <p:tgtEl>
                                          <p:spTgt spid="253954">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5395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93187"/>
                                        </p:tgtEl>
                                        <p:attrNameLst>
                                          <p:attrName>style.visibility</p:attrName>
                                        </p:attrNameLst>
                                      </p:cBhvr>
                                      <p:to>
                                        <p:strVal val="visible"/>
                                      </p:to>
                                    </p:set>
                                    <p:anim calcmode="lin" valueType="num">
                                      <p:cBhvr additive="base">
                                        <p:cTn id="25" dur="500"/>
                                        <p:tgtEl>
                                          <p:spTgt spid="93187"/>
                                        </p:tgtEl>
                                        <p:attrNameLst>
                                          <p:attrName>ppt_y</p:attrName>
                                        </p:attrNameLst>
                                      </p:cBhvr>
                                      <p:tavLst>
                                        <p:tav tm="0">
                                          <p:val>
                                            <p:strVal val="#ppt_y+#ppt_h*1.125000"/>
                                          </p:val>
                                        </p:tav>
                                        <p:tav tm="100000">
                                          <p:val>
                                            <p:strVal val="#ppt_y"/>
                                          </p:val>
                                        </p:tav>
                                      </p:tavLst>
                                    </p:anim>
                                    <p:animEffect transition="in" filter="wipe(up)">
                                      <p:cBhvr>
                                        <p:cTn id="26" dur="500"/>
                                        <p:tgtEl>
                                          <p:spTgt spid="93187"/>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253955"/>
                                        </p:tgtEl>
                                        <p:attrNameLst>
                                          <p:attrName>style.visibility</p:attrName>
                                        </p:attrNameLst>
                                      </p:cBhvr>
                                      <p:to>
                                        <p:strVal val="visible"/>
                                      </p:to>
                                    </p:set>
                                    <p:anim calcmode="lin" valueType="num">
                                      <p:cBhvr additive="base">
                                        <p:cTn id="29" dur="500"/>
                                        <p:tgtEl>
                                          <p:spTgt spid="253955"/>
                                        </p:tgtEl>
                                        <p:attrNameLst>
                                          <p:attrName>ppt_y</p:attrName>
                                        </p:attrNameLst>
                                      </p:cBhvr>
                                      <p:tavLst>
                                        <p:tav tm="0">
                                          <p:val>
                                            <p:strVal val="#ppt_y+#ppt_h*1.125000"/>
                                          </p:val>
                                        </p:tav>
                                        <p:tav tm="100000">
                                          <p:val>
                                            <p:strVal val="#ppt_y"/>
                                          </p:val>
                                        </p:tav>
                                      </p:tavLst>
                                    </p:anim>
                                    <p:animEffect transition="in" filter="wipe(up)">
                                      <p:cBhvr>
                                        <p:cTn id="30" dur="500"/>
                                        <p:tgtEl>
                                          <p:spTgt spid="253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28980" y="3910424"/>
            <a:ext cx="7653020" cy="1753776"/>
            <a:chOff x="0" y="2869665"/>
            <a:chExt cx="9144000" cy="3033001"/>
          </a:xfrm>
        </p:grpSpPr>
        <p:pic>
          <p:nvPicPr>
            <p:cNvPr id="2" name="Picture 1"/>
            <p:cNvPicPr>
              <a:picLocks noChangeAspect="1"/>
            </p:cNvPicPr>
            <p:nvPr/>
          </p:nvPicPr>
          <p:blipFill rotWithShape="1">
            <a:blip r:embed="rId2"/>
            <a:srcRect b="66462"/>
            <a:stretch/>
          </p:blipFill>
          <p:spPr>
            <a:xfrm>
              <a:off x="0" y="3837405"/>
              <a:ext cx="9144000" cy="977900"/>
            </a:xfrm>
            <a:prstGeom prst="rect">
              <a:avLst/>
            </a:prstGeom>
          </p:spPr>
        </p:pic>
        <p:pic>
          <p:nvPicPr>
            <p:cNvPr id="3" name="Picture 2"/>
            <p:cNvPicPr>
              <a:picLocks noChangeAspect="1"/>
            </p:cNvPicPr>
            <p:nvPr/>
          </p:nvPicPr>
          <p:blipFill rotWithShape="1">
            <a:blip r:embed="rId2"/>
            <a:srcRect t="67250" b="1370"/>
            <a:stretch/>
          </p:blipFill>
          <p:spPr>
            <a:xfrm>
              <a:off x="0" y="4987679"/>
              <a:ext cx="9144000" cy="914987"/>
            </a:xfrm>
            <a:prstGeom prst="rect">
              <a:avLst/>
            </a:prstGeom>
          </p:spPr>
        </p:pic>
        <p:pic>
          <p:nvPicPr>
            <p:cNvPr id="4" name="Picture 3"/>
            <p:cNvPicPr>
              <a:picLocks noChangeAspect="1"/>
            </p:cNvPicPr>
            <p:nvPr/>
          </p:nvPicPr>
          <p:blipFill>
            <a:blip r:embed="rId3"/>
            <a:stretch>
              <a:fillRect/>
            </a:stretch>
          </p:blipFill>
          <p:spPr>
            <a:xfrm>
              <a:off x="0" y="2869665"/>
              <a:ext cx="9144000" cy="802105"/>
            </a:xfrm>
            <a:prstGeom prst="rect">
              <a:avLst/>
            </a:prstGeom>
          </p:spPr>
        </p:pic>
      </p:grpSp>
      <p:sp>
        <p:nvSpPr>
          <p:cNvPr id="7" name="TextBox 6"/>
          <p:cNvSpPr txBox="1"/>
          <p:nvPr/>
        </p:nvSpPr>
        <p:spPr>
          <a:xfrm>
            <a:off x="345231" y="0"/>
            <a:ext cx="8425389"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b="1" dirty="0" smtClean="0">
                <a:solidFill>
                  <a:srgbClr val="0000FF"/>
                </a:solidFill>
                <a:latin typeface="Arial"/>
                <a:cs typeface="Arial"/>
              </a:rPr>
              <a:t>Even among frankly vitamin D-deficient individuals, taking too much of a good thing may not be so good</a:t>
            </a:r>
            <a:endParaRPr lang="en-US" sz="2400" b="1" dirty="0">
              <a:solidFill>
                <a:srgbClr val="0000FF"/>
              </a:solidFill>
              <a:latin typeface="Arial"/>
              <a:cs typeface="Arial"/>
            </a:endParaRPr>
          </a:p>
        </p:txBody>
      </p:sp>
      <p:pic>
        <p:nvPicPr>
          <p:cNvPr id="8" name="Picture 7"/>
          <p:cNvPicPr>
            <a:picLocks noChangeAspect="1"/>
          </p:cNvPicPr>
          <p:nvPr/>
        </p:nvPicPr>
        <p:blipFill rotWithShape="1">
          <a:blip r:embed="rId4"/>
          <a:srcRect b="18375"/>
          <a:stretch/>
        </p:blipFill>
        <p:spPr>
          <a:xfrm>
            <a:off x="2404288" y="937003"/>
            <a:ext cx="3710098" cy="2872655"/>
          </a:xfrm>
          <a:prstGeom prst="rect">
            <a:avLst/>
          </a:prstGeom>
        </p:spPr>
      </p:pic>
      <p:sp>
        <p:nvSpPr>
          <p:cNvPr id="9" name="TextBox 8"/>
          <p:cNvSpPr txBox="1"/>
          <p:nvPr/>
        </p:nvSpPr>
        <p:spPr>
          <a:xfrm>
            <a:off x="6200220" y="5801593"/>
            <a:ext cx="2280586" cy="261610"/>
          </a:xfrm>
          <a:prstGeom prst="rect">
            <a:avLst/>
          </a:prstGeom>
          <a:noFill/>
        </p:spPr>
        <p:txBody>
          <a:bodyPr wrap="none" rtlCol="0">
            <a:spAutoFit/>
          </a:bodyPr>
          <a:lstStyle/>
          <a:p>
            <a:r>
              <a:rPr lang="en-US" sz="1100" b="1" dirty="0" smtClean="0">
                <a:solidFill>
                  <a:srgbClr val="0000FF"/>
                </a:solidFill>
                <a:latin typeface="Arial"/>
                <a:cs typeface="Arial"/>
              </a:rPr>
              <a:t>JAMA Intern Med 176:179, 2016</a:t>
            </a:r>
            <a:endParaRPr lang="en-US" sz="1100" b="1" dirty="0">
              <a:solidFill>
                <a:srgbClr val="0000FF"/>
              </a:solidFill>
              <a:latin typeface="Arial"/>
              <a:cs typeface="Arial"/>
            </a:endParaRPr>
          </a:p>
        </p:txBody>
      </p:sp>
      <p:sp>
        <p:nvSpPr>
          <p:cNvPr id="5" name="Rectangle 4"/>
          <p:cNvSpPr/>
          <p:nvPr/>
        </p:nvSpPr>
        <p:spPr>
          <a:xfrm>
            <a:off x="728980" y="5511058"/>
            <a:ext cx="7653020" cy="153142"/>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88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p:tgtEl>
                                          <p:spTgt spid="5"/>
                                        </p:tgtEl>
                                        <p:attrNameLst>
                                          <p:attrName>ppt_y</p:attrName>
                                        </p:attrNameLst>
                                      </p:cBhvr>
                                      <p:tavLst>
                                        <p:tav tm="0">
                                          <p:val>
                                            <p:strVal val="#ppt_y+#ppt_h*1.125000"/>
                                          </p:val>
                                        </p:tav>
                                        <p:tav tm="100000">
                                          <p:val>
                                            <p:strVal val="#ppt_y"/>
                                          </p:val>
                                        </p:tav>
                                      </p:tavLst>
                                    </p:anim>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6133" y="282442"/>
            <a:ext cx="4713559"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solidFill>
                  <a:srgbClr val="0000FF"/>
                </a:solidFill>
                <a:latin typeface="Arial"/>
                <a:cs typeface="Arial"/>
              </a:rPr>
              <a:t>Summary for vitamin D</a:t>
            </a:r>
          </a:p>
        </p:txBody>
      </p:sp>
      <p:sp>
        <p:nvSpPr>
          <p:cNvPr id="3" name="TextBox 2"/>
          <p:cNvSpPr txBox="1"/>
          <p:nvPr/>
        </p:nvSpPr>
        <p:spPr>
          <a:xfrm>
            <a:off x="1193800" y="1701800"/>
            <a:ext cx="7175500" cy="4447371"/>
          </a:xfrm>
          <a:prstGeom prst="rect">
            <a:avLst/>
          </a:prstGeom>
          <a:noFill/>
        </p:spPr>
        <p:txBody>
          <a:bodyPr wrap="square" rtlCol="0">
            <a:spAutoFit/>
          </a:bodyPr>
          <a:lstStyle/>
          <a:p>
            <a:pPr marL="285750" indent="-285750" algn="just">
              <a:spcBef>
                <a:spcPts val="600"/>
              </a:spcBef>
              <a:spcAft>
                <a:spcPts val="600"/>
              </a:spcAft>
              <a:buFont typeface="Arial"/>
              <a:buChar char="•"/>
            </a:pPr>
            <a:r>
              <a:rPr lang="en-US" sz="2000" dirty="0" smtClean="0">
                <a:solidFill>
                  <a:srgbClr val="0000FF"/>
                </a:solidFill>
                <a:latin typeface="Arial"/>
                <a:cs typeface="Arial"/>
              </a:rPr>
              <a:t>Frank vitamin D deficiency (&lt;20 ng/ml) can be associated with elevated circulating levels of parathyroid hormone. This, in turn, can lead to accelerated bone loss.</a:t>
            </a:r>
          </a:p>
          <a:p>
            <a:pPr marL="285750" indent="-285750" algn="just">
              <a:spcBef>
                <a:spcPts val="600"/>
              </a:spcBef>
              <a:spcAft>
                <a:spcPts val="600"/>
              </a:spcAft>
              <a:buFont typeface="Arial"/>
              <a:buChar char="•"/>
            </a:pPr>
            <a:r>
              <a:rPr lang="en-US" sz="2000" dirty="0" smtClean="0">
                <a:solidFill>
                  <a:srgbClr val="0000FF"/>
                </a:solidFill>
                <a:latin typeface="Arial"/>
                <a:cs typeface="Arial"/>
              </a:rPr>
              <a:t>Serum levels between 20 and 30 ng/ml are sufficient for the majority of healthy adults.</a:t>
            </a:r>
          </a:p>
          <a:p>
            <a:pPr marL="285750" indent="-285750" algn="just">
              <a:spcBef>
                <a:spcPts val="600"/>
              </a:spcBef>
              <a:spcAft>
                <a:spcPts val="600"/>
              </a:spcAft>
              <a:buFont typeface="Arial"/>
              <a:buChar char="•"/>
            </a:pPr>
            <a:r>
              <a:rPr lang="en-US" sz="2000" dirty="0" smtClean="0">
                <a:solidFill>
                  <a:srgbClr val="0000FF"/>
                </a:solidFill>
                <a:latin typeface="Arial"/>
                <a:cs typeface="Arial"/>
              </a:rPr>
              <a:t>Severe vitamin D deficiency (&lt;10 ng/ml) can be associated with increased risk for fracture in falling. </a:t>
            </a:r>
          </a:p>
          <a:p>
            <a:pPr marL="285750" indent="-285750" algn="just">
              <a:spcBef>
                <a:spcPts val="600"/>
              </a:spcBef>
              <a:spcAft>
                <a:spcPts val="600"/>
              </a:spcAft>
              <a:buFont typeface="Arial"/>
              <a:buChar char="•"/>
            </a:pPr>
            <a:r>
              <a:rPr lang="en-US" sz="2000" dirty="0" smtClean="0">
                <a:solidFill>
                  <a:srgbClr val="0000FF"/>
                </a:solidFill>
                <a:latin typeface="Arial"/>
                <a:cs typeface="Arial"/>
              </a:rPr>
              <a:t>Supplementation to correct vitamin D deficiency need not be aggressive.</a:t>
            </a:r>
          </a:p>
          <a:p>
            <a:pPr marL="285750" indent="-285750" algn="just">
              <a:spcBef>
                <a:spcPts val="600"/>
              </a:spcBef>
              <a:spcAft>
                <a:spcPts val="600"/>
              </a:spcAft>
              <a:buFont typeface="Arial"/>
              <a:buChar char="•"/>
            </a:pPr>
            <a:r>
              <a:rPr lang="en-US" sz="2000" dirty="0" smtClean="0">
                <a:solidFill>
                  <a:srgbClr val="0000FF"/>
                </a:solidFill>
                <a:latin typeface="Arial"/>
                <a:cs typeface="Arial"/>
              </a:rPr>
              <a:t>Supplementation in vitamin D deficient patients appears to reduce fracture risk.</a:t>
            </a:r>
          </a:p>
          <a:p>
            <a:endParaRPr lang="en-US" dirty="0">
              <a:solidFill>
                <a:srgbClr val="0000FF"/>
              </a:solidFill>
              <a:latin typeface="Arial"/>
              <a:cs typeface="Arial"/>
            </a:endParaRPr>
          </a:p>
        </p:txBody>
      </p:sp>
    </p:spTree>
    <p:extLst>
      <p:ext uri="{BB962C8B-B14F-4D97-AF65-F5344CB8AC3E}">
        <p14:creationId xmlns:p14="http://schemas.microsoft.com/office/powerpoint/2010/main" val="33106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8909" y="197425"/>
            <a:ext cx="4713559" cy="5355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lnSpc>
                <a:spcPct val="90000"/>
              </a:lnSpc>
            </a:pPr>
            <a:r>
              <a:rPr lang="en-US" sz="3200" dirty="0">
                <a:solidFill>
                  <a:srgbClr val="0000FF"/>
                </a:solidFill>
                <a:latin typeface="Arial"/>
                <a:cs typeface="Arial"/>
              </a:rPr>
              <a:t>Isoflavones</a:t>
            </a:r>
          </a:p>
        </p:txBody>
      </p:sp>
      <p:sp>
        <p:nvSpPr>
          <p:cNvPr id="3" name="TextBox 2"/>
          <p:cNvSpPr txBox="1"/>
          <p:nvPr/>
        </p:nvSpPr>
        <p:spPr>
          <a:xfrm>
            <a:off x="177800" y="1293673"/>
            <a:ext cx="8458200" cy="4419671"/>
          </a:xfrm>
          <a:prstGeom prst="rect">
            <a:avLst/>
          </a:prstGeom>
          <a:noFill/>
        </p:spPr>
        <p:txBody>
          <a:bodyPr wrap="square" rtlCol="0">
            <a:spAutoFit/>
          </a:bodyPr>
          <a:lstStyle/>
          <a:p>
            <a:pPr marL="342900" indent="-342900" algn="just">
              <a:lnSpc>
                <a:spcPct val="90000"/>
              </a:lnSpc>
              <a:buFont typeface="Arial"/>
              <a:buChar char="•"/>
            </a:pPr>
            <a:r>
              <a:rPr lang="en-US" sz="2400" dirty="0" smtClean="0">
                <a:solidFill>
                  <a:srgbClr val="0000FF"/>
                </a:solidFill>
                <a:latin typeface="Arial"/>
                <a:cs typeface="Arial"/>
              </a:rPr>
              <a:t>Isoflavones are naturally occurring, plant-derived phytoestrogens that act in a manner similar to, but not identical to, 17β estradiol.</a:t>
            </a:r>
          </a:p>
          <a:p>
            <a:pPr marL="342900" indent="-342900" algn="just">
              <a:lnSpc>
                <a:spcPct val="90000"/>
              </a:lnSpc>
              <a:buFont typeface="Arial"/>
              <a:buChar char="•"/>
            </a:pPr>
            <a:endParaRPr lang="en-US" sz="2400" dirty="0">
              <a:solidFill>
                <a:srgbClr val="0000FF"/>
              </a:solidFill>
              <a:latin typeface="Arial"/>
              <a:cs typeface="Arial"/>
            </a:endParaRPr>
          </a:p>
          <a:p>
            <a:pPr marL="342900" indent="-342900" algn="just">
              <a:lnSpc>
                <a:spcPct val="90000"/>
              </a:lnSpc>
              <a:buFont typeface="Arial"/>
              <a:buChar char="•"/>
            </a:pPr>
            <a:r>
              <a:rPr lang="en-US" sz="2400" dirty="0">
                <a:solidFill>
                  <a:srgbClr val="0000FF"/>
                </a:solidFill>
                <a:latin typeface="Arial"/>
                <a:cs typeface="Arial"/>
              </a:rPr>
              <a:t>As such, they have been suggested to be Nature’s “designer estrogens,” offering benefit without the untoward side effects of estrogen, such as increased risk of breast cancer and increased risk of endometrial cancer, as well as concerns about adverse cerebral vascular and cognitive effects.</a:t>
            </a:r>
          </a:p>
          <a:p>
            <a:pPr marL="342900" indent="-342900" algn="just">
              <a:lnSpc>
                <a:spcPct val="90000"/>
              </a:lnSpc>
              <a:buFont typeface="Arial"/>
              <a:buChar char="•"/>
            </a:pPr>
            <a:endParaRPr lang="en-US" sz="2400" dirty="0">
              <a:solidFill>
                <a:srgbClr val="0000FF"/>
              </a:solidFill>
              <a:latin typeface="Arial"/>
              <a:cs typeface="Arial"/>
            </a:endParaRPr>
          </a:p>
          <a:p>
            <a:pPr marL="342900" indent="-342900" algn="just">
              <a:lnSpc>
                <a:spcPct val="90000"/>
              </a:lnSpc>
              <a:buFont typeface="Arial"/>
              <a:buChar char="•"/>
            </a:pPr>
            <a:r>
              <a:rPr lang="en-US" sz="2400" dirty="0" smtClean="0">
                <a:solidFill>
                  <a:srgbClr val="0000FF"/>
                </a:solidFill>
                <a:latin typeface="Arial"/>
                <a:cs typeface="Arial"/>
              </a:rPr>
              <a:t>Isoflavones have also been posited to have anti-oxidant properties.</a:t>
            </a:r>
          </a:p>
        </p:txBody>
      </p:sp>
    </p:spTree>
    <p:extLst>
      <p:ext uri="{BB962C8B-B14F-4D97-AF65-F5344CB8AC3E}">
        <p14:creationId xmlns:p14="http://schemas.microsoft.com/office/powerpoint/2010/main" val="262707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Yale\Graphs\iso.in.foo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38" y="193183"/>
            <a:ext cx="8648862" cy="56114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2313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26"/>
          <p:cNvSpPr>
            <a:spLocks noChangeArrowheads="1"/>
          </p:cNvSpPr>
          <p:nvPr/>
        </p:nvSpPr>
        <p:spPr bwMode="auto">
          <a:xfrm>
            <a:off x="2057400" y="2971800"/>
            <a:ext cx="45720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sz="3200" b="1">
              <a:solidFill>
                <a:schemeClr val="tx2"/>
              </a:solidFill>
              <a:effectLst>
                <a:outerShdw blurRad="38100" dist="38100" dir="2700000" algn="tl">
                  <a:srgbClr val="000000"/>
                </a:outerShdw>
              </a:effectLst>
            </a:endParaRPr>
          </a:p>
        </p:txBody>
      </p:sp>
      <p:sp>
        <p:nvSpPr>
          <p:cNvPr id="52227" name="Rectangle 1027"/>
          <p:cNvSpPr>
            <a:spLocks noChangeArrowheads="1"/>
          </p:cNvSpPr>
          <p:nvPr/>
        </p:nvSpPr>
        <p:spPr bwMode="auto">
          <a:xfrm>
            <a:off x="274638" y="88612"/>
            <a:ext cx="8458200" cy="584776"/>
          </a:xfrm>
          <a:prstGeom prst="rect">
            <a:avLst/>
          </a:prstGeom>
          <a:ln/>
          <a:extLst/>
        </p:spPr>
        <p:style>
          <a:lnRef idx="1">
            <a:schemeClr val="accent3"/>
          </a:lnRef>
          <a:fillRef idx="2">
            <a:schemeClr val="accent3"/>
          </a:fillRef>
          <a:effectRef idx="1">
            <a:schemeClr val="accent3"/>
          </a:effectRef>
          <a:fontRef idx="minor">
            <a:schemeClr val="dk1"/>
          </a:fontRef>
        </p:style>
        <p:txBody>
          <a:bodyPr>
            <a:spAutoFit/>
          </a:bodyPr>
          <a:lstStyle/>
          <a:p>
            <a:pPr algn="ctr">
              <a:spcBef>
                <a:spcPct val="50000"/>
              </a:spcBef>
            </a:pPr>
            <a:r>
              <a:rPr lang="en-US" altLang="en-US" sz="3200" b="1" dirty="0">
                <a:solidFill>
                  <a:srgbClr val="0000FF"/>
                </a:solidFill>
                <a:latin typeface="Arial"/>
                <a:cs typeface="Arial"/>
              </a:rPr>
              <a:t>Do </a:t>
            </a:r>
            <a:r>
              <a:rPr lang="en-US" altLang="en-US" sz="3200" b="1" dirty="0" err="1">
                <a:solidFill>
                  <a:srgbClr val="0000FF"/>
                </a:solidFill>
                <a:latin typeface="Arial"/>
                <a:cs typeface="Arial"/>
              </a:rPr>
              <a:t>i</a:t>
            </a:r>
            <a:r>
              <a:rPr lang="en-US" altLang="en-US" sz="3200" b="1" dirty="0" err="1" smtClean="0">
                <a:solidFill>
                  <a:srgbClr val="0000FF"/>
                </a:solidFill>
                <a:latin typeface="Arial"/>
                <a:cs typeface="Arial"/>
              </a:rPr>
              <a:t>soflavones</a:t>
            </a:r>
            <a:r>
              <a:rPr lang="en-US" altLang="en-US" sz="3200" b="1" dirty="0" smtClean="0">
                <a:solidFill>
                  <a:srgbClr val="0000FF"/>
                </a:solidFill>
                <a:latin typeface="Arial"/>
                <a:cs typeface="Arial"/>
              </a:rPr>
              <a:t> </a:t>
            </a:r>
            <a:r>
              <a:rPr lang="en-US" altLang="en-US" sz="3200" b="1" dirty="0">
                <a:solidFill>
                  <a:srgbClr val="0000FF"/>
                </a:solidFill>
                <a:latin typeface="Arial"/>
                <a:cs typeface="Arial"/>
              </a:rPr>
              <a:t>a</a:t>
            </a:r>
            <a:r>
              <a:rPr lang="en-US" altLang="en-US" sz="3200" b="1" dirty="0" smtClean="0">
                <a:solidFill>
                  <a:srgbClr val="0000FF"/>
                </a:solidFill>
                <a:latin typeface="Arial"/>
                <a:cs typeface="Arial"/>
              </a:rPr>
              <a:t>ffect bone health?</a:t>
            </a:r>
            <a:endParaRPr lang="en-US" altLang="en-US" sz="3200" b="1" dirty="0">
              <a:solidFill>
                <a:srgbClr val="0000FF"/>
              </a:solidFill>
              <a:latin typeface="Arial"/>
              <a:cs typeface="Arial"/>
            </a:endParaRPr>
          </a:p>
        </p:txBody>
      </p:sp>
      <p:sp>
        <p:nvSpPr>
          <p:cNvPr id="52229" name="Rectangle 1029"/>
          <p:cNvSpPr>
            <a:spLocks noChangeArrowheads="1"/>
          </p:cNvSpPr>
          <p:nvPr/>
        </p:nvSpPr>
        <p:spPr bwMode="auto">
          <a:xfrm>
            <a:off x="234950" y="201136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a:p>
        </p:txBody>
      </p:sp>
      <p:grpSp>
        <p:nvGrpSpPr>
          <p:cNvPr id="3" name="Group 2"/>
          <p:cNvGrpSpPr/>
          <p:nvPr/>
        </p:nvGrpSpPr>
        <p:grpSpPr>
          <a:xfrm>
            <a:off x="412564" y="680130"/>
            <a:ext cx="8320274" cy="1863725"/>
            <a:chOff x="412564" y="680130"/>
            <a:chExt cx="8320274" cy="1863725"/>
          </a:xfrm>
        </p:grpSpPr>
        <p:sp>
          <p:nvSpPr>
            <p:cNvPr id="52228" name="Text Box 1028"/>
            <p:cNvSpPr txBox="1">
              <a:spLocks noChangeArrowheads="1"/>
            </p:cNvSpPr>
            <p:nvPr/>
          </p:nvSpPr>
          <p:spPr bwMode="auto">
            <a:xfrm>
              <a:off x="412564" y="1127330"/>
              <a:ext cx="559379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altLang="en-US" sz="2800" dirty="0">
                  <a:solidFill>
                    <a:srgbClr val="0000FF"/>
                  </a:solidFill>
                  <a:latin typeface="Arial"/>
                  <a:cs typeface="Arial"/>
                </a:rPr>
                <a:t>Cell c</a:t>
              </a:r>
              <a:r>
                <a:rPr lang="en-US" altLang="en-US" sz="2800" dirty="0" smtClean="0">
                  <a:solidFill>
                    <a:srgbClr val="0000FF"/>
                  </a:solidFill>
                  <a:latin typeface="Arial"/>
                  <a:cs typeface="Arial"/>
                </a:rPr>
                <a:t>ulture </a:t>
              </a:r>
              <a:r>
                <a:rPr lang="en-US" altLang="en-US" sz="2800" dirty="0">
                  <a:solidFill>
                    <a:srgbClr val="0000FF"/>
                  </a:solidFill>
                  <a:latin typeface="Arial"/>
                  <a:cs typeface="Arial"/>
                </a:rPr>
                <a:t>r</a:t>
              </a:r>
              <a:r>
                <a:rPr lang="en-US" altLang="en-US" sz="2800" dirty="0" smtClean="0">
                  <a:solidFill>
                    <a:srgbClr val="0000FF"/>
                  </a:solidFill>
                  <a:latin typeface="Arial"/>
                  <a:cs typeface="Arial"/>
                </a:rPr>
                <a:t>esearch: </a:t>
              </a:r>
            </a:p>
            <a:p>
              <a:r>
                <a:rPr lang="en-US" altLang="en-US" sz="2800" dirty="0" smtClean="0">
                  <a:solidFill>
                    <a:srgbClr val="0000FF"/>
                  </a:solidFill>
                  <a:latin typeface="Arial"/>
                  <a:cs typeface="Arial"/>
                </a:rPr>
                <a:t>generally </a:t>
              </a:r>
              <a:r>
                <a:rPr lang="en-US" altLang="en-US" sz="2800" dirty="0">
                  <a:solidFill>
                    <a:srgbClr val="0000FF"/>
                  </a:solidFill>
                  <a:latin typeface="Arial"/>
                  <a:cs typeface="Arial"/>
                </a:rPr>
                <a:t>positive </a:t>
              </a:r>
              <a:r>
                <a:rPr lang="en-US" altLang="en-US" sz="2800" dirty="0" smtClean="0">
                  <a:solidFill>
                    <a:srgbClr val="0000FF"/>
                  </a:solidFill>
                  <a:latin typeface="Arial"/>
                  <a:cs typeface="Arial"/>
                </a:rPr>
                <a:t>results</a:t>
              </a:r>
              <a:endParaRPr lang="en-US" altLang="en-US" sz="2800" dirty="0">
                <a:solidFill>
                  <a:srgbClr val="0000FF"/>
                </a:solidFill>
                <a:latin typeface="Arial"/>
                <a:cs typeface="Arial"/>
              </a:endParaRPr>
            </a:p>
          </p:txBody>
        </p:sp>
        <p:pic>
          <p:nvPicPr>
            <p:cNvPr id="52231" name="Picture 1031" descr="http://www.pawbioscience.com/Cellgro_Tect_tub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680130"/>
              <a:ext cx="2484438" cy="186372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4" name="Group 3"/>
          <p:cNvGrpSpPr/>
          <p:nvPr/>
        </p:nvGrpSpPr>
        <p:grpSpPr>
          <a:xfrm>
            <a:off x="950447" y="2755153"/>
            <a:ext cx="7782391" cy="2362200"/>
            <a:chOff x="950447" y="2755153"/>
            <a:chExt cx="7782391" cy="2362200"/>
          </a:xfrm>
        </p:grpSpPr>
        <p:pic>
          <p:nvPicPr>
            <p:cNvPr id="52230" name="Picture 1030" descr="http://www.geocities.com/Hollywood/Picture/2674/JOSH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638" y="2755153"/>
              <a:ext cx="2362200" cy="23622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950447" y="3074184"/>
              <a:ext cx="5055907" cy="954107"/>
            </a:xfrm>
            <a:prstGeom prst="rect">
              <a:avLst/>
            </a:prstGeom>
            <a:noFill/>
          </p:spPr>
          <p:txBody>
            <a:bodyPr wrap="square" rtlCol="0">
              <a:spAutoFit/>
            </a:bodyPr>
            <a:lstStyle/>
            <a:p>
              <a:r>
                <a:rPr lang="en-US" altLang="en-US" sz="2800" dirty="0">
                  <a:solidFill>
                    <a:srgbClr val="0000FF"/>
                  </a:solidFill>
                  <a:latin typeface="Arial"/>
                  <a:cs typeface="Arial"/>
                </a:rPr>
                <a:t>Animal </a:t>
              </a:r>
              <a:r>
                <a:rPr lang="en-US" altLang="en-US" sz="2800" dirty="0" smtClean="0">
                  <a:solidFill>
                    <a:srgbClr val="0000FF"/>
                  </a:solidFill>
                  <a:latin typeface="Arial"/>
                  <a:cs typeface="Arial"/>
                </a:rPr>
                <a:t>(rat</a:t>
              </a:r>
              <a:r>
                <a:rPr lang="en-US" altLang="en-US" sz="2800" dirty="0">
                  <a:solidFill>
                    <a:srgbClr val="0000FF"/>
                  </a:solidFill>
                  <a:latin typeface="Arial"/>
                  <a:cs typeface="Arial"/>
                </a:rPr>
                <a:t>) </a:t>
              </a:r>
              <a:r>
                <a:rPr lang="en-US" altLang="en-US" sz="2800" dirty="0" smtClean="0">
                  <a:solidFill>
                    <a:srgbClr val="0000FF"/>
                  </a:solidFill>
                  <a:latin typeface="Arial"/>
                  <a:cs typeface="Arial"/>
                </a:rPr>
                <a:t>research:</a:t>
              </a:r>
              <a:endParaRPr lang="en-US" altLang="en-US" sz="2800" dirty="0">
                <a:solidFill>
                  <a:srgbClr val="0000FF"/>
                </a:solidFill>
                <a:latin typeface="Arial"/>
                <a:cs typeface="Arial"/>
              </a:endParaRPr>
            </a:p>
            <a:p>
              <a:r>
                <a:rPr lang="en-US" altLang="en-US" sz="2800" dirty="0">
                  <a:solidFill>
                    <a:srgbClr val="0000FF"/>
                  </a:solidFill>
                  <a:latin typeface="Arial"/>
                  <a:cs typeface="Arial"/>
                </a:rPr>
                <a:t>g</a:t>
              </a:r>
              <a:r>
                <a:rPr lang="en-US" altLang="en-US" sz="2800" dirty="0" smtClean="0">
                  <a:solidFill>
                    <a:srgbClr val="0000FF"/>
                  </a:solidFill>
                  <a:latin typeface="Arial"/>
                  <a:cs typeface="Arial"/>
                </a:rPr>
                <a:t>enerally </a:t>
              </a:r>
              <a:r>
                <a:rPr lang="en-US" altLang="en-US" sz="2800" dirty="0">
                  <a:solidFill>
                    <a:srgbClr val="0000FF"/>
                  </a:solidFill>
                  <a:latin typeface="Arial"/>
                  <a:cs typeface="Arial"/>
                </a:rPr>
                <a:t>positive results</a:t>
              </a:r>
            </a:p>
          </p:txBody>
        </p:sp>
      </p:grpSp>
      <p:sp>
        <p:nvSpPr>
          <p:cNvPr id="10" name="TextBox 9"/>
          <p:cNvSpPr txBox="1"/>
          <p:nvPr/>
        </p:nvSpPr>
        <p:spPr>
          <a:xfrm>
            <a:off x="950447" y="4808592"/>
            <a:ext cx="5055907" cy="954107"/>
          </a:xfrm>
          <a:prstGeom prst="rect">
            <a:avLst/>
          </a:prstGeom>
          <a:noFill/>
        </p:spPr>
        <p:txBody>
          <a:bodyPr wrap="square" rtlCol="0">
            <a:spAutoFit/>
          </a:bodyPr>
          <a:lstStyle/>
          <a:p>
            <a:r>
              <a:rPr lang="en-US" altLang="en-US" sz="2800" dirty="0" smtClean="0">
                <a:solidFill>
                  <a:srgbClr val="0000FF"/>
                </a:solidFill>
                <a:latin typeface="Arial"/>
                <a:cs typeface="Arial"/>
              </a:rPr>
              <a:t>But, of course, we treat people… not cells or rats</a:t>
            </a:r>
            <a:endParaRPr lang="en-US" altLang="en-US" sz="2800" dirty="0">
              <a:solidFill>
                <a:srgbClr val="0000FF"/>
              </a:solidFill>
              <a:latin typeface="Arial"/>
              <a:cs typeface="Arial"/>
            </a:endParaRPr>
          </a:p>
        </p:txBody>
      </p:sp>
    </p:spTree>
    <p:extLst>
      <p:ext uri="{BB962C8B-B14F-4D97-AF65-F5344CB8AC3E}">
        <p14:creationId xmlns:p14="http://schemas.microsoft.com/office/powerpoint/2010/main" val="290943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Text Box 3"/>
          <p:cNvSpPr txBox="1">
            <a:spLocks noChangeArrowheads="1"/>
          </p:cNvSpPr>
          <p:nvPr/>
        </p:nvSpPr>
        <p:spPr bwMode="auto">
          <a:xfrm>
            <a:off x="1233393" y="2764490"/>
            <a:ext cx="6577107" cy="1077218"/>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en-US" sz="3200" b="1" dirty="0" smtClean="0">
                <a:solidFill>
                  <a:srgbClr val="0000FF"/>
                </a:solidFill>
                <a:latin typeface="Arial"/>
                <a:cs typeface="Arial"/>
              </a:rPr>
              <a:t>Cross Sectional Studies </a:t>
            </a:r>
          </a:p>
          <a:p>
            <a:pPr algn="ctr"/>
            <a:r>
              <a:rPr lang="en-US" altLang="en-US" sz="3200" b="1" dirty="0" smtClean="0">
                <a:solidFill>
                  <a:srgbClr val="0000FF"/>
                </a:solidFill>
                <a:latin typeface="Arial"/>
                <a:cs typeface="Arial"/>
              </a:rPr>
              <a:t>in Women</a:t>
            </a:r>
          </a:p>
        </p:txBody>
      </p:sp>
    </p:spTree>
    <p:extLst>
      <p:ext uri="{BB962C8B-B14F-4D97-AF65-F5344CB8AC3E}">
        <p14:creationId xmlns:p14="http://schemas.microsoft.com/office/powerpoint/2010/main" val="263537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Text Box 3"/>
          <p:cNvSpPr txBox="1">
            <a:spLocks noChangeArrowheads="1"/>
          </p:cNvSpPr>
          <p:nvPr/>
        </p:nvSpPr>
        <p:spPr bwMode="auto">
          <a:xfrm>
            <a:off x="149412" y="43890"/>
            <a:ext cx="8626288" cy="1569660"/>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en-US" sz="3200" b="1" dirty="0">
                <a:solidFill>
                  <a:srgbClr val="0000FF"/>
                </a:solidFill>
                <a:latin typeface="Arial"/>
                <a:cs typeface="Arial"/>
              </a:rPr>
              <a:t>Relationship of </a:t>
            </a:r>
            <a:r>
              <a:rPr lang="en-US" altLang="en-US" sz="3200" b="1" dirty="0" err="1">
                <a:solidFill>
                  <a:srgbClr val="0000FF"/>
                </a:solidFill>
                <a:latin typeface="Arial"/>
                <a:cs typeface="Arial"/>
              </a:rPr>
              <a:t>isoflavone</a:t>
            </a:r>
            <a:r>
              <a:rPr lang="en-US" altLang="en-US" sz="3200" b="1" dirty="0">
                <a:solidFill>
                  <a:srgbClr val="0000FF"/>
                </a:solidFill>
                <a:latin typeface="Arial"/>
                <a:cs typeface="Arial"/>
              </a:rPr>
              <a:t> intake </a:t>
            </a:r>
            <a:r>
              <a:rPr lang="en-US" altLang="en-US" sz="3200" b="1" dirty="0" smtClean="0">
                <a:solidFill>
                  <a:srgbClr val="0000FF"/>
                </a:solidFill>
                <a:latin typeface="Arial"/>
                <a:cs typeface="Arial"/>
              </a:rPr>
              <a:t>to</a:t>
            </a:r>
          </a:p>
          <a:p>
            <a:pPr algn="ctr"/>
            <a:r>
              <a:rPr lang="en-US" altLang="en-US" sz="3200" b="1" dirty="0" smtClean="0">
                <a:solidFill>
                  <a:srgbClr val="0000FF"/>
                </a:solidFill>
                <a:latin typeface="Arial"/>
                <a:cs typeface="Arial"/>
              </a:rPr>
              <a:t>cross</a:t>
            </a:r>
            <a:r>
              <a:rPr lang="en-US" altLang="en-US" sz="3200" b="1" dirty="0">
                <a:solidFill>
                  <a:srgbClr val="0000FF"/>
                </a:solidFill>
                <a:latin typeface="Arial"/>
                <a:cs typeface="Arial"/>
              </a:rPr>
              <a:t>-</a:t>
            </a:r>
            <a:r>
              <a:rPr lang="en-US" altLang="en-US" sz="3200" b="1" dirty="0" smtClean="0">
                <a:solidFill>
                  <a:srgbClr val="0000FF"/>
                </a:solidFill>
                <a:latin typeface="Arial"/>
                <a:cs typeface="Arial"/>
              </a:rPr>
              <a:t>sectional BMD </a:t>
            </a:r>
            <a:r>
              <a:rPr lang="en-US" altLang="en-US" sz="3200" b="1" dirty="0">
                <a:solidFill>
                  <a:srgbClr val="0000FF"/>
                </a:solidFill>
                <a:latin typeface="Arial"/>
                <a:cs typeface="Arial"/>
              </a:rPr>
              <a:t>in </a:t>
            </a:r>
            <a:r>
              <a:rPr lang="en-US" altLang="en-US" sz="3200" b="1" dirty="0" smtClean="0">
                <a:solidFill>
                  <a:srgbClr val="0000FF"/>
                </a:solidFill>
                <a:latin typeface="Arial"/>
                <a:cs typeface="Arial"/>
              </a:rPr>
              <a:t>different </a:t>
            </a:r>
          </a:p>
          <a:p>
            <a:pPr algn="ctr"/>
            <a:r>
              <a:rPr lang="en-US" altLang="en-US" sz="3200" b="1" dirty="0" smtClean="0">
                <a:solidFill>
                  <a:srgbClr val="0000FF"/>
                </a:solidFill>
                <a:latin typeface="Arial"/>
                <a:cs typeface="Arial"/>
              </a:rPr>
              <a:t>racial/ethnic US women</a:t>
            </a:r>
            <a:endParaRPr lang="en-US" altLang="en-US" sz="3200" b="1" dirty="0">
              <a:solidFill>
                <a:srgbClr val="0000FF"/>
              </a:solidFill>
              <a:latin typeface="Arial"/>
              <a:cs typeface="Arial"/>
            </a:endParaRPr>
          </a:p>
        </p:txBody>
      </p:sp>
      <p:pic>
        <p:nvPicPr>
          <p:cNvPr id="2" name="Picture 1"/>
          <p:cNvPicPr>
            <a:picLocks noChangeAspect="1"/>
          </p:cNvPicPr>
          <p:nvPr/>
        </p:nvPicPr>
        <p:blipFill>
          <a:blip r:embed="rId3"/>
          <a:stretch>
            <a:fillRect/>
          </a:stretch>
        </p:blipFill>
        <p:spPr>
          <a:xfrm>
            <a:off x="2330827" y="1793540"/>
            <a:ext cx="4318117" cy="5064459"/>
          </a:xfrm>
          <a:prstGeom prst="rect">
            <a:avLst/>
          </a:prstGeom>
        </p:spPr>
      </p:pic>
      <p:sp>
        <p:nvSpPr>
          <p:cNvPr id="3" name="TextBox 2"/>
          <p:cNvSpPr txBox="1"/>
          <p:nvPr/>
        </p:nvSpPr>
        <p:spPr>
          <a:xfrm>
            <a:off x="6913283" y="6253804"/>
            <a:ext cx="1513541" cy="738664"/>
          </a:xfrm>
          <a:prstGeom prst="rect">
            <a:avLst/>
          </a:prstGeom>
          <a:noFill/>
        </p:spPr>
        <p:txBody>
          <a:bodyPr wrap="square" rtlCol="0">
            <a:spAutoFit/>
          </a:bodyPr>
          <a:lstStyle/>
          <a:p>
            <a:r>
              <a:rPr lang="en-US" sz="1400" b="1" dirty="0" smtClean="0">
                <a:solidFill>
                  <a:srgbClr val="0000FF"/>
                </a:solidFill>
                <a:latin typeface="Arial"/>
                <a:cs typeface="Arial"/>
              </a:rPr>
              <a:t>Am J </a:t>
            </a:r>
            <a:r>
              <a:rPr lang="en-US" sz="1400" b="1" dirty="0" err="1" smtClean="0">
                <a:solidFill>
                  <a:srgbClr val="0000FF"/>
                </a:solidFill>
                <a:latin typeface="Arial"/>
                <a:cs typeface="Arial"/>
              </a:rPr>
              <a:t>Epidemiol</a:t>
            </a:r>
            <a:endParaRPr lang="en-US" sz="1400" b="1" dirty="0" smtClean="0">
              <a:solidFill>
                <a:srgbClr val="0000FF"/>
              </a:solidFill>
              <a:latin typeface="Arial"/>
              <a:cs typeface="Arial"/>
            </a:endParaRPr>
          </a:p>
          <a:p>
            <a:r>
              <a:rPr lang="en-US" sz="1400" b="1" dirty="0" smtClean="0">
                <a:solidFill>
                  <a:srgbClr val="0000FF"/>
                </a:solidFill>
                <a:latin typeface="Arial"/>
                <a:cs typeface="Arial"/>
              </a:rPr>
              <a:t>155:746, 2002</a:t>
            </a:r>
          </a:p>
          <a:p>
            <a:endParaRPr lang="en-US" sz="1400" b="1" dirty="0">
              <a:solidFill>
                <a:srgbClr val="0000FF"/>
              </a:solidFill>
              <a:latin typeface="Arial"/>
              <a:cs typeface="Arial"/>
            </a:endParaRPr>
          </a:p>
        </p:txBody>
      </p:sp>
      <p:sp>
        <p:nvSpPr>
          <p:cNvPr id="4" name="Rectangle 3"/>
          <p:cNvSpPr/>
          <p:nvPr/>
        </p:nvSpPr>
        <p:spPr>
          <a:xfrm>
            <a:off x="4213412" y="2958353"/>
            <a:ext cx="1120588" cy="164353"/>
          </a:xfrm>
          <a:prstGeom prst="rect">
            <a:avLst/>
          </a:prstGeom>
          <a:noFill/>
          <a:ln>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710516" y="3200401"/>
            <a:ext cx="803835" cy="164353"/>
          </a:xfrm>
          <a:prstGeom prst="rect">
            <a:avLst/>
          </a:prstGeom>
          <a:noFill/>
          <a:ln>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rot="16200000">
            <a:off x="3823963" y="4223840"/>
            <a:ext cx="863767" cy="406674"/>
          </a:xfrm>
          <a:prstGeom prst="rect">
            <a:avLst/>
          </a:prstGeom>
          <a:noFill/>
          <a:ln>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16200000">
            <a:off x="3807606" y="6052543"/>
            <a:ext cx="863767" cy="588003"/>
          </a:xfrm>
          <a:prstGeom prst="rect">
            <a:avLst/>
          </a:prstGeom>
          <a:noFill/>
          <a:ln>
            <a:solidFill>
              <a:srgbClr val="8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1807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1026" descr="&#10;OP FX copy                                                     0003DB69&#10;Tim &amp; Iris                     ABA78158:"/>
          <p:cNvPicPr>
            <a:picLocks noChangeAspect="1" noChangeArrowheads="1"/>
          </p:cNvPicPr>
          <p:nvPr/>
        </p:nvPicPr>
        <p:blipFill rotWithShape="1">
          <a:blip r:embed="rId2">
            <a:lum bright="18000"/>
            <a:extLst>
              <a:ext uri="{28A0092B-C50C-407E-A947-70E740481C1C}">
                <a14:useLocalDpi xmlns:a14="http://schemas.microsoft.com/office/drawing/2010/main" val="0"/>
              </a:ext>
            </a:extLst>
          </a:blip>
          <a:srcRect l="27316" t="-2860" r="20644" b="67654"/>
          <a:stretch/>
        </p:blipFill>
        <p:spPr bwMode="auto">
          <a:xfrm>
            <a:off x="406878" y="1652084"/>
            <a:ext cx="4059711" cy="3452117"/>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1026" descr="&#10;OP FX copy                                                     0003DB69&#10;Tim &amp; Iris                     ABA78158:"/>
          <p:cNvPicPr>
            <a:picLocks noChangeAspect="1" noChangeArrowheads="1"/>
          </p:cNvPicPr>
          <p:nvPr/>
        </p:nvPicPr>
        <p:blipFill rotWithShape="1">
          <a:blip r:embed="rId2">
            <a:lum bright="18000"/>
            <a:extLst>
              <a:ext uri="{28A0092B-C50C-407E-A947-70E740481C1C}">
                <a14:useLocalDpi xmlns:a14="http://schemas.microsoft.com/office/drawing/2010/main" val="0"/>
              </a:ext>
            </a:extLst>
          </a:blip>
          <a:srcRect l="25429" t="44643" r="18949" b="20351"/>
          <a:stretch/>
        </p:blipFill>
        <p:spPr bwMode="auto">
          <a:xfrm>
            <a:off x="4662370" y="1935651"/>
            <a:ext cx="4005397" cy="316855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324504" y="441231"/>
            <a:ext cx="6837745" cy="954107"/>
          </a:xfrm>
          <a:prstGeom prst="rect">
            <a:avLst/>
          </a:prstGeom>
          <a:solidFill>
            <a:srgbClr val="CCFFCC"/>
          </a:solidFill>
        </p:spPr>
        <p:txBody>
          <a:bodyPr wrap="square" rtlCol="0">
            <a:spAutoFit/>
          </a:bodyPr>
          <a:lstStyle/>
          <a:p>
            <a:pPr algn="ctr"/>
            <a:r>
              <a:rPr lang="en-US" altLang="en-US" sz="2800" b="1" dirty="0" smtClean="0">
                <a:solidFill>
                  <a:srgbClr val="0000FF"/>
                </a:solidFill>
                <a:latin typeface="Arial"/>
                <a:cs typeface="Arial"/>
              </a:rPr>
              <a:t>Spinal Osteoporosis causes</a:t>
            </a:r>
          </a:p>
          <a:p>
            <a:pPr algn="ctr"/>
            <a:r>
              <a:rPr lang="en-US" altLang="en-US" sz="2800" b="1" dirty="0">
                <a:solidFill>
                  <a:srgbClr val="0000FF"/>
                </a:solidFill>
                <a:latin typeface="Arial"/>
                <a:cs typeface="Arial"/>
              </a:rPr>
              <a:t>v</a:t>
            </a:r>
            <a:r>
              <a:rPr lang="en-US" altLang="en-US" sz="2800" b="1" dirty="0" smtClean="0">
                <a:solidFill>
                  <a:srgbClr val="0000FF"/>
                </a:solidFill>
                <a:latin typeface="Arial"/>
                <a:cs typeface="Arial"/>
              </a:rPr>
              <a:t>ertebral fractures with no trauma</a:t>
            </a:r>
            <a:endParaRPr lang="en-US" altLang="en-US" sz="2800" b="1" dirty="0">
              <a:solidFill>
                <a:srgbClr val="0000FF"/>
              </a:solidFill>
              <a:latin typeface="Arial"/>
              <a:cs typeface="Arial"/>
            </a:endParaRPr>
          </a:p>
        </p:txBody>
      </p:sp>
    </p:spTree>
    <p:extLst>
      <p:ext uri="{BB962C8B-B14F-4D97-AF65-F5344CB8AC3E}">
        <p14:creationId xmlns:p14="http://schemas.microsoft.com/office/powerpoint/2010/main" val="352503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38594"/>
                                        </p:tgtEl>
                                        <p:attrNameLst>
                                          <p:attrName>style.visibility</p:attrName>
                                        </p:attrNameLst>
                                      </p:cBhvr>
                                      <p:to>
                                        <p:strVal val="visible"/>
                                      </p:to>
                                    </p:set>
                                    <p:anim calcmode="lin" valueType="num">
                                      <p:cBhvr additive="base">
                                        <p:cTn id="7" dur="500"/>
                                        <p:tgtEl>
                                          <p:spTgt spid="238594"/>
                                        </p:tgtEl>
                                        <p:attrNameLst>
                                          <p:attrName>ppt_y</p:attrName>
                                        </p:attrNameLst>
                                      </p:cBhvr>
                                      <p:tavLst>
                                        <p:tav tm="0">
                                          <p:val>
                                            <p:strVal val="#ppt_y+#ppt_h*1.125000"/>
                                          </p:val>
                                        </p:tav>
                                        <p:tav tm="100000">
                                          <p:val>
                                            <p:strVal val="#ppt_y"/>
                                          </p:val>
                                        </p:tav>
                                      </p:tavLst>
                                    </p:anim>
                                    <p:animEffect transition="in" filter="wipe(up)">
                                      <p:cBhvr>
                                        <p:cTn id="8" dur="500"/>
                                        <p:tgtEl>
                                          <p:spTgt spid="23859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Text Box 3"/>
          <p:cNvSpPr txBox="1">
            <a:spLocks noChangeArrowheads="1"/>
          </p:cNvSpPr>
          <p:nvPr/>
        </p:nvSpPr>
        <p:spPr bwMode="auto">
          <a:xfrm>
            <a:off x="941293" y="2785595"/>
            <a:ext cx="7186706" cy="1569660"/>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en-US" sz="3200" b="1" dirty="0" smtClean="0">
                <a:solidFill>
                  <a:srgbClr val="0000FF"/>
                </a:solidFill>
                <a:latin typeface="Arial"/>
                <a:cs typeface="Arial"/>
              </a:rPr>
              <a:t>Randomized controlled trials of </a:t>
            </a:r>
            <a:r>
              <a:rPr lang="en-US" altLang="en-US" sz="3200" b="1" dirty="0" err="1" smtClean="0">
                <a:solidFill>
                  <a:srgbClr val="0000FF"/>
                </a:solidFill>
                <a:latin typeface="Arial"/>
                <a:cs typeface="Arial"/>
              </a:rPr>
              <a:t>isoflavone</a:t>
            </a:r>
            <a:r>
              <a:rPr lang="en-US" altLang="en-US" sz="3200" b="1" dirty="0" smtClean="0">
                <a:solidFill>
                  <a:srgbClr val="0000FF"/>
                </a:solidFill>
                <a:latin typeface="Arial"/>
                <a:cs typeface="Arial"/>
              </a:rPr>
              <a:t> supplementation </a:t>
            </a:r>
          </a:p>
          <a:p>
            <a:pPr algn="ctr"/>
            <a:r>
              <a:rPr lang="en-US" altLang="en-US" sz="3200" b="1" dirty="0" smtClean="0">
                <a:solidFill>
                  <a:srgbClr val="0000FF"/>
                </a:solidFill>
                <a:latin typeface="Arial"/>
                <a:cs typeface="Arial"/>
              </a:rPr>
              <a:t>in </a:t>
            </a:r>
            <a:r>
              <a:rPr lang="en-US" altLang="en-US" sz="3200" b="1" dirty="0">
                <a:solidFill>
                  <a:srgbClr val="0000FF"/>
                </a:solidFill>
                <a:latin typeface="Arial"/>
                <a:cs typeface="Arial"/>
              </a:rPr>
              <a:t>w</a:t>
            </a:r>
            <a:r>
              <a:rPr lang="en-US" altLang="en-US" sz="3200" b="1" dirty="0" smtClean="0">
                <a:solidFill>
                  <a:srgbClr val="0000FF"/>
                </a:solidFill>
                <a:latin typeface="Arial"/>
                <a:cs typeface="Arial"/>
              </a:rPr>
              <a:t>omen</a:t>
            </a:r>
          </a:p>
        </p:txBody>
      </p:sp>
    </p:spTree>
    <p:extLst>
      <p:ext uri="{BB962C8B-B14F-4D97-AF65-F5344CB8AC3E}">
        <p14:creationId xmlns:p14="http://schemas.microsoft.com/office/powerpoint/2010/main" val="392847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E:\Yale\Graphs\alek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228" y="1161541"/>
            <a:ext cx="5702300" cy="4798588"/>
          </a:xfrm>
          <a:prstGeom prst="rect">
            <a:avLst/>
          </a:prstGeom>
          <a:noFill/>
          <a:extLst>
            <a:ext uri="{909E8E84-426E-40dd-AFC4-6F175D3DCCD1}">
              <a14:hiddenFill xmlns:a14="http://schemas.microsoft.com/office/drawing/2010/main" xmlns="">
                <a:solidFill>
                  <a:srgbClr val="FFFFFF"/>
                </a:solidFill>
              </a14:hiddenFill>
            </a:ext>
          </a:extLst>
        </p:spPr>
      </p:pic>
      <p:sp>
        <p:nvSpPr>
          <p:cNvPr id="54275" name="Text Box 3"/>
          <p:cNvSpPr txBox="1">
            <a:spLocks noChangeArrowheads="1"/>
          </p:cNvSpPr>
          <p:nvPr/>
        </p:nvSpPr>
        <p:spPr bwMode="auto">
          <a:xfrm>
            <a:off x="6919913" y="4648200"/>
            <a:ext cx="1814131"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en-US" dirty="0">
                <a:solidFill>
                  <a:srgbClr val="0000FF"/>
                </a:solidFill>
                <a:latin typeface="Arial"/>
                <a:cs typeface="Arial"/>
              </a:rPr>
              <a:t>Control protein</a:t>
            </a:r>
          </a:p>
          <a:p>
            <a:r>
              <a:rPr lang="en-US" altLang="en-US" dirty="0" smtClean="0">
                <a:solidFill>
                  <a:srgbClr val="0000FF"/>
                </a:solidFill>
                <a:latin typeface="Arial"/>
                <a:cs typeface="Arial"/>
              </a:rPr>
              <a:t>(no </a:t>
            </a:r>
            <a:r>
              <a:rPr lang="en-US" altLang="en-US" dirty="0" err="1" smtClean="0">
                <a:solidFill>
                  <a:srgbClr val="0000FF"/>
                </a:solidFill>
                <a:latin typeface="Arial"/>
                <a:cs typeface="Arial"/>
              </a:rPr>
              <a:t>isoflavones</a:t>
            </a:r>
            <a:r>
              <a:rPr lang="en-US" altLang="en-US" dirty="0" smtClean="0">
                <a:solidFill>
                  <a:srgbClr val="0000FF"/>
                </a:solidFill>
                <a:latin typeface="Arial"/>
                <a:cs typeface="Arial"/>
              </a:rPr>
              <a:t>)</a:t>
            </a:r>
            <a:endParaRPr lang="en-US" altLang="en-US" dirty="0">
              <a:solidFill>
                <a:srgbClr val="0000FF"/>
              </a:solidFill>
              <a:latin typeface="Arial"/>
              <a:cs typeface="Arial"/>
            </a:endParaRPr>
          </a:p>
        </p:txBody>
      </p:sp>
      <p:sp>
        <p:nvSpPr>
          <p:cNvPr id="54276" name="Text Box 4"/>
          <p:cNvSpPr txBox="1">
            <a:spLocks noChangeArrowheads="1"/>
          </p:cNvSpPr>
          <p:nvPr/>
        </p:nvSpPr>
        <p:spPr bwMode="auto">
          <a:xfrm>
            <a:off x="6919913" y="3048000"/>
            <a:ext cx="1416373"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en-US" dirty="0">
                <a:solidFill>
                  <a:srgbClr val="0000FF"/>
                </a:solidFill>
                <a:latin typeface="Arial"/>
                <a:cs typeface="Arial"/>
              </a:rPr>
              <a:t>Soy protein</a:t>
            </a:r>
          </a:p>
          <a:p>
            <a:r>
              <a:rPr lang="en-US" altLang="en-US" dirty="0" smtClean="0">
                <a:solidFill>
                  <a:srgbClr val="0000FF"/>
                </a:solidFill>
                <a:latin typeface="Arial"/>
                <a:cs typeface="Arial"/>
              </a:rPr>
              <a:t>(with 40 </a:t>
            </a:r>
            <a:r>
              <a:rPr lang="en-US" altLang="en-US" dirty="0">
                <a:solidFill>
                  <a:srgbClr val="0000FF"/>
                </a:solidFill>
                <a:latin typeface="Arial"/>
                <a:cs typeface="Arial"/>
              </a:rPr>
              <a:t>mg </a:t>
            </a:r>
          </a:p>
          <a:p>
            <a:r>
              <a:rPr lang="en-US" altLang="en-US" dirty="0" err="1">
                <a:solidFill>
                  <a:srgbClr val="0000FF"/>
                </a:solidFill>
                <a:latin typeface="Arial"/>
                <a:cs typeface="Arial"/>
              </a:rPr>
              <a:t>i</a:t>
            </a:r>
            <a:r>
              <a:rPr lang="en-US" altLang="en-US" dirty="0" err="1" smtClean="0">
                <a:solidFill>
                  <a:srgbClr val="0000FF"/>
                </a:solidFill>
                <a:latin typeface="Arial"/>
                <a:cs typeface="Arial"/>
              </a:rPr>
              <a:t>soflavones</a:t>
            </a:r>
            <a:r>
              <a:rPr lang="en-US" altLang="en-US" dirty="0" smtClean="0">
                <a:solidFill>
                  <a:srgbClr val="0000FF"/>
                </a:solidFill>
                <a:latin typeface="Arial"/>
                <a:cs typeface="Arial"/>
              </a:rPr>
              <a:t>)</a:t>
            </a:r>
            <a:endParaRPr lang="en-US" altLang="en-US" dirty="0">
              <a:solidFill>
                <a:srgbClr val="0000FF"/>
              </a:solidFill>
              <a:latin typeface="Arial"/>
              <a:cs typeface="Arial"/>
            </a:endParaRPr>
          </a:p>
        </p:txBody>
      </p:sp>
      <p:sp>
        <p:nvSpPr>
          <p:cNvPr id="54277" name="Text Box 5"/>
          <p:cNvSpPr txBox="1">
            <a:spLocks noChangeArrowheads="1"/>
          </p:cNvSpPr>
          <p:nvPr/>
        </p:nvSpPr>
        <p:spPr bwMode="auto">
          <a:xfrm>
            <a:off x="6919913" y="1600200"/>
            <a:ext cx="1416373" cy="9233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en-US" dirty="0">
                <a:solidFill>
                  <a:srgbClr val="0000FF"/>
                </a:solidFill>
                <a:latin typeface="Arial"/>
                <a:cs typeface="Arial"/>
              </a:rPr>
              <a:t>Soy protein</a:t>
            </a:r>
          </a:p>
          <a:p>
            <a:r>
              <a:rPr lang="en-US" altLang="en-US" dirty="0" smtClean="0">
                <a:solidFill>
                  <a:srgbClr val="0000FF"/>
                </a:solidFill>
                <a:latin typeface="Arial"/>
                <a:cs typeface="Arial"/>
              </a:rPr>
              <a:t>(with 80 </a:t>
            </a:r>
            <a:r>
              <a:rPr lang="en-US" altLang="en-US" dirty="0">
                <a:solidFill>
                  <a:srgbClr val="0000FF"/>
                </a:solidFill>
                <a:latin typeface="Arial"/>
                <a:cs typeface="Arial"/>
              </a:rPr>
              <a:t>mg </a:t>
            </a:r>
          </a:p>
          <a:p>
            <a:r>
              <a:rPr lang="en-US" altLang="en-US" dirty="0" err="1">
                <a:solidFill>
                  <a:srgbClr val="0000FF"/>
                </a:solidFill>
                <a:latin typeface="Arial"/>
                <a:cs typeface="Arial"/>
              </a:rPr>
              <a:t>i</a:t>
            </a:r>
            <a:r>
              <a:rPr lang="en-US" altLang="en-US" dirty="0" err="1" smtClean="0">
                <a:solidFill>
                  <a:srgbClr val="0000FF"/>
                </a:solidFill>
                <a:latin typeface="Arial"/>
                <a:cs typeface="Arial"/>
              </a:rPr>
              <a:t>soflavones</a:t>
            </a:r>
            <a:r>
              <a:rPr lang="en-US" altLang="en-US" dirty="0" smtClean="0">
                <a:solidFill>
                  <a:srgbClr val="0000FF"/>
                </a:solidFill>
                <a:latin typeface="Arial"/>
                <a:cs typeface="Arial"/>
              </a:rPr>
              <a:t>)</a:t>
            </a:r>
            <a:endParaRPr lang="en-US" altLang="en-US" dirty="0">
              <a:solidFill>
                <a:srgbClr val="0000FF"/>
              </a:solidFill>
              <a:latin typeface="Arial"/>
              <a:cs typeface="Arial"/>
            </a:endParaRPr>
          </a:p>
        </p:txBody>
      </p:sp>
      <p:sp>
        <p:nvSpPr>
          <p:cNvPr id="54278" name="Text Box 6"/>
          <p:cNvSpPr txBox="1">
            <a:spLocks noChangeArrowheads="1"/>
          </p:cNvSpPr>
          <p:nvPr/>
        </p:nvSpPr>
        <p:spPr bwMode="auto">
          <a:xfrm>
            <a:off x="6408494" y="6397333"/>
            <a:ext cx="183143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en-US" sz="1400" b="1" dirty="0" smtClean="0">
                <a:solidFill>
                  <a:srgbClr val="0000FF"/>
                </a:solidFill>
                <a:latin typeface="Arial"/>
                <a:cs typeface="Arial"/>
              </a:rPr>
              <a:t>AJCN</a:t>
            </a:r>
            <a:r>
              <a:rPr lang="en-US" altLang="en-US" sz="1400" b="1" dirty="0">
                <a:solidFill>
                  <a:srgbClr val="0000FF"/>
                </a:solidFill>
                <a:latin typeface="Arial"/>
                <a:cs typeface="Arial"/>
              </a:rPr>
              <a:t>, </a:t>
            </a:r>
            <a:r>
              <a:rPr lang="en-US" altLang="en-US" sz="1400" b="1" dirty="0" smtClean="0">
                <a:solidFill>
                  <a:srgbClr val="0000FF"/>
                </a:solidFill>
                <a:latin typeface="Arial"/>
                <a:cs typeface="Arial"/>
              </a:rPr>
              <a:t>72</a:t>
            </a:r>
            <a:r>
              <a:rPr lang="en-US" altLang="en-US" sz="1400" b="1" dirty="0">
                <a:solidFill>
                  <a:srgbClr val="0000FF"/>
                </a:solidFill>
                <a:latin typeface="Arial"/>
                <a:cs typeface="Arial"/>
              </a:rPr>
              <a:t>:</a:t>
            </a:r>
            <a:r>
              <a:rPr lang="en-US" altLang="en-US" sz="1400" b="1" dirty="0" smtClean="0">
                <a:solidFill>
                  <a:srgbClr val="0000FF"/>
                </a:solidFill>
                <a:latin typeface="Arial"/>
                <a:cs typeface="Arial"/>
              </a:rPr>
              <a:t>844, 2000</a:t>
            </a:r>
            <a:endParaRPr lang="en-US" altLang="en-US" sz="1400" b="1" dirty="0">
              <a:solidFill>
                <a:srgbClr val="0000FF"/>
              </a:solidFill>
              <a:latin typeface="Arial"/>
              <a:cs typeface="Arial"/>
            </a:endParaRPr>
          </a:p>
        </p:txBody>
      </p:sp>
      <p:sp>
        <p:nvSpPr>
          <p:cNvPr id="54279" name="Text Box 7"/>
          <p:cNvSpPr txBox="1">
            <a:spLocks noChangeArrowheads="1"/>
          </p:cNvSpPr>
          <p:nvPr/>
        </p:nvSpPr>
        <p:spPr bwMode="auto">
          <a:xfrm>
            <a:off x="419210" y="69382"/>
            <a:ext cx="8201850" cy="1077218"/>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en-US" sz="3200" b="1" dirty="0" smtClean="0">
                <a:solidFill>
                  <a:srgbClr val="0000FF"/>
                </a:solidFill>
                <a:latin typeface="Arial"/>
                <a:cs typeface="Arial"/>
              </a:rPr>
              <a:t>Changes in Lumbar </a:t>
            </a:r>
            <a:r>
              <a:rPr lang="en-US" altLang="en-US" sz="3200" b="1" dirty="0">
                <a:solidFill>
                  <a:srgbClr val="0000FF"/>
                </a:solidFill>
                <a:latin typeface="Arial"/>
                <a:cs typeface="Arial"/>
              </a:rPr>
              <a:t>Spine </a:t>
            </a:r>
            <a:r>
              <a:rPr lang="en-US" altLang="en-US" sz="3200" b="1" dirty="0" smtClean="0">
                <a:solidFill>
                  <a:srgbClr val="0000FF"/>
                </a:solidFill>
                <a:latin typeface="Arial"/>
                <a:cs typeface="Arial"/>
              </a:rPr>
              <a:t>BMD in </a:t>
            </a:r>
            <a:r>
              <a:rPr lang="en-US" altLang="en-US" sz="3200" b="1" dirty="0">
                <a:solidFill>
                  <a:srgbClr val="0000FF"/>
                </a:solidFill>
                <a:latin typeface="Arial"/>
                <a:cs typeface="Arial"/>
              </a:rPr>
              <a:t>Perimenopausal </a:t>
            </a:r>
            <a:r>
              <a:rPr lang="en-US" altLang="en-US" sz="3200" b="1" dirty="0" smtClean="0">
                <a:solidFill>
                  <a:srgbClr val="0000FF"/>
                </a:solidFill>
                <a:latin typeface="Arial"/>
                <a:cs typeface="Arial"/>
              </a:rPr>
              <a:t>Women (n= 21-24)</a:t>
            </a:r>
            <a:endParaRPr lang="en-US" altLang="en-US" sz="3200" b="1" dirty="0">
              <a:solidFill>
                <a:srgbClr val="0000FF"/>
              </a:solidFill>
              <a:latin typeface="Arial"/>
              <a:cs typeface="Arial"/>
            </a:endParaRPr>
          </a:p>
        </p:txBody>
      </p:sp>
    </p:spTree>
    <p:extLst>
      <p:ext uri="{BB962C8B-B14F-4D97-AF65-F5344CB8AC3E}">
        <p14:creationId xmlns:p14="http://schemas.microsoft.com/office/powerpoint/2010/main" val="366036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4277"/>
                                        </p:tgtEl>
                                        <p:attrNameLst>
                                          <p:attrName>style.visibility</p:attrName>
                                        </p:attrNameLst>
                                      </p:cBhvr>
                                      <p:to>
                                        <p:strVal val="visible"/>
                                      </p:to>
                                    </p:set>
                                    <p:anim calcmode="lin" valueType="num">
                                      <p:cBhvr additive="base">
                                        <p:cTn id="7" dur="500"/>
                                        <p:tgtEl>
                                          <p:spTgt spid="54277"/>
                                        </p:tgtEl>
                                        <p:attrNameLst>
                                          <p:attrName>ppt_y</p:attrName>
                                        </p:attrNameLst>
                                      </p:cBhvr>
                                      <p:tavLst>
                                        <p:tav tm="0">
                                          <p:val>
                                            <p:strVal val="#ppt_y+#ppt_h*1.125000"/>
                                          </p:val>
                                        </p:tav>
                                        <p:tav tm="100000">
                                          <p:val>
                                            <p:strVal val="#ppt_y"/>
                                          </p:val>
                                        </p:tav>
                                      </p:tavLst>
                                    </p:anim>
                                    <p:animEffect transition="in" filter="wipe(up)">
                                      <p:cBhvr>
                                        <p:cTn id="8" dur="500"/>
                                        <p:tgtEl>
                                          <p:spTgt spid="5427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4276"/>
                                        </p:tgtEl>
                                        <p:attrNameLst>
                                          <p:attrName>style.visibility</p:attrName>
                                        </p:attrNameLst>
                                      </p:cBhvr>
                                      <p:to>
                                        <p:strVal val="visible"/>
                                      </p:to>
                                    </p:set>
                                    <p:anim calcmode="lin" valueType="num">
                                      <p:cBhvr additive="base">
                                        <p:cTn id="13" dur="500"/>
                                        <p:tgtEl>
                                          <p:spTgt spid="54276"/>
                                        </p:tgtEl>
                                        <p:attrNameLst>
                                          <p:attrName>ppt_y</p:attrName>
                                        </p:attrNameLst>
                                      </p:cBhvr>
                                      <p:tavLst>
                                        <p:tav tm="0">
                                          <p:val>
                                            <p:strVal val="#ppt_y+#ppt_h*1.125000"/>
                                          </p:val>
                                        </p:tav>
                                        <p:tav tm="100000">
                                          <p:val>
                                            <p:strVal val="#ppt_y"/>
                                          </p:val>
                                        </p:tav>
                                      </p:tavLst>
                                    </p:anim>
                                    <p:animEffect transition="in" filter="wipe(up)">
                                      <p:cBhvr>
                                        <p:cTn id="14" dur="500"/>
                                        <p:tgtEl>
                                          <p:spTgt spid="5427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4275"/>
                                        </p:tgtEl>
                                        <p:attrNameLst>
                                          <p:attrName>style.visibility</p:attrName>
                                        </p:attrNameLst>
                                      </p:cBhvr>
                                      <p:to>
                                        <p:strVal val="visible"/>
                                      </p:to>
                                    </p:set>
                                    <p:anim calcmode="lin" valueType="num">
                                      <p:cBhvr additive="base">
                                        <p:cTn id="19" dur="500"/>
                                        <p:tgtEl>
                                          <p:spTgt spid="54275"/>
                                        </p:tgtEl>
                                        <p:attrNameLst>
                                          <p:attrName>ppt_y</p:attrName>
                                        </p:attrNameLst>
                                      </p:cBhvr>
                                      <p:tavLst>
                                        <p:tav tm="0">
                                          <p:val>
                                            <p:strVal val="#ppt_y+#ppt_h*1.125000"/>
                                          </p:val>
                                        </p:tav>
                                        <p:tav tm="100000">
                                          <p:val>
                                            <p:strVal val="#ppt_y"/>
                                          </p:val>
                                        </p:tav>
                                      </p:tavLst>
                                    </p:anim>
                                    <p:animEffect transition="in" filter="wipe(up)">
                                      <p:cBhvr>
                                        <p:cTn id="20" dur="500"/>
                                        <p:tgtEl>
                                          <p:spTgt spid="54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p:bldP spid="54276" grpId="0"/>
      <p:bldP spid="5427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Text Box 3"/>
          <p:cNvSpPr txBox="1">
            <a:spLocks noChangeArrowheads="1"/>
          </p:cNvSpPr>
          <p:nvPr/>
        </p:nvSpPr>
        <p:spPr bwMode="auto">
          <a:xfrm>
            <a:off x="305257" y="38660"/>
            <a:ext cx="8508459" cy="1569660"/>
          </a:xfrm>
          <a:prstGeom prst="rect">
            <a:avLst/>
          </a:prstGeom>
          <a:ln/>
          <a:extLst/>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en-US" altLang="en-US" sz="3200" b="1" dirty="0" err="1">
                <a:solidFill>
                  <a:srgbClr val="0000FF"/>
                </a:solidFill>
                <a:latin typeface="Arial"/>
                <a:cs typeface="Arial"/>
              </a:rPr>
              <a:t>Ipriflavone</a:t>
            </a:r>
            <a:r>
              <a:rPr lang="en-US" altLang="en-US" sz="3200" b="1" dirty="0">
                <a:solidFill>
                  <a:srgbClr val="0000FF"/>
                </a:solidFill>
                <a:latin typeface="Arial"/>
                <a:cs typeface="Arial"/>
              </a:rPr>
              <a:t> does not affect rates of skeletal</a:t>
            </a:r>
          </a:p>
          <a:p>
            <a:pPr algn="ctr"/>
            <a:r>
              <a:rPr lang="en-US" altLang="en-US" sz="3200" b="1" dirty="0">
                <a:solidFill>
                  <a:srgbClr val="0000FF"/>
                </a:solidFill>
                <a:latin typeface="Arial"/>
                <a:cs typeface="Arial"/>
              </a:rPr>
              <a:t>loss in postmenopausal </a:t>
            </a:r>
            <a:r>
              <a:rPr lang="en-US" altLang="en-US" sz="3200" b="1" dirty="0" smtClean="0">
                <a:solidFill>
                  <a:srgbClr val="0000FF"/>
                </a:solidFill>
                <a:latin typeface="Arial"/>
                <a:cs typeface="Arial"/>
              </a:rPr>
              <a:t>women</a:t>
            </a:r>
          </a:p>
          <a:p>
            <a:pPr algn="ctr"/>
            <a:r>
              <a:rPr lang="en-US" altLang="en-US" sz="3200" b="1" dirty="0" smtClean="0">
                <a:solidFill>
                  <a:srgbClr val="0000FF"/>
                </a:solidFill>
                <a:latin typeface="Arial"/>
                <a:cs typeface="Arial"/>
              </a:rPr>
              <a:t>(biggest trial using an </a:t>
            </a:r>
            <a:r>
              <a:rPr lang="en-US" altLang="en-US" sz="3200" b="1" dirty="0" err="1" smtClean="0">
                <a:solidFill>
                  <a:srgbClr val="0000FF"/>
                </a:solidFill>
                <a:latin typeface="Arial"/>
                <a:cs typeface="Arial"/>
              </a:rPr>
              <a:t>isoflavone</a:t>
            </a:r>
            <a:r>
              <a:rPr lang="en-US" altLang="en-US" sz="3200" b="1" dirty="0" smtClean="0">
                <a:solidFill>
                  <a:srgbClr val="0000FF"/>
                </a:solidFill>
                <a:latin typeface="Arial"/>
                <a:cs typeface="Arial"/>
              </a:rPr>
              <a:t>)</a:t>
            </a:r>
            <a:endParaRPr lang="en-US" altLang="en-US" sz="3200" b="1" dirty="0">
              <a:solidFill>
                <a:srgbClr val="0000FF"/>
              </a:solidFill>
              <a:latin typeface="Arial"/>
              <a:cs typeface="Arial"/>
            </a:endParaRPr>
          </a:p>
        </p:txBody>
      </p:sp>
      <p:pic>
        <p:nvPicPr>
          <p:cNvPr id="2" name="Picture 1"/>
          <p:cNvPicPr>
            <a:picLocks noChangeAspect="1"/>
          </p:cNvPicPr>
          <p:nvPr/>
        </p:nvPicPr>
        <p:blipFill rotWithShape="1">
          <a:blip r:embed="rId3"/>
          <a:srcRect l="1306" r="1634" b="4305"/>
          <a:stretch/>
        </p:blipFill>
        <p:spPr>
          <a:xfrm>
            <a:off x="0" y="2405385"/>
            <a:ext cx="9144000" cy="2629791"/>
          </a:xfrm>
          <a:prstGeom prst="rect">
            <a:avLst/>
          </a:prstGeom>
        </p:spPr>
      </p:pic>
      <p:sp>
        <p:nvSpPr>
          <p:cNvPr id="5" name="Text Box 6"/>
          <p:cNvSpPr txBox="1">
            <a:spLocks noChangeArrowheads="1"/>
          </p:cNvSpPr>
          <p:nvPr/>
        </p:nvSpPr>
        <p:spPr bwMode="auto">
          <a:xfrm>
            <a:off x="6819222" y="5238166"/>
            <a:ext cx="1994494"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ltLang="en-US" sz="1400" b="1" dirty="0" smtClean="0">
                <a:solidFill>
                  <a:srgbClr val="0000FF"/>
                </a:solidFill>
                <a:latin typeface="Arial"/>
                <a:cs typeface="Arial"/>
              </a:rPr>
              <a:t>JAMA 285:1482, 2001</a:t>
            </a:r>
            <a:endParaRPr lang="en-US" altLang="en-US" sz="1400" b="1" dirty="0">
              <a:solidFill>
                <a:srgbClr val="0000FF"/>
              </a:solidFill>
              <a:latin typeface="Arial"/>
              <a:cs typeface="Arial"/>
            </a:endParaRPr>
          </a:p>
        </p:txBody>
      </p:sp>
    </p:spTree>
    <p:extLst>
      <p:ext uri="{BB962C8B-B14F-4D97-AF65-F5344CB8AC3E}">
        <p14:creationId xmlns:p14="http://schemas.microsoft.com/office/powerpoint/2010/main" val="265524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0300" r="11438" b="22939"/>
          <a:stretch/>
        </p:blipFill>
        <p:spPr>
          <a:xfrm>
            <a:off x="14941" y="2017047"/>
            <a:ext cx="9144000" cy="2952399"/>
          </a:xfrm>
          <a:prstGeom prst="rect">
            <a:avLst/>
          </a:prstGeom>
        </p:spPr>
      </p:pic>
      <p:pic>
        <p:nvPicPr>
          <p:cNvPr id="3" name="Picture 2"/>
          <p:cNvPicPr>
            <a:picLocks noChangeAspect="1"/>
          </p:cNvPicPr>
          <p:nvPr/>
        </p:nvPicPr>
        <p:blipFill rotWithShape="1">
          <a:blip r:embed="rId2"/>
          <a:srcRect b="89604"/>
          <a:stretch/>
        </p:blipFill>
        <p:spPr>
          <a:xfrm>
            <a:off x="0" y="1609900"/>
            <a:ext cx="9144000" cy="407147"/>
          </a:xfrm>
          <a:prstGeom prst="rect">
            <a:avLst/>
          </a:prstGeom>
        </p:spPr>
      </p:pic>
      <p:pic>
        <p:nvPicPr>
          <p:cNvPr id="4" name="Picture 3"/>
          <p:cNvPicPr>
            <a:picLocks noChangeAspect="1"/>
          </p:cNvPicPr>
          <p:nvPr/>
        </p:nvPicPr>
        <p:blipFill rotWithShape="1">
          <a:blip r:embed="rId2"/>
          <a:srcRect t="77157"/>
          <a:stretch/>
        </p:blipFill>
        <p:spPr>
          <a:xfrm>
            <a:off x="0" y="4929683"/>
            <a:ext cx="9144000" cy="894663"/>
          </a:xfrm>
          <a:prstGeom prst="rect">
            <a:avLst/>
          </a:prstGeom>
        </p:spPr>
      </p:pic>
      <p:sp>
        <p:nvSpPr>
          <p:cNvPr id="5" name="Rectangle 4"/>
          <p:cNvSpPr/>
          <p:nvPr/>
        </p:nvSpPr>
        <p:spPr>
          <a:xfrm>
            <a:off x="7470589" y="2106698"/>
            <a:ext cx="1628588" cy="2817927"/>
          </a:xfrm>
          <a:prstGeom prst="rect">
            <a:avLst/>
          </a:prstGeom>
          <a:noFill/>
          <a:ln w="31750">
            <a:solidFill>
              <a:srgbClr val="CCFF66"/>
            </a:solidFill>
          </a:ln>
          <a:effectLst>
            <a:outerShdw blurRad="40005" dist="22987" dir="5400000" algn="tl" rotWithShape="0">
              <a:srgbClr val="000000">
                <a:alpha val="4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srcRect t="18607"/>
          <a:stretch/>
        </p:blipFill>
        <p:spPr>
          <a:xfrm>
            <a:off x="0" y="-14937"/>
            <a:ext cx="9144000" cy="1960713"/>
          </a:xfrm>
          <a:prstGeom prst="rect">
            <a:avLst/>
          </a:prstGeom>
        </p:spPr>
      </p:pic>
      <p:sp>
        <p:nvSpPr>
          <p:cNvPr id="7" name="Text Box 6"/>
          <p:cNvSpPr txBox="1">
            <a:spLocks noChangeArrowheads="1"/>
          </p:cNvSpPr>
          <p:nvPr/>
        </p:nvSpPr>
        <p:spPr bwMode="auto">
          <a:xfrm>
            <a:off x="5207000" y="6027003"/>
            <a:ext cx="3221099"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r>
              <a:rPr lang="en-US" altLang="en-US" sz="1400" b="1" dirty="0" smtClean="0">
                <a:solidFill>
                  <a:srgbClr val="0000FF"/>
                </a:solidFill>
                <a:latin typeface="Arial"/>
                <a:cs typeface="Arial"/>
              </a:rPr>
              <a:t>Osteoporosis Int. 23:1571, 2012</a:t>
            </a:r>
            <a:endParaRPr lang="en-US" altLang="en-US" sz="1400" b="1" dirty="0">
              <a:solidFill>
                <a:srgbClr val="0000FF"/>
              </a:solidFill>
              <a:latin typeface="Arial"/>
              <a:cs typeface="Arial"/>
            </a:endParaRPr>
          </a:p>
        </p:txBody>
      </p:sp>
    </p:spTree>
    <p:extLst>
      <p:ext uri="{BB962C8B-B14F-4D97-AF65-F5344CB8AC3E}">
        <p14:creationId xmlns:p14="http://schemas.microsoft.com/office/powerpoint/2010/main" val="94820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Text Box 3"/>
          <p:cNvSpPr txBox="1">
            <a:spLocks noChangeArrowheads="1"/>
          </p:cNvSpPr>
          <p:nvPr/>
        </p:nvSpPr>
        <p:spPr bwMode="auto">
          <a:xfrm>
            <a:off x="941293" y="2785595"/>
            <a:ext cx="7186706" cy="584776"/>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en-US" sz="3200" b="1" dirty="0" smtClean="0">
                <a:solidFill>
                  <a:srgbClr val="0000FF"/>
                </a:solidFill>
                <a:latin typeface="Arial"/>
                <a:cs typeface="Arial"/>
              </a:rPr>
              <a:t>Meta analyses of </a:t>
            </a:r>
            <a:r>
              <a:rPr lang="en-US" altLang="en-US" sz="3200" b="1" dirty="0" err="1" smtClean="0">
                <a:solidFill>
                  <a:srgbClr val="0000FF"/>
                </a:solidFill>
                <a:latin typeface="Arial"/>
                <a:cs typeface="Arial"/>
              </a:rPr>
              <a:t>isoflavone</a:t>
            </a:r>
            <a:r>
              <a:rPr lang="en-US" altLang="en-US" sz="3200" b="1" dirty="0" smtClean="0">
                <a:solidFill>
                  <a:srgbClr val="0000FF"/>
                </a:solidFill>
                <a:latin typeface="Arial"/>
                <a:cs typeface="Arial"/>
              </a:rPr>
              <a:t> trials</a:t>
            </a:r>
          </a:p>
        </p:txBody>
      </p:sp>
    </p:spTree>
    <p:extLst>
      <p:ext uri="{BB962C8B-B14F-4D97-AF65-F5344CB8AC3E}">
        <p14:creationId xmlns:p14="http://schemas.microsoft.com/office/powerpoint/2010/main" val="74588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73058" y="6214040"/>
            <a:ext cx="2808941" cy="523220"/>
          </a:xfrm>
          <a:prstGeom prst="rect">
            <a:avLst/>
          </a:prstGeom>
          <a:noFill/>
        </p:spPr>
        <p:txBody>
          <a:bodyPr wrap="square" rtlCol="0">
            <a:spAutoFit/>
          </a:bodyPr>
          <a:lstStyle/>
          <a:p>
            <a:pPr algn="r"/>
            <a:r>
              <a:rPr lang="en-US" sz="1400" b="1" dirty="0" smtClean="0">
                <a:solidFill>
                  <a:srgbClr val="0000FF"/>
                </a:solidFill>
                <a:latin typeface="Arial"/>
                <a:cs typeface="Arial"/>
              </a:rPr>
              <a:t>Asia Pac J </a:t>
            </a:r>
            <a:r>
              <a:rPr lang="en-US" sz="1400" b="1" dirty="0" err="1" smtClean="0">
                <a:solidFill>
                  <a:srgbClr val="0000FF"/>
                </a:solidFill>
                <a:latin typeface="Arial"/>
                <a:cs typeface="Arial"/>
              </a:rPr>
              <a:t>Clin</a:t>
            </a:r>
            <a:r>
              <a:rPr lang="en-US" sz="1400" b="1" dirty="0" smtClean="0">
                <a:solidFill>
                  <a:srgbClr val="0000FF"/>
                </a:solidFill>
                <a:latin typeface="Arial"/>
                <a:cs typeface="Arial"/>
              </a:rPr>
              <a:t> </a:t>
            </a:r>
            <a:r>
              <a:rPr lang="en-US" sz="1400" b="1" dirty="0" err="1" smtClean="0">
                <a:solidFill>
                  <a:srgbClr val="0000FF"/>
                </a:solidFill>
                <a:latin typeface="Arial"/>
                <a:cs typeface="Arial"/>
              </a:rPr>
              <a:t>Nutr</a:t>
            </a:r>
            <a:r>
              <a:rPr lang="en-US" sz="1400" b="1" dirty="0" smtClean="0">
                <a:solidFill>
                  <a:srgbClr val="0000FF"/>
                </a:solidFill>
                <a:latin typeface="Arial"/>
                <a:cs typeface="Arial"/>
              </a:rPr>
              <a:t> 19:33, 2010</a:t>
            </a:r>
            <a:endParaRPr lang="en-US" sz="1400" b="1" dirty="0">
              <a:solidFill>
                <a:srgbClr val="0000FF"/>
              </a:solidFill>
              <a:latin typeface="Arial"/>
              <a:cs typeface="Arial"/>
            </a:endParaRPr>
          </a:p>
        </p:txBody>
      </p:sp>
      <p:pic>
        <p:nvPicPr>
          <p:cNvPr id="2" name="Picture 1"/>
          <p:cNvPicPr>
            <a:picLocks noChangeAspect="1"/>
          </p:cNvPicPr>
          <p:nvPr/>
        </p:nvPicPr>
        <p:blipFill>
          <a:blip r:embed="rId2"/>
          <a:stretch>
            <a:fillRect/>
          </a:stretch>
        </p:blipFill>
        <p:spPr>
          <a:xfrm>
            <a:off x="1" y="3033059"/>
            <a:ext cx="4058707" cy="1840065"/>
          </a:xfrm>
          <a:prstGeom prst="rect">
            <a:avLst/>
          </a:prstGeom>
        </p:spPr>
      </p:pic>
      <p:pic>
        <p:nvPicPr>
          <p:cNvPr id="3" name="Picture 2"/>
          <p:cNvPicPr>
            <a:picLocks noChangeAspect="1"/>
          </p:cNvPicPr>
          <p:nvPr/>
        </p:nvPicPr>
        <p:blipFill>
          <a:blip r:embed="rId3"/>
          <a:stretch>
            <a:fillRect/>
          </a:stretch>
        </p:blipFill>
        <p:spPr>
          <a:xfrm>
            <a:off x="0" y="0"/>
            <a:ext cx="9144000" cy="2051067"/>
          </a:xfrm>
          <a:prstGeom prst="rect">
            <a:avLst/>
          </a:prstGeom>
        </p:spPr>
      </p:pic>
      <p:pic>
        <p:nvPicPr>
          <p:cNvPr id="5" name="Picture 4"/>
          <p:cNvPicPr>
            <a:picLocks noChangeAspect="1"/>
          </p:cNvPicPr>
          <p:nvPr/>
        </p:nvPicPr>
        <p:blipFill>
          <a:blip r:embed="rId4"/>
          <a:stretch>
            <a:fillRect/>
          </a:stretch>
        </p:blipFill>
        <p:spPr>
          <a:xfrm>
            <a:off x="4058707" y="3179794"/>
            <a:ext cx="5041981" cy="1684306"/>
          </a:xfrm>
          <a:prstGeom prst="rect">
            <a:avLst/>
          </a:prstGeom>
        </p:spPr>
      </p:pic>
      <p:sp>
        <p:nvSpPr>
          <p:cNvPr id="6" name="TextBox 5"/>
          <p:cNvSpPr txBox="1"/>
          <p:nvPr/>
        </p:nvSpPr>
        <p:spPr>
          <a:xfrm>
            <a:off x="634999" y="2784430"/>
            <a:ext cx="243541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smtClean="0">
                <a:solidFill>
                  <a:srgbClr val="0000FF"/>
                </a:solidFill>
                <a:latin typeface="Arial"/>
                <a:cs typeface="Arial"/>
              </a:rPr>
              <a:t>Spine: small effect</a:t>
            </a:r>
            <a:endParaRPr lang="en-US" b="1" dirty="0">
              <a:solidFill>
                <a:srgbClr val="0000FF"/>
              </a:solidFill>
              <a:latin typeface="Arial"/>
              <a:cs typeface="Arial"/>
            </a:endParaRPr>
          </a:p>
        </p:txBody>
      </p:sp>
      <p:sp>
        <p:nvSpPr>
          <p:cNvPr id="7" name="TextBox 6"/>
          <p:cNvSpPr txBox="1"/>
          <p:nvPr/>
        </p:nvSpPr>
        <p:spPr>
          <a:xfrm>
            <a:off x="4945530" y="2784430"/>
            <a:ext cx="2883646"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smtClean="0">
                <a:solidFill>
                  <a:srgbClr val="0000FF"/>
                </a:solidFill>
                <a:latin typeface="Arial"/>
                <a:cs typeface="Arial"/>
              </a:rPr>
              <a:t>Femoral neck: no  effect</a:t>
            </a:r>
            <a:endParaRPr lang="en-US" b="1" dirty="0">
              <a:solidFill>
                <a:srgbClr val="0000FF"/>
              </a:solidFill>
              <a:latin typeface="Arial"/>
              <a:cs typeface="Arial"/>
            </a:endParaRPr>
          </a:p>
        </p:txBody>
      </p:sp>
      <p:sp>
        <p:nvSpPr>
          <p:cNvPr id="8" name="TextBox 7"/>
          <p:cNvSpPr txBox="1"/>
          <p:nvPr/>
        </p:nvSpPr>
        <p:spPr>
          <a:xfrm>
            <a:off x="1852705" y="2079775"/>
            <a:ext cx="515470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b="1" dirty="0">
                <a:solidFill>
                  <a:srgbClr val="0000FF"/>
                </a:solidFill>
                <a:latin typeface="Arial"/>
                <a:cs typeface="Arial"/>
              </a:rPr>
              <a:t>m</a:t>
            </a:r>
            <a:r>
              <a:rPr lang="en-US" sz="2400" b="1" dirty="0" smtClean="0">
                <a:solidFill>
                  <a:srgbClr val="0000FF"/>
                </a:solidFill>
                <a:latin typeface="Arial"/>
                <a:cs typeface="Arial"/>
              </a:rPr>
              <a:t>ostly menopausal Asian women</a:t>
            </a:r>
            <a:endParaRPr lang="en-US" sz="2400" b="1" dirty="0">
              <a:solidFill>
                <a:srgbClr val="0000FF"/>
              </a:solidFill>
              <a:latin typeface="Arial"/>
              <a:cs typeface="Arial"/>
            </a:endParaRPr>
          </a:p>
        </p:txBody>
      </p:sp>
      <p:cxnSp>
        <p:nvCxnSpPr>
          <p:cNvPr id="10" name="Straight Arrow Connector 9"/>
          <p:cNvCxnSpPr/>
          <p:nvPr/>
        </p:nvCxnSpPr>
        <p:spPr>
          <a:xfrm flipH="1" flipV="1">
            <a:off x="3535766" y="4662394"/>
            <a:ext cx="184587" cy="313765"/>
          </a:xfrm>
          <a:prstGeom prst="straightConnector1">
            <a:avLst/>
          </a:prstGeom>
          <a:ln w="38100">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8573930" y="4550335"/>
            <a:ext cx="184587" cy="313765"/>
          </a:xfrm>
          <a:prstGeom prst="straightConnector1">
            <a:avLst/>
          </a:prstGeom>
          <a:ln w="38100">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76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35059" y="6405853"/>
            <a:ext cx="1942352" cy="307777"/>
          </a:xfrm>
          <a:prstGeom prst="rect">
            <a:avLst/>
          </a:prstGeom>
          <a:noFill/>
        </p:spPr>
        <p:txBody>
          <a:bodyPr wrap="square" rtlCol="0">
            <a:spAutoFit/>
          </a:bodyPr>
          <a:lstStyle/>
          <a:p>
            <a:pPr algn="r"/>
            <a:r>
              <a:rPr lang="en-US" sz="1400" b="1" dirty="0" smtClean="0">
                <a:solidFill>
                  <a:srgbClr val="0000FF"/>
                </a:solidFill>
                <a:latin typeface="Arial"/>
                <a:cs typeface="Arial"/>
              </a:rPr>
              <a:t>Bone 44: 948, 2009</a:t>
            </a:r>
            <a:endParaRPr lang="en-US" sz="1400" b="1" dirty="0">
              <a:solidFill>
                <a:srgbClr val="0000FF"/>
              </a:solidFill>
              <a:latin typeface="Arial"/>
              <a:cs typeface="Arial"/>
            </a:endParaRPr>
          </a:p>
        </p:txBody>
      </p:sp>
      <p:pic>
        <p:nvPicPr>
          <p:cNvPr id="5" name="Picture 4"/>
          <p:cNvPicPr>
            <a:picLocks noChangeAspect="1"/>
          </p:cNvPicPr>
          <p:nvPr/>
        </p:nvPicPr>
        <p:blipFill>
          <a:blip r:embed="rId3"/>
          <a:stretch>
            <a:fillRect/>
          </a:stretch>
        </p:blipFill>
        <p:spPr>
          <a:xfrm>
            <a:off x="0" y="0"/>
            <a:ext cx="9144000" cy="2565467"/>
          </a:xfrm>
          <a:prstGeom prst="rect">
            <a:avLst/>
          </a:prstGeom>
        </p:spPr>
      </p:pic>
      <p:pic>
        <p:nvPicPr>
          <p:cNvPr id="6" name="Picture 5"/>
          <p:cNvPicPr>
            <a:picLocks noChangeAspect="1"/>
          </p:cNvPicPr>
          <p:nvPr/>
        </p:nvPicPr>
        <p:blipFill rotWithShape="1">
          <a:blip r:embed="rId4"/>
          <a:srcRect t="-4840" r="8334" b="4840"/>
          <a:stretch/>
        </p:blipFill>
        <p:spPr>
          <a:xfrm>
            <a:off x="1523999" y="2565467"/>
            <a:ext cx="5562597" cy="3483015"/>
          </a:xfrm>
          <a:prstGeom prst="rect">
            <a:avLst/>
          </a:prstGeom>
        </p:spPr>
      </p:pic>
      <p:cxnSp>
        <p:nvCxnSpPr>
          <p:cNvPr id="7" name="Straight Arrow Connector 6"/>
          <p:cNvCxnSpPr/>
          <p:nvPr/>
        </p:nvCxnSpPr>
        <p:spPr>
          <a:xfrm flipH="1" flipV="1">
            <a:off x="3871096" y="5425781"/>
            <a:ext cx="184587" cy="313765"/>
          </a:xfrm>
          <a:prstGeom prst="straightConnector1">
            <a:avLst/>
          </a:prstGeom>
          <a:ln w="38100">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5058026" y="5421298"/>
            <a:ext cx="184587" cy="313765"/>
          </a:xfrm>
          <a:prstGeom prst="straightConnector1">
            <a:avLst/>
          </a:prstGeom>
          <a:ln w="38100">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6244956" y="5416815"/>
            <a:ext cx="184587" cy="313765"/>
          </a:xfrm>
          <a:prstGeom prst="straightConnector1">
            <a:avLst/>
          </a:prstGeom>
          <a:ln w="38100">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048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4134" y="384330"/>
            <a:ext cx="5469466"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solidFill>
                  <a:srgbClr val="0000FF"/>
                </a:solidFill>
                <a:latin typeface="Arial"/>
                <a:cs typeface="Arial"/>
              </a:rPr>
              <a:t>Summary for </a:t>
            </a:r>
            <a:r>
              <a:rPr lang="en-US" sz="3200" b="1" dirty="0" err="1" smtClean="0">
                <a:solidFill>
                  <a:srgbClr val="0000FF"/>
                </a:solidFill>
                <a:latin typeface="Arial"/>
                <a:cs typeface="Arial"/>
              </a:rPr>
              <a:t>Isoflavones</a:t>
            </a:r>
            <a:endParaRPr lang="en-US" sz="3200" b="1" dirty="0" smtClean="0">
              <a:solidFill>
                <a:srgbClr val="0000FF"/>
              </a:solidFill>
              <a:latin typeface="Arial"/>
              <a:cs typeface="Arial"/>
            </a:endParaRPr>
          </a:p>
        </p:txBody>
      </p:sp>
      <p:sp>
        <p:nvSpPr>
          <p:cNvPr id="3" name="Text Box 3"/>
          <p:cNvSpPr txBox="1">
            <a:spLocks noChangeArrowheads="1"/>
          </p:cNvSpPr>
          <p:nvPr/>
        </p:nvSpPr>
        <p:spPr bwMode="auto">
          <a:xfrm>
            <a:off x="134471" y="1214999"/>
            <a:ext cx="8875059" cy="45243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457200" indent="-457200">
              <a:buFont typeface="Arial"/>
              <a:buChar char="•"/>
            </a:pPr>
            <a:r>
              <a:rPr lang="en-US" altLang="en-US" sz="2400" dirty="0" smtClean="0">
                <a:solidFill>
                  <a:srgbClr val="0000FF"/>
                </a:solidFill>
                <a:latin typeface="Arial"/>
                <a:cs typeface="Arial"/>
              </a:rPr>
              <a:t>Their </a:t>
            </a:r>
            <a:r>
              <a:rPr lang="en-US" altLang="en-US" sz="2400" u="sng" dirty="0" smtClean="0">
                <a:solidFill>
                  <a:srgbClr val="0000FF"/>
                </a:solidFill>
                <a:latin typeface="Arial"/>
                <a:cs typeface="Arial"/>
              </a:rPr>
              <a:t>S</a:t>
            </a:r>
            <a:r>
              <a:rPr lang="en-US" altLang="en-US" sz="2400" dirty="0" smtClean="0">
                <a:solidFill>
                  <a:srgbClr val="0000FF"/>
                </a:solidFill>
                <a:latin typeface="Arial"/>
                <a:cs typeface="Arial"/>
              </a:rPr>
              <a:t>elective </a:t>
            </a:r>
            <a:r>
              <a:rPr lang="en-US" altLang="en-US" sz="2400" u="sng" dirty="0" smtClean="0">
                <a:solidFill>
                  <a:srgbClr val="0000FF"/>
                </a:solidFill>
                <a:latin typeface="Arial"/>
                <a:cs typeface="Arial"/>
              </a:rPr>
              <a:t>E</a:t>
            </a:r>
            <a:r>
              <a:rPr lang="en-US" altLang="en-US" sz="2400" dirty="0" smtClean="0">
                <a:solidFill>
                  <a:srgbClr val="0000FF"/>
                </a:solidFill>
                <a:latin typeface="Arial"/>
                <a:cs typeface="Arial"/>
              </a:rPr>
              <a:t>strogen </a:t>
            </a:r>
            <a:r>
              <a:rPr lang="en-US" altLang="en-US" sz="2400" u="sng" dirty="0" smtClean="0">
                <a:solidFill>
                  <a:srgbClr val="0000FF"/>
                </a:solidFill>
                <a:latin typeface="Arial"/>
                <a:cs typeface="Arial"/>
              </a:rPr>
              <a:t>R</a:t>
            </a:r>
            <a:r>
              <a:rPr lang="en-US" altLang="en-US" sz="2400" dirty="0" smtClean="0">
                <a:solidFill>
                  <a:srgbClr val="0000FF"/>
                </a:solidFill>
                <a:latin typeface="Arial"/>
                <a:cs typeface="Arial"/>
              </a:rPr>
              <a:t>eceptor </a:t>
            </a:r>
            <a:r>
              <a:rPr lang="en-US" altLang="en-US" sz="2400" u="sng" dirty="0" smtClean="0">
                <a:solidFill>
                  <a:srgbClr val="0000FF"/>
                </a:solidFill>
                <a:latin typeface="Arial"/>
                <a:cs typeface="Arial"/>
              </a:rPr>
              <a:t>M</a:t>
            </a:r>
            <a:r>
              <a:rPr lang="en-US" altLang="en-US" sz="2400" dirty="0" smtClean="0">
                <a:solidFill>
                  <a:srgbClr val="0000FF"/>
                </a:solidFill>
                <a:latin typeface="Arial"/>
                <a:cs typeface="Arial"/>
              </a:rPr>
              <a:t>odulator SERM</a:t>
            </a:r>
            <a:r>
              <a:rPr lang="en-US" altLang="en-US" sz="2400" dirty="0">
                <a:solidFill>
                  <a:srgbClr val="0000FF"/>
                </a:solidFill>
                <a:latin typeface="Arial"/>
                <a:cs typeface="Arial"/>
              </a:rPr>
              <a:t>-like activity makes them </a:t>
            </a:r>
            <a:r>
              <a:rPr lang="en-US" altLang="en-US" sz="2400" dirty="0" smtClean="0">
                <a:solidFill>
                  <a:srgbClr val="0000FF"/>
                </a:solidFill>
                <a:latin typeface="Arial"/>
                <a:cs typeface="Arial"/>
              </a:rPr>
              <a:t>attractive </a:t>
            </a:r>
            <a:r>
              <a:rPr lang="en-US" altLang="en-US" sz="2400" dirty="0">
                <a:solidFill>
                  <a:srgbClr val="0000FF"/>
                </a:solidFill>
                <a:latin typeface="Arial"/>
                <a:cs typeface="Arial"/>
              </a:rPr>
              <a:t>as having potential skeletal benefit without the </a:t>
            </a:r>
            <a:r>
              <a:rPr lang="en-US" altLang="en-US" sz="2400" dirty="0" smtClean="0">
                <a:solidFill>
                  <a:srgbClr val="0000FF"/>
                </a:solidFill>
                <a:latin typeface="Arial"/>
                <a:cs typeface="Arial"/>
              </a:rPr>
              <a:t> </a:t>
            </a:r>
            <a:r>
              <a:rPr lang="en-US" altLang="en-US" sz="2400" dirty="0">
                <a:solidFill>
                  <a:srgbClr val="0000FF"/>
                </a:solidFill>
                <a:latin typeface="Arial"/>
                <a:cs typeface="Arial"/>
              </a:rPr>
              <a:t>associated risks of </a:t>
            </a:r>
            <a:r>
              <a:rPr lang="en-US" altLang="en-US" sz="2400" dirty="0" smtClean="0">
                <a:solidFill>
                  <a:srgbClr val="0000FF"/>
                </a:solidFill>
                <a:latin typeface="Arial"/>
                <a:cs typeface="Arial"/>
              </a:rPr>
              <a:t>estrogen.</a:t>
            </a:r>
            <a:endParaRPr lang="en-US" altLang="en-US" sz="2400" dirty="0">
              <a:solidFill>
                <a:srgbClr val="0000FF"/>
              </a:solidFill>
              <a:latin typeface="Arial"/>
              <a:cs typeface="Arial"/>
            </a:endParaRPr>
          </a:p>
          <a:p>
            <a:pPr marL="342900" indent="-342900">
              <a:buFont typeface="Arial"/>
              <a:buChar char="•"/>
            </a:pPr>
            <a:endParaRPr lang="en-US" altLang="en-US" sz="2400" dirty="0">
              <a:solidFill>
                <a:srgbClr val="0000FF"/>
              </a:solidFill>
              <a:latin typeface="Arial"/>
              <a:cs typeface="Arial"/>
            </a:endParaRPr>
          </a:p>
          <a:p>
            <a:pPr marL="342900" indent="-342900">
              <a:buFont typeface="Arial"/>
              <a:buChar char="•"/>
            </a:pPr>
            <a:r>
              <a:rPr lang="en-US" altLang="en-US" sz="2400" dirty="0" smtClean="0">
                <a:solidFill>
                  <a:srgbClr val="0000FF"/>
                </a:solidFill>
                <a:latin typeface="Arial"/>
                <a:cs typeface="Arial"/>
              </a:rPr>
              <a:t>May </a:t>
            </a:r>
            <a:r>
              <a:rPr lang="en-US" altLang="en-US" sz="2400" dirty="0">
                <a:solidFill>
                  <a:srgbClr val="0000FF"/>
                </a:solidFill>
                <a:latin typeface="Arial"/>
                <a:cs typeface="Arial"/>
              </a:rPr>
              <a:t>have some skeletal benefit in </a:t>
            </a:r>
            <a:r>
              <a:rPr lang="en-US" altLang="en-US" sz="2400" dirty="0" err="1" smtClean="0">
                <a:solidFill>
                  <a:srgbClr val="0000FF"/>
                </a:solidFill>
                <a:latin typeface="Arial"/>
                <a:cs typeface="Arial"/>
              </a:rPr>
              <a:t>peri</a:t>
            </a:r>
            <a:r>
              <a:rPr lang="en-US" altLang="en-US" sz="2400" dirty="0" smtClean="0">
                <a:solidFill>
                  <a:srgbClr val="0000FF"/>
                </a:solidFill>
                <a:latin typeface="Arial"/>
                <a:cs typeface="Arial"/>
              </a:rPr>
              <a:t>-menopausal</a:t>
            </a:r>
            <a:r>
              <a:rPr lang="en-US" altLang="en-US" sz="2400" dirty="0">
                <a:solidFill>
                  <a:srgbClr val="0000FF"/>
                </a:solidFill>
                <a:latin typeface="Arial"/>
                <a:cs typeface="Arial"/>
              </a:rPr>
              <a:t> </a:t>
            </a:r>
            <a:r>
              <a:rPr lang="en-US" altLang="en-US" sz="2400" dirty="0" smtClean="0">
                <a:solidFill>
                  <a:srgbClr val="0000FF"/>
                </a:solidFill>
                <a:latin typeface="Arial"/>
                <a:cs typeface="Arial"/>
              </a:rPr>
              <a:t>women</a:t>
            </a:r>
          </a:p>
          <a:p>
            <a:r>
              <a:rPr lang="en-US" altLang="en-US" sz="2400" dirty="0" smtClean="0">
                <a:solidFill>
                  <a:srgbClr val="0000FF"/>
                </a:solidFill>
                <a:latin typeface="Arial"/>
                <a:cs typeface="Arial"/>
              </a:rPr>
              <a:t>	but the bulk of data suggest no effect even at high doses.</a:t>
            </a:r>
            <a:endParaRPr lang="en-US" altLang="en-US" sz="2400" dirty="0">
              <a:solidFill>
                <a:srgbClr val="0000FF"/>
              </a:solidFill>
              <a:latin typeface="Arial"/>
              <a:cs typeface="Arial"/>
            </a:endParaRPr>
          </a:p>
          <a:p>
            <a:endParaRPr lang="en-US" altLang="en-US" sz="2400" dirty="0">
              <a:solidFill>
                <a:srgbClr val="0000FF"/>
              </a:solidFill>
              <a:latin typeface="Arial"/>
              <a:cs typeface="Arial"/>
            </a:endParaRPr>
          </a:p>
          <a:p>
            <a:pPr marL="342900" indent="-342900">
              <a:buFont typeface="Arial"/>
              <a:buChar char="•"/>
            </a:pPr>
            <a:r>
              <a:rPr lang="en-US" altLang="en-US" sz="2400" dirty="0" smtClean="0">
                <a:solidFill>
                  <a:srgbClr val="0000FF"/>
                </a:solidFill>
                <a:latin typeface="Arial"/>
                <a:cs typeface="Arial"/>
              </a:rPr>
              <a:t>We already have one pharmacologic SERM, </a:t>
            </a:r>
            <a:r>
              <a:rPr lang="en-US" altLang="en-US" sz="2400" dirty="0" err="1" smtClean="0">
                <a:solidFill>
                  <a:srgbClr val="0000FF"/>
                </a:solidFill>
                <a:latin typeface="Arial"/>
                <a:cs typeface="Arial"/>
              </a:rPr>
              <a:t>raloxifene</a:t>
            </a:r>
            <a:r>
              <a:rPr lang="en-US" altLang="en-US" sz="2400" dirty="0">
                <a:solidFill>
                  <a:srgbClr val="0000FF"/>
                </a:solidFill>
                <a:latin typeface="Arial"/>
                <a:cs typeface="Arial"/>
              </a:rPr>
              <a:t> </a:t>
            </a:r>
            <a:r>
              <a:rPr lang="en-US" altLang="en-US" sz="2400" dirty="0" smtClean="0">
                <a:solidFill>
                  <a:srgbClr val="0000FF"/>
                </a:solidFill>
                <a:latin typeface="Arial"/>
                <a:cs typeface="Arial"/>
              </a:rPr>
              <a:t>EVISTA with proven anti-fracture efficacy in the spine which also reduces the risk of recurrent breast cancer and does not increase the risk of uterine cancer. It does, like 17 estradiol increase the risk of clots.</a:t>
            </a:r>
            <a:endParaRPr lang="en-US" altLang="en-US" sz="2400" dirty="0">
              <a:solidFill>
                <a:srgbClr val="0000FF"/>
              </a:solidFill>
              <a:latin typeface="Arial"/>
              <a:cs typeface="Arial"/>
            </a:endParaRPr>
          </a:p>
        </p:txBody>
      </p:sp>
    </p:spTree>
    <p:extLst>
      <p:ext uri="{BB962C8B-B14F-4D97-AF65-F5344CB8AC3E}">
        <p14:creationId xmlns:p14="http://schemas.microsoft.com/office/powerpoint/2010/main" val="381310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9250" y="2161491"/>
            <a:ext cx="7006107"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solidFill>
                  <a:srgbClr val="0000FF"/>
                </a:solidFill>
                <a:latin typeface="Arial"/>
                <a:cs typeface="Arial"/>
              </a:rPr>
              <a:t>Dietary Protein and</a:t>
            </a:r>
          </a:p>
          <a:p>
            <a:pPr algn="ctr"/>
            <a:r>
              <a:rPr lang="en-US" sz="3200" b="1" dirty="0" smtClean="0">
                <a:solidFill>
                  <a:srgbClr val="0000FF"/>
                </a:solidFill>
                <a:latin typeface="Arial"/>
                <a:cs typeface="Arial"/>
              </a:rPr>
              <a:t>Skeletal Health:</a:t>
            </a:r>
            <a:endParaRPr lang="en-US" sz="3200" b="1" dirty="0">
              <a:solidFill>
                <a:srgbClr val="0000FF"/>
              </a:solidFill>
              <a:latin typeface="Arial"/>
              <a:cs typeface="Arial"/>
            </a:endParaRPr>
          </a:p>
          <a:p>
            <a:pPr algn="ctr"/>
            <a:r>
              <a:rPr lang="en-US" sz="3200" b="1" dirty="0">
                <a:solidFill>
                  <a:srgbClr val="0000FF"/>
                </a:solidFill>
                <a:latin typeface="Arial"/>
                <a:cs typeface="Arial"/>
              </a:rPr>
              <a:t> </a:t>
            </a:r>
            <a:r>
              <a:rPr lang="en-US" sz="3200" b="1" dirty="0" smtClean="0">
                <a:solidFill>
                  <a:srgbClr val="0000FF"/>
                </a:solidFill>
                <a:latin typeface="Arial"/>
                <a:cs typeface="Arial"/>
              </a:rPr>
              <a:t>Bad to the Bone?</a:t>
            </a:r>
            <a:endParaRPr lang="en-US" sz="3200" b="1" dirty="0">
              <a:solidFill>
                <a:srgbClr val="0000FF"/>
              </a:solidFill>
              <a:latin typeface="Arial"/>
              <a:cs typeface="Arial"/>
            </a:endParaRPr>
          </a:p>
        </p:txBody>
      </p:sp>
    </p:spTree>
    <p:extLst>
      <p:ext uri="{BB962C8B-B14F-4D97-AF65-F5344CB8AC3E}">
        <p14:creationId xmlns:p14="http://schemas.microsoft.com/office/powerpoint/2010/main" val="173120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782893" y="3325142"/>
            <a:ext cx="4903907" cy="369332"/>
          </a:xfrm>
          <a:prstGeom prst="rect">
            <a:avLst/>
          </a:prstGeom>
          <a:noFill/>
          <a:ln w="9525">
            <a:noFill/>
            <a:miter lim="800000"/>
            <a:headEnd/>
            <a:tailEnd/>
          </a:ln>
          <a:effectLst/>
        </p:spPr>
        <p:txBody>
          <a:bodyPr wrap="none">
            <a:spAutoFit/>
          </a:bodyPr>
          <a:lstStyle>
            <a:lvl1pPr eaLnBrk="0" hangingPunct="0">
              <a:defRPr sz="2400">
                <a:solidFill>
                  <a:schemeClr val="bg1"/>
                </a:solidFill>
                <a:latin typeface="Times New Roman" charset="0"/>
                <a:ea typeface="ＭＳ Ｐゴシック" charset="0"/>
                <a:cs typeface="ＭＳ Ｐゴシック" charset="0"/>
              </a:defRPr>
            </a:lvl1pPr>
            <a:lvl2pPr marL="37931725" indent="-37474525" eaLnBrk="0" hangingPunct="0">
              <a:defRPr sz="2400">
                <a:solidFill>
                  <a:schemeClr val="bg1"/>
                </a:solidFill>
                <a:latin typeface="Times New Roman" charset="0"/>
                <a:ea typeface="ＭＳ Ｐゴシック" charset="0"/>
              </a:defRPr>
            </a:lvl2pPr>
            <a:lvl3pPr eaLnBrk="0" hangingPunct="0">
              <a:defRPr sz="2400">
                <a:solidFill>
                  <a:schemeClr val="bg1"/>
                </a:solidFill>
                <a:latin typeface="Times New Roman" charset="0"/>
                <a:ea typeface="ＭＳ Ｐゴシック" charset="0"/>
              </a:defRPr>
            </a:lvl3pPr>
            <a:lvl4pPr eaLnBrk="0" hangingPunct="0">
              <a:defRPr sz="2400">
                <a:solidFill>
                  <a:schemeClr val="bg1"/>
                </a:solidFill>
                <a:latin typeface="Times New Roman" charset="0"/>
                <a:ea typeface="ＭＳ Ｐゴシック" charset="0"/>
              </a:defRPr>
            </a:lvl4pPr>
            <a:lvl5pPr eaLnBrk="0" hangingPunct="0">
              <a:defRPr sz="2400">
                <a:solidFill>
                  <a:schemeClr val="bg1"/>
                </a:solidFill>
                <a:latin typeface="Times New Roman" charset="0"/>
                <a:ea typeface="ＭＳ Ｐゴシック" charset="0"/>
              </a:defRPr>
            </a:lvl5pPr>
            <a:lvl6pPr marL="457200" eaLnBrk="0" fontAlgn="base" hangingPunct="0">
              <a:spcBef>
                <a:spcPct val="0"/>
              </a:spcBef>
              <a:spcAft>
                <a:spcPct val="0"/>
              </a:spcAft>
              <a:defRPr sz="2400">
                <a:solidFill>
                  <a:schemeClr val="bg1"/>
                </a:solidFill>
                <a:latin typeface="Times New Roman" charset="0"/>
                <a:ea typeface="ＭＳ Ｐゴシック" charset="0"/>
              </a:defRPr>
            </a:lvl6pPr>
            <a:lvl7pPr marL="914400" eaLnBrk="0" fontAlgn="base" hangingPunct="0">
              <a:spcBef>
                <a:spcPct val="0"/>
              </a:spcBef>
              <a:spcAft>
                <a:spcPct val="0"/>
              </a:spcAft>
              <a:defRPr sz="2400">
                <a:solidFill>
                  <a:schemeClr val="bg1"/>
                </a:solidFill>
                <a:latin typeface="Times New Roman" charset="0"/>
                <a:ea typeface="ＭＳ Ｐゴシック" charset="0"/>
              </a:defRPr>
            </a:lvl7pPr>
            <a:lvl8pPr marL="1371600" eaLnBrk="0" fontAlgn="base" hangingPunct="0">
              <a:spcBef>
                <a:spcPct val="0"/>
              </a:spcBef>
              <a:spcAft>
                <a:spcPct val="0"/>
              </a:spcAft>
              <a:defRPr sz="2400">
                <a:solidFill>
                  <a:schemeClr val="bg1"/>
                </a:solidFill>
                <a:latin typeface="Times New Roman" charset="0"/>
                <a:ea typeface="ＭＳ Ｐゴシック" charset="0"/>
              </a:defRPr>
            </a:lvl8pPr>
            <a:lvl9pPr marL="1828800" eaLnBrk="0" fontAlgn="base" hangingPunct="0">
              <a:spcBef>
                <a:spcPct val="0"/>
              </a:spcBef>
              <a:spcAft>
                <a:spcPct val="0"/>
              </a:spcAft>
              <a:defRPr sz="2400">
                <a:solidFill>
                  <a:schemeClr val="bg1"/>
                </a:solidFill>
                <a:latin typeface="Times New Roman" charset="0"/>
                <a:ea typeface="ＭＳ Ｐゴシック" charset="0"/>
              </a:defRPr>
            </a:lvl9pPr>
          </a:lstStyle>
          <a:p>
            <a:pPr algn="r" eaLnBrk="1" hangingPunct="1">
              <a:defRPr/>
            </a:pPr>
            <a:r>
              <a:rPr lang="en-US" sz="1800" b="1" dirty="0">
                <a:solidFill>
                  <a:srgbClr val="0000FF"/>
                </a:solidFill>
                <a:latin typeface="Arial"/>
                <a:cs typeface="Arial"/>
              </a:rPr>
              <a:t>Journal of Biological Chemistry 1920;44:21</a:t>
            </a:r>
          </a:p>
        </p:txBody>
      </p:sp>
      <p:pic>
        <p:nvPicPr>
          <p:cNvPr id="24578" name="Picture 4" descr="sher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800"/>
            <a:ext cx="8305800" cy="2932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5605" name="Text Box 5"/>
          <p:cNvSpPr txBox="1">
            <a:spLocks noChangeArrowheads="1"/>
          </p:cNvSpPr>
          <p:nvPr/>
        </p:nvSpPr>
        <p:spPr bwMode="auto">
          <a:xfrm>
            <a:off x="635687" y="4308970"/>
            <a:ext cx="7796425" cy="461665"/>
          </a:xfrm>
          <a:prstGeom prst="rect">
            <a:avLst/>
          </a:prstGeom>
          <a:noFill/>
          <a:ln w="9525">
            <a:noFill/>
            <a:miter lim="800000"/>
            <a:headEnd/>
            <a:tailEnd/>
          </a:ln>
          <a:effectLst/>
        </p:spPr>
        <p:txBody>
          <a:bodyPr wrap="none">
            <a:spAutoFit/>
          </a:bodyPr>
          <a:lstStyle>
            <a:lvl1pPr eaLnBrk="0" hangingPunct="0">
              <a:defRPr sz="2400">
                <a:solidFill>
                  <a:schemeClr val="bg1"/>
                </a:solidFill>
                <a:latin typeface="Times New Roman" charset="0"/>
                <a:ea typeface="ＭＳ Ｐゴシック" charset="0"/>
                <a:cs typeface="ＭＳ Ｐゴシック" charset="0"/>
              </a:defRPr>
            </a:lvl1pPr>
            <a:lvl2pPr marL="37931725" indent="-37474525" eaLnBrk="0" hangingPunct="0">
              <a:defRPr sz="2400">
                <a:solidFill>
                  <a:schemeClr val="bg1"/>
                </a:solidFill>
                <a:latin typeface="Times New Roman" charset="0"/>
                <a:ea typeface="ＭＳ Ｐゴシック" charset="0"/>
              </a:defRPr>
            </a:lvl2pPr>
            <a:lvl3pPr eaLnBrk="0" hangingPunct="0">
              <a:defRPr sz="2400">
                <a:solidFill>
                  <a:schemeClr val="bg1"/>
                </a:solidFill>
                <a:latin typeface="Times New Roman" charset="0"/>
                <a:ea typeface="ＭＳ Ｐゴシック" charset="0"/>
              </a:defRPr>
            </a:lvl3pPr>
            <a:lvl4pPr eaLnBrk="0" hangingPunct="0">
              <a:defRPr sz="2400">
                <a:solidFill>
                  <a:schemeClr val="bg1"/>
                </a:solidFill>
                <a:latin typeface="Times New Roman" charset="0"/>
                <a:ea typeface="ＭＳ Ｐゴシック" charset="0"/>
              </a:defRPr>
            </a:lvl4pPr>
            <a:lvl5pPr eaLnBrk="0" hangingPunct="0">
              <a:defRPr sz="2400">
                <a:solidFill>
                  <a:schemeClr val="bg1"/>
                </a:solidFill>
                <a:latin typeface="Times New Roman" charset="0"/>
                <a:ea typeface="ＭＳ Ｐゴシック" charset="0"/>
              </a:defRPr>
            </a:lvl5pPr>
            <a:lvl6pPr marL="457200" eaLnBrk="0" fontAlgn="base" hangingPunct="0">
              <a:spcBef>
                <a:spcPct val="0"/>
              </a:spcBef>
              <a:spcAft>
                <a:spcPct val="0"/>
              </a:spcAft>
              <a:defRPr sz="2400">
                <a:solidFill>
                  <a:schemeClr val="bg1"/>
                </a:solidFill>
                <a:latin typeface="Times New Roman" charset="0"/>
                <a:ea typeface="ＭＳ Ｐゴシック" charset="0"/>
              </a:defRPr>
            </a:lvl6pPr>
            <a:lvl7pPr marL="914400" eaLnBrk="0" fontAlgn="base" hangingPunct="0">
              <a:spcBef>
                <a:spcPct val="0"/>
              </a:spcBef>
              <a:spcAft>
                <a:spcPct val="0"/>
              </a:spcAft>
              <a:defRPr sz="2400">
                <a:solidFill>
                  <a:schemeClr val="bg1"/>
                </a:solidFill>
                <a:latin typeface="Times New Roman" charset="0"/>
                <a:ea typeface="ＭＳ Ｐゴシック" charset="0"/>
              </a:defRPr>
            </a:lvl7pPr>
            <a:lvl8pPr marL="1371600" eaLnBrk="0" fontAlgn="base" hangingPunct="0">
              <a:spcBef>
                <a:spcPct val="0"/>
              </a:spcBef>
              <a:spcAft>
                <a:spcPct val="0"/>
              </a:spcAft>
              <a:defRPr sz="2400">
                <a:solidFill>
                  <a:schemeClr val="bg1"/>
                </a:solidFill>
                <a:latin typeface="Times New Roman" charset="0"/>
                <a:ea typeface="ＭＳ Ｐゴシック" charset="0"/>
              </a:defRPr>
            </a:lvl8pPr>
            <a:lvl9pPr marL="1828800" eaLnBrk="0" fontAlgn="base" hangingPunct="0">
              <a:spcBef>
                <a:spcPct val="0"/>
              </a:spcBef>
              <a:spcAft>
                <a:spcPct val="0"/>
              </a:spcAft>
              <a:defRPr sz="2400">
                <a:solidFill>
                  <a:schemeClr val="bg1"/>
                </a:solidFill>
                <a:latin typeface="Times New Roman" charset="0"/>
                <a:ea typeface="ＭＳ Ｐゴシック" charset="0"/>
              </a:defRPr>
            </a:lvl9pPr>
          </a:lstStyle>
          <a:p>
            <a:pPr>
              <a:defRPr/>
            </a:pPr>
            <a:r>
              <a:rPr lang="ja-JP" altLang="en-US" b="1" dirty="0">
                <a:solidFill>
                  <a:srgbClr val="0000FF"/>
                </a:solidFill>
                <a:latin typeface="Arial"/>
                <a:cs typeface="Arial"/>
              </a:rPr>
              <a:t>“</a:t>
            </a:r>
            <a:r>
              <a:rPr lang="en-US" b="1" dirty="0">
                <a:solidFill>
                  <a:srgbClr val="0000FF"/>
                </a:solidFill>
                <a:latin typeface="Arial"/>
                <a:cs typeface="Arial"/>
              </a:rPr>
              <a:t>An all meat diet increases urinary calcium in man.</a:t>
            </a:r>
            <a:r>
              <a:rPr lang="ja-JP" altLang="en-US" b="1" dirty="0">
                <a:solidFill>
                  <a:srgbClr val="0000FF"/>
                </a:solidFill>
                <a:latin typeface="Arial"/>
                <a:cs typeface="Arial"/>
              </a:rPr>
              <a:t>”</a:t>
            </a:r>
            <a:endParaRPr lang="en-US" b="1" dirty="0">
              <a:solidFill>
                <a:srgbClr val="0000FF"/>
              </a:solidFill>
              <a:latin typeface="Arial"/>
              <a:cs typeface="Arial"/>
            </a:endParaRPr>
          </a:p>
        </p:txBody>
      </p:sp>
    </p:spTree>
    <p:extLst>
      <p:ext uri="{BB962C8B-B14F-4D97-AF65-F5344CB8AC3E}">
        <p14:creationId xmlns:p14="http://schemas.microsoft.com/office/powerpoint/2010/main" val="46328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1026" descr="hip-2                                                          0002924C&#10;Tim &amp; Iris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188" y="1121306"/>
            <a:ext cx="6534731" cy="489197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94550" y="90612"/>
            <a:ext cx="8137590" cy="1384995"/>
          </a:xfrm>
          <a:prstGeom prst="rect">
            <a:avLst/>
          </a:prstGeom>
          <a:solidFill>
            <a:srgbClr val="CCFFCC"/>
          </a:solidFill>
        </p:spPr>
        <p:txBody>
          <a:bodyPr wrap="square" rtlCol="0">
            <a:spAutoFit/>
          </a:bodyPr>
          <a:lstStyle/>
          <a:p>
            <a:pPr algn="ctr"/>
            <a:r>
              <a:rPr lang="en-US" altLang="en-US" sz="2800" b="1" dirty="0" smtClean="0">
                <a:solidFill>
                  <a:srgbClr val="0000FF"/>
                </a:solidFill>
                <a:latin typeface="Arial"/>
                <a:cs typeface="Arial"/>
              </a:rPr>
              <a:t>Hip fracture can be lethal: </a:t>
            </a:r>
          </a:p>
          <a:p>
            <a:pPr algn="ctr"/>
            <a:r>
              <a:rPr lang="en-US" altLang="en-US" sz="2800" b="1" dirty="0" smtClean="0">
                <a:solidFill>
                  <a:srgbClr val="0000FF"/>
                </a:solidFill>
                <a:latin typeface="Arial"/>
                <a:cs typeface="Arial"/>
              </a:rPr>
              <a:t>15-20% of hip fractures patients die </a:t>
            </a:r>
          </a:p>
          <a:p>
            <a:pPr algn="ctr"/>
            <a:r>
              <a:rPr lang="en-US" altLang="en-US" sz="2800" b="1" dirty="0" smtClean="0">
                <a:solidFill>
                  <a:srgbClr val="0000FF"/>
                </a:solidFill>
                <a:latin typeface="Arial"/>
                <a:cs typeface="Arial"/>
              </a:rPr>
              <a:t>within 1 year of the facture</a:t>
            </a:r>
            <a:endParaRPr lang="en-US" altLang="en-US" sz="2800" b="1" dirty="0">
              <a:solidFill>
                <a:srgbClr val="0000FF"/>
              </a:solidFill>
              <a:latin typeface="Arial"/>
              <a:cs typeface="Arial"/>
            </a:endParaRPr>
          </a:p>
        </p:txBody>
      </p:sp>
    </p:spTree>
    <p:extLst>
      <p:ext uri="{BB962C8B-B14F-4D97-AF65-F5344CB8AC3E}">
        <p14:creationId xmlns:p14="http://schemas.microsoft.com/office/powerpoint/2010/main" val="232010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953" y="962927"/>
            <a:ext cx="6769622" cy="4916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6" name="Text Box 5"/>
          <p:cNvSpPr txBox="1">
            <a:spLocks noChangeArrowheads="1"/>
          </p:cNvSpPr>
          <p:nvPr/>
        </p:nvSpPr>
        <p:spPr bwMode="auto">
          <a:xfrm>
            <a:off x="2421210" y="1909480"/>
            <a:ext cx="3657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spcBef>
                <a:spcPct val="50000"/>
              </a:spcBef>
            </a:pPr>
            <a:r>
              <a:rPr lang="en-US" sz="1800" b="1">
                <a:solidFill>
                  <a:schemeClr val="tx1"/>
                </a:solidFill>
                <a:effectLst/>
              </a:rPr>
              <a:t>26 studies in &gt; 275 adults</a:t>
            </a:r>
          </a:p>
        </p:txBody>
      </p:sp>
      <p:sp>
        <p:nvSpPr>
          <p:cNvPr id="4" name="TextBox 3"/>
          <p:cNvSpPr txBox="1"/>
          <p:nvPr/>
        </p:nvSpPr>
        <p:spPr>
          <a:xfrm>
            <a:off x="343647" y="70640"/>
            <a:ext cx="8322235"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000" b="1" dirty="0" smtClean="0">
                <a:solidFill>
                  <a:srgbClr val="0000FF"/>
                </a:solidFill>
                <a:latin typeface="Arial"/>
                <a:cs typeface="Arial"/>
              </a:rPr>
              <a:t>The association between  increasing </a:t>
            </a:r>
            <a:r>
              <a:rPr lang="en-US" sz="2000" b="1" dirty="0">
                <a:solidFill>
                  <a:srgbClr val="0000FF"/>
                </a:solidFill>
                <a:latin typeface="Arial"/>
                <a:cs typeface="Arial"/>
              </a:rPr>
              <a:t>d</a:t>
            </a:r>
            <a:r>
              <a:rPr lang="en-US" sz="2000" b="1" dirty="0" smtClean="0">
                <a:solidFill>
                  <a:srgbClr val="0000FF"/>
                </a:solidFill>
                <a:latin typeface="Arial"/>
                <a:cs typeface="Arial"/>
              </a:rPr>
              <a:t>ietary protein and increasing urinary calcium is linear and strong</a:t>
            </a:r>
          </a:p>
        </p:txBody>
      </p:sp>
    </p:spTree>
    <p:extLst>
      <p:ext uri="{BB962C8B-B14F-4D97-AF65-F5344CB8AC3E}">
        <p14:creationId xmlns:p14="http://schemas.microsoft.com/office/powerpoint/2010/main" val="295893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1026"/>
          <p:cNvSpPr txBox="1">
            <a:spLocks noChangeArrowheads="1"/>
          </p:cNvSpPr>
          <p:nvPr/>
        </p:nvSpPr>
        <p:spPr bwMode="auto">
          <a:xfrm>
            <a:off x="927100" y="228600"/>
            <a:ext cx="7416800" cy="58477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37931725" indent="-37474525" eaLnBrk="0" hangingPunct="0">
              <a:defRPr sz="2400">
                <a:solidFill>
                  <a:schemeClr val="bg1"/>
                </a:solidFill>
                <a:latin typeface="Times New Roman" charset="0"/>
                <a:ea typeface="ＭＳ Ｐゴシック" charset="0"/>
              </a:defRPr>
            </a:lvl2pPr>
            <a:lvl3pPr eaLnBrk="0" hangingPunct="0">
              <a:defRPr sz="2400">
                <a:solidFill>
                  <a:schemeClr val="bg1"/>
                </a:solidFill>
                <a:latin typeface="Times New Roman" charset="0"/>
                <a:ea typeface="ＭＳ Ｐゴシック" charset="0"/>
              </a:defRPr>
            </a:lvl3pPr>
            <a:lvl4pPr eaLnBrk="0" hangingPunct="0">
              <a:defRPr sz="2400">
                <a:solidFill>
                  <a:schemeClr val="bg1"/>
                </a:solidFill>
                <a:latin typeface="Times New Roman" charset="0"/>
                <a:ea typeface="ＭＳ Ｐゴシック" charset="0"/>
              </a:defRPr>
            </a:lvl4pPr>
            <a:lvl5pPr eaLnBrk="0" hangingPunct="0">
              <a:defRPr sz="2400">
                <a:solidFill>
                  <a:schemeClr val="bg1"/>
                </a:solidFill>
                <a:latin typeface="Times New Roman" charset="0"/>
                <a:ea typeface="ＭＳ Ｐゴシック" charset="0"/>
              </a:defRPr>
            </a:lvl5pPr>
            <a:lvl6pPr marL="457200" eaLnBrk="0" fontAlgn="base" hangingPunct="0">
              <a:spcBef>
                <a:spcPct val="0"/>
              </a:spcBef>
              <a:spcAft>
                <a:spcPct val="0"/>
              </a:spcAft>
              <a:defRPr sz="2400">
                <a:solidFill>
                  <a:schemeClr val="bg1"/>
                </a:solidFill>
                <a:latin typeface="Times New Roman" charset="0"/>
                <a:ea typeface="ＭＳ Ｐゴシック" charset="0"/>
              </a:defRPr>
            </a:lvl6pPr>
            <a:lvl7pPr marL="914400" eaLnBrk="0" fontAlgn="base" hangingPunct="0">
              <a:spcBef>
                <a:spcPct val="0"/>
              </a:spcBef>
              <a:spcAft>
                <a:spcPct val="0"/>
              </a:spcAft>
              <a:defRPr sz="2400">
                <a:solidFill>
                  <a:schemeClr val="bg1"/>
                </a:solidFill>
                <a:latin typeface="Times New Roman" charset="0"/>
                <a:ea typeface="ＭＳ Ｐゴシック" charset="0"/>
              </a:defRPr>
            </a:lvl7pPr>
            <a:lvl8pPr marL="1371600" eaLnBrk="0" fontAlgn="base" hangingPunct="0">
              <a:spcBef>
                <a:spcPct val="0"/>
              </a:spcBef>
              <a:spcAft>
                <a:spcPct val="0"/>
              </a:spcAft>
              <a:defRPr sz="2400">
                <a:solidFill>
                  <a:schemeClr val="bg1"/>
                </a:solidFill>
                <a:latin typeface="Times New Roman" charset="0"/>
                <a:ea typeface="ＭＳ Ｐゴシック" charset="0"/>
              </a:defRPr>
            </a:lvl8pPr>
            <a:lvl9pPr marL="18288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defRPr/>
            </a:pPr>
            <a:r>
              <a:rPr lang="en-US" sz="3200" b="1" dirty="0" smtClean="0">
                <a:solidFill>
                  <a:srgbClr val="0000FF"/>
                </a:solidFill>
                <a:latin typeface="Arial"/>
                <a:cs typeface="Arial"/>
              </a:rPr>
              <a:t>Source of Excessive Urinary Ca ??</a:t>
            </a:r>
          </a:p>
        </p:txBody>
      </p:sp>
      <p:sp>
        <p:nvSpPr>
          <p:cNvPr id="145411" name="Rectangle 1027"/>
          <p:cNvSpPr>
            <a:spLocks noChangeArrowheads="1"/>
          </p:cNvSpPr>
          <p:nvPr/>
        </p:nvSpPr>
        <p:spPr bwMode="auto">
          <a:xfrm>
            <a:off x="7827963" y="2209800"/>
            <a:ext cx="0" cy="307777"/>
          </a:xfrm>
          <a:prstGeom prst="rect">
            <a:avLst/>
          </a:prstGeom>
          <a:noFill/>
          <a:ln w="9525">
            <a:noFill/>
            <a:miter lim="800000"/>
            <a:headEnd/>
            <a:tailEnd/>
          </a:ln>
        </p:spPr>
        <p:txBody>
          <a:bodyPr wrap="none" lIns="0" tIns="0" rIns="0" bIns="0">
            <a:spAutoFit/>
          </a:bodyPr>
          <a:lstStyle/>
          <a:p>
            <a:pPr>
              <a:defRPr/>
            </a:pPr>
            <a:endParaRPr lang="en-US" sz="2000" b="1" dirty="0">
              <a:solidFill>
                <a:srgbClr val="0000FF"/>
              </a:solidFill>
              <a:latin typeface="Arial"/>
              <a:ea typeface="+mn-ea"/>
              <a:cs typeface="Arial"/>
            </a:endParaRPr>
          </a:p>
        </p:txBody>
      </p:sp>
      <p:pic>
        <p:nvPicPr>
          <p:cNvPr id="28675" name="Picture 1028" descr="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066800"/>
            <a:ext cx="3829050" cy="48328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3" name="Text Box 1029"/>
          <p:cNvSpPr txBox="1">
            <a:spLocks noChangeArrowheads="1"/>
          </p:cNvSpPr>
          <p:nvPr/>
        </p:nvSpPr>
        <p:spPr bwMode="auto">
          <a:xfrm>
            <a:off x="4724400" y="1473200"/>
            <a:ext cx="3947315" cy="4462760"/>
          </a:xfrm>
          <a:prstGeom prst="rect">
            <a:avLst/>
          </a:prstGeom>
          <a:noFill/>
          <a:ln w="9525">
            <a:noFill/>
            <a:miter lim="800000"/>
            <a:headEnd/>
            <a:tailEnd/>
          </a:ln>
          <a:effectLst/>
        </p:spPr>
        <p:txBody>
          <a:bodyPr wrap="none">
            <a:spAutoFit/>
          </a:bodyPr>
          <a:lstStyle>
            <a:lvl1pPr marL="457200" indent="-457200" eaLnBrk="0" hangingPunct="0">
              <a:defRPr sz="2400">
                <a:solidFill>
                  <a:schemeClr val="bg1"/>
                </a:solidFill>
                <a:latin typeface="Times New Roman" charset="0"/>
                <a:ea typeface="ＭＳ Ｐゴシック" charset="0"/>
                <a:cs typeface="ＭＳ Ｐゴシック" charset="0"/>
              </a:defRPr>
            </a:lvl1pPr>
            <a:lvl2pPr marL="37931725" indent="-37474525" eaLnBrk="0" hangingPunct="0">
              <a:defRPr sz="2400">
                <a:solidFill>
                  <a:schemeClr val="bg1"/>
                </a:solidFill>
                <a:latin typeface="Times New Roman" charset="0"/>
                <a:ea typeface="ＭＳ Ｐゴシック" charset="0"/>
              </a:defRPr>
            </a:lvl2pPr>
            <a:lvl3pPr eaLnBrk="0" hangingPunct="0">
              <a:defRPr sz="2400">
                <a:solidFill>
                  <a:schemeClr val="bg1"/>
                </a:solidFill>
                <a:latin typeface="Times New Roman" charset="0"/>
                <a:ea typeface="ＭＳ Ｐゴシック" charset="0"/>
              </a:defRPr>
            </a:lvl3pPr>
            <a:lvl4pPr eaLnBrk="0" hangingPunct="0">
              <a:defRPr sz="2400">
                <a:solidFill>
                  <a:schemeClr val="bg1"/>
                </a:solidFill>
                <a:latin typeface="Times New Roman" charset="0"/>
                <a:ea typeface="ＭＳ Ｐゴシック" charset="0"/>
              </a:defRPr>
            </a:lvl4pPr>
            <a:lvl5pPr eaLnBrk="0" hangingPunct="0">
              <a:defRPr sz="2400">
                <a:solidFill>
                  <a:schemeClr val="bg1"/>
                </a:solidFill>
                <a:latin typeface="Times New Roman" charset="0"/>
                <a:ea typeface="ＭＳ Ｐゴシック" charset="0"/>
              </a:defRPr>
            </a:lvl5pPr>
            <a:lvl6pPr marL="457200" eaLnBrk="0" fontAlgn="base" hangingPunct="0">
              <a:spcBef>
                <a:spcPct val="0"/>
              </a:spcBef>
              <a:spcAft>
                <a:spcPct val="0"/>
              </a:spcAft>
              <a:defRPr sz="2400">
                <a:solidFill>
                  <a:schemeClr val="bg1"/>
                </a:solidFill>
                <a:latin typeface="Times New Roman" charset="0"/>
                <a:ea typeface="ＭＳ Ｐゴシック" charset="0"/>
              </a:defRPr>
            </a:lvl6pPr>
            <a:lvl7pPr marL="914400" eaLnBrk="0" fontAlgn="base" hangingPunct="0">
              <a:spcBef>
                <a:spcPct val="0"/>
              </a:spcBef>
              <a:spcAft>
                <a:spcPct val="0"/>
              </a:spcAft>
              <a:defRPr sz="2400">
                <a:solidFill>
                  <a:schemeClr val="bg1"/>
                </a:solidFill>
                <a:latin typeface="Times New Roman" charset="0"/>
                <a:ea typeface="ＭＳ Ｐゴシック" charset="0"/>
              </a:defRPr>
            </a:lvl7pPr>
            <a:lvl8pPr marL="1371600" eaLnBrk="0" fontAlgn="base" hangingPunct="0">
              <a:spcBef>
                <a:spcPct val="0"/>
              </a:spcBef>
              <a:spcAft>
                <a:spcPct val="0"/>
              </a:spcAft>
              <a:defRPr sz="2400">
                <a:solidFill>
                  <a:schemeClr val="bg1"/>
                </a:solidFill>
                <a:latin typeface="Times New Roman" charset="0"/>
                <a:ea typeface="ＭＳ Ｐゴシック" charset="0"/>
              </a:defRPr>
            </a:lvl8pPr>
            <a:lvl9pPr marL="18288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defRPr/>
            </a:pPr>
            <a:r>
              <a:rPr lang="en-US" sz="3600" b="1" dirty="0" smtClean="0">
                <a:solidFill>
                  <a:srgbClr val="0000FF"/>
                </a:solidFill>
                <a:latin typeface="Arial"/>
                <a:cs typeface="Arial"/>
              </a:rPr>
              <a:t>1. Diet</a:t>
            </a:r>
          </a:p>
          <a:p>
            <a:pPr eaLnBrk="1" hangingPunct="1">
              <a:defRPr/>
            </a:pPr>
            <a:endParaRPr lang="en-US" sz="3600" b="1" dirty="0" smtClean="0">
              <a:solidFill>
                <a:srgbClr val="0000FF"/>
              </a:solidFill>
              <a:latin typeface="Arial"/>
              <a:cs typeface="Arial"/>
            </a:endParaRPr>
          </a:p>
          <a:p>
            <a:pPr eaLnBrk="1" hangingPunct="1">
              <a:defRPr/>
            </a:pPr>
            <a:r>
              <a:rPr lang="en-US" sz="3600" b="1" dirty="0" smtClean="0">
                <a:solidFill>
                  <a:srgbClr val="0000FF"/>
                </a:solidFill>
                <a:latin typeface="Arial"/>
                <a:cs typeface="Arial"/>
              </a:rPr>
              <a:t>2. Intestinal Ca </a:t>
            </a:r>
          </a:p>
          <a:p>
            <a:pPr eaLnBrk="1" hangingPunct="1">
              <a:defRPr/>
            </a:pPr>
            <a:r>
              <a:rPr lang="en-US" sz="3600" b="1" dirty="0" smtClean="0">
                <a:solidFill>
                  <a:srgbClr val="0000FF"/>
                </a:solidFill>
                <a:latin typeface="Arial"/>
                <a:cs typeface="Arial"/>
              </a:rPr>
              <a:t>Absorption</a:t>
            </a:r>
          </a:p>
          <a:p>
            <a:pPr eaLnBrk="1" hangingPunct="1">
              <a:defRPr/>
            </a:pPr>
            <a:endParaRPr lang="en-US" sz="3600" b="1" dirty="0" smtClean="0">
              <a:solidFill>
                <a:srgbClr val="0000FF"/>
              </a:solidFill>
              <a:latin typeface="Arial"/>
              <a:cs typeface="Arial"/>
            </a:endParaRPr>
          </a:p>
          <a:p>
            <a:pPr eaLnBrk="1" hangingPunct="1">
              <a:buFontTx/>
              <a:buAutoNum type="arabicPeriod" startAt="3"/>
              <a:defRPr/>
            </a:pPr>
            <a:r>
              <a:rPr lang="en-US" sz="3600" b="1" dirty="0" smtClean="0">
                <a:solidFill>
                  <a:srgbClr val="0000FF"/>
                </a:solidFill>
                <a:latin typeface="Arial"/>
                <a:cs typeface="Arial"/>
              </a:rPr>
              <a:t> Bone</a:t>
            </a:r>
          </a:p>
          <a:p>
            <a:pPr eaLnBrk="1" hangingPunct="1">
              <a:defRPr/>
            </a:pPr>
            <a:r>
              <a:rPr lang="en-US" sz="3200" b="1" dirty="0" smtClean="0">
                <a:solidFill>
                  <a:srgbClr val="0000FF"/>
                </a:solidFill>
                <a:latin typeface="Arial"/>
                <a:cs typeface="Arial"/>
              </a:rPr>
              <a:t>(Osteoporosis risk)</a:t>
            </a:r>
          </a:p>
          <a:p>
            <a:pPr eaLnBrk="1" hangingPunct="1">
              <a:defRPr/>
            </a:pPr>
            <a:endParaRPr lang="en-US" sz="3600" b="1" dirty="0" smtClean="0">
              <a:solidFill>
                <a:srgbClr val="0000FF"/>
              </a:solidFill>
              <a:latin typeface="Arial"/>
              <a:cs typeface="Arial"/>
            </a:endParaRPr>
          </a:p>
        </p:txBody>
      </p:sp>
    </p:spTree>
    <p:extLst>
      <p:ext uri="{BB962C8B-B14F-4D97-AF65-F5344CB8AC3E}">
        <p14:creationId xmlns:p14="http://schemas.microsoft.com/office/powerpoint/2010/main" val="6574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5413">
                                            <p:txEl>
                                              <p:pRg st="0" end="0"/>
                                            </p:txEl>
                                          </p:spTgt>
                                        </p:tgtEl>
                                        <p:attrNameLst>
                                          <p:attrName>style.visibility</p:attrName>
                                        </p:attrNameLst>
                                      </p:cBhvr>
                                      <p:to>
                                        <p:strVal val="visible"/>
                                      </p:to>
                                    </p:set>
                                    <p:anim calcmode="lin" valueType="num">
                                      <p:cBhvr additive="base">
                                        <p:cTn id="7" dur="500"/>
                                        <p:tgtEl>
                                          <p:spTgt spid="14541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4541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45413">
                                            <p:txEl>
                                              <p:pRg st="2" end="2"/>
                                            </p:txEl>
                                          </p:spTgt>
                                        </p:tgtEl>
                                        <p:attrNameLst>
                                          <p:attrName>style.visibility</p:attrName>
                                        </p:attrNameLst>
                                      </p:cBhvr>
                                      <p:to>
                                        <p:strVal val="visible"/>
                                      </p:to>
                                    </p:set>
                                    <p:anim calcmode="lin" valueType="num">
                                      <p:cBhvr additive="base">
                                        <p:cTn id="13" dur="500"/>
                                        <p:tgtEl>
                                          <p:spTgt spid="14541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45413">
                                            <p:txEl>
                                              <p:pRg st="2" end="2"/>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145413">
                                            <p:txEl>
                                              <p:pRg st="3" end="3"/>
                                            </p:txEl>
                                          </p:spTgt>
                                        </p:tgtEl>
                                        <p:attrNameLst>
                                          <p:attrName>style.visibility</p:attrName>
                                        </p:attrNameLst>
                                      </p:cBhvr>
                                      <p:to>
                                        <p:strVal val="visible"/>
                                      </p:to>
                                    </p:set>
                                    <p:anim calcmode="lin" valueType="num">
                                      <p:cBhvr additive="base">
                                        <p:cTn id="17" dur="500"/>
                                        <p:tgtEl>
                                          <p:spTgt spid="145413">
                                            <p:txEl>
                                              <p:pRg st="3" end="3"/>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4541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45413">
                                            <p:txEl>
                                              <p:pRg st="5" end="5"/>
                                            </p:txEl>
                                          </p:spTgt>
                                        </p:tgtEl>
                                        <p:attrNameLst>
                                          <p:attrName>style.visibility</p:attrName>
                                        </p:attrNameLst>
                                      </p:cBhvr>
                                      <p:to>
                                        <p:strVal val="visible"/>
                                      </p:to>
                                    </p:set>
                                    <p:anim calcmode="lin" valueType="num">
                                      <p:cBhvr additive="base">
                                        <p:cTn id="23" dur="500"/>
                                        <p:tgtEl>
                                          <p:spTgt spid="145413">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145413">
                                            <p:txEl>
                                              <p:pRg st="5" end="5"/>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145413">
                                            <p:txEl>
                                              <p:pRg st="6" end="6"/>
                                            </p:txEl>
                                          </p:spTgt>
                                        </p:tgtEl>
                                        <p:attrNameLst>
                                          <p:attrName>style.visibility</p:attrName>
                                        </p:attrNameLst>
                                      </p:cBhvr>
                                      <p:to>
                                        <p:strVal val="visible"/>
                                      </p:to>
                                    </p:set>
                                    <p:anim calcmode="lin" valueType="num">
                                      <p:cBhvr additive="base">
                                        <p:cTn id="27" dur="500"/>
                                        <p:tgtEl>
                                          <p:spTgt spid="145413">
                                            <p:txEl>
                                              <p:pRg st="6" end="6"/>
                                            </p:txEl>
                                          </p:spTgt>
                                        </p:tgtEl>
                                        <p:attrNameLst>
                                          <p:attrName>ppt_y</p:attrName>
                                        </p:attrNameLst>
                                      </p:cBhvr>
                                      <p:tavLst>
                                        <p:tav tm="0">
                                          <p:val>
                                            <p:strVal val="#ppt_y+#ppt_h*1.125000"/>
                                          </p:val>
                                        </p:tav>
                                        <p:tav tm="100000">
                                          <p:val>
                                            <p:strVal val="#ppt_y"/>
                                          </p:val>
                                        </p:tav>
                                      </p:tavLst>
                                    </p:anim>
                                    <p:animEffect transition="in" filter="wipe(up)">
                                      <p:cBhvr>
                                        <p:cTn id="28" dur="500"/>
                                        <p:tgtEl>
                                          <p:spTgt spid="1454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303" name="Rectangle 7"/>
          <p:cNvSpPr>
            <a:spLocks noChangeArrowheads="1"/>
          </p:cNvSpPr>
          <p:nvPr/>
        </p:nvSpPr>
        <p:spPr bwMode="auto">
          <a:xfrm>
            <a:off x="7827963" y="2209800"/>
            <a:ext cx="0" cy="307777"/>
          </a:xfrm>
          <a:prstGeom prst="rect">
            <a:avLst/>
          </a:prstGeom>
          <a:noFill/>
          <a:ln w="9525">
            <a:noFill/>
            <a:miter lim="800000"/>
            <a:headEnd/>
            <a:tailEnd/>
          </a:ln>
        </p:spPr>
        <p:txBody>
          <a:bodyPr wrap="none" lIns="0" tIns="0" rIns="0" bIns="0">
            <a:spAutoFit/>
          </a:bodyPr>
          <a:lstStyle/>
          <a:p>
            <a:pPr algn="ctr">
              <a:defRPr/>
            </a:pPr>
            <a:endParaRPr lang="en-US" sz="2000" dirty="0">
              <a:solidFill>
                <a:srgbClr val="0000FF"/>
              </a:solidFill>
              <a:effectLst>
                <a:outerShdw blurRad="50800" dist="38100" dir="2700000" algn="tl" rotWithShape="0">
                  <a:srgbClr val="000000">
                    <a:alpha val="43000"/>
                  </a:srgbClr>
                </a:outerShdw>
              </a:effectLst>
              <a:latin typeface="Arial"/>
              <a:ea typeface="+mn-ea"/>
              <a:cs typeface="Arial"/>
            </a:endParaRPr>
          </a:p>
        </p:txBody>
      </p:sp>
      <p:pic>
        <p:nvPicPr>
          <p:cNvPr id="30723" name="Picture 8" descr="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3820459" cy="4822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9305" name="Text Box 9"/>
          <p:cNvSpPr txBox="1">
            <a:spLocks noChangeArrowheads="1"/>
          </p:cNvSpPr>
          <p:nvPr/>
        </p:nvSpPr>
        <p:spPr bwMode="auto">
          <a:xfrm>
            <a:off x="4703160" y="1752600"/>
            <a:ext cx="3640740" cy="4462760"/>
          </a:xfrm>
          <a:prstGeom prst="rect">
            <a:avLst/>
          </a:prstGeom>
          <a:noFill/>
          <a:ln w="9525">
            <a:noFill/>
            <a:miter lim="800000"/>
            <a:headEnd/>
            <a:tailEnd/>
          </a:ln>
          <a:effectLst/>
        </p:spPr>
        <p:txBody>
          <a:bodyPr wrap="none">
            <a:spAutoFit/>
          </a:bodyPr>
          <a:lstStyle>
            <a:lvl1pPr marL="457200" indent="-457200" eaLnBrk="0" hangingPunct="0">
              <a:defRPr sz="2400">
                <a:solidFill>
                  <a:schemeClr val="bg1"/>
                </a:solidFill>
                <a:latin typeface="Times New Roman" charset="0"/>
                <a:ea typeface="ＭＳ Ｐゴシック" charset="0"/>
                <a:cs typeface="ＭＳ Ｐゴシック" charset="0"/>
              </a:defRPr>
            </a:lvl1pPr>
            <a:lvl2pPr marL="37931725" indent="-37474525" eaLnBrk="0" hangingPunct="0">
              <a:defRPr sz="2400">
                <a:solidFill>
                  <a:schemeClr val="bg1"/>
                </a:solidFill>
                <a:latin typeface="Times New Roman" charset="0"/>
                <a:ea typeface="ＭＳ Ｐゴシック" charset="0"/>
              </a:defRPr>
            </a:lvl2pPr>
            <a:lvl3pPr eaLnBrk="0" hangingPunct="0">
              <a:defRPr sz="2400">
                <a:solidFill>
                  <a:schemeClr val="bg1"/>
                </a:solidFill>
                <a:latin typeface="Times New Roman" charset="0"/>
                <a:ea typeface="ＭＳ Ｐゴシック" charset="0"/>
              </a:defRPr>
            </a:lvl3pPr>
            <a:lvl4pPr eaLnBrk="0" hangingPunct="0">
              <a:defRPr sz="2400">
                <a:solidFill>
                  <a:schemeClr val="bg1"/>
                </a:solidFill>
                <a:latin typeface="Times New Roman" charset="0"/>
                <a:ea typeface="ＭＳ Ｐゴシック" charset="0"/>
              </a:defRPr>
            </a:lvl4pPr>
            <a:lvl5pPr eaLnBrk="0" hangingPunct="0">
              <a:defRPr sz="2400">
                <a:solidFill>
                  <a:schemeClr val="bg1"/>
                </a:solidFill>
                <a:latin typeface="Times New Roman" charset="0"/>
                <a:ea typeface="ＭＳ Ｐゴシック" charset="0"/>
              </a:defRPr>
            </a:lvl5pPr>
            <a:lvl6pPr marL="457200" eaLnBrk="0" fontAlgn="base" hangingPunct="0">
              <a:spcBef>
                <a:spcPct val="0"/>
              </a:spcBef>
              <a:spcAft>
                <a:spcPct val="0"/>
              </a:spcAft>
              <a:defRPr sz="2400">
                <a:solidFill>
                  <a:schemeClr val="bg1"/>
                </a:solidFill>
                <a:latin typeface="Times New Roman" charset="0"/>
                <a:ea typeface="ＭＳ Ｐゴシック" charset="0"/>
              </a:defRPr>
            </a:lvl6pPr>
            <a:lvl7pPr marL="914400" eaLnBrk="0" fontAlgn="base" hangingPunct="0">
              <a:spcBef>
                <a:spcPct val="0"/>
              </a:spcBef>
              <a:spcAft>
                <a:spcPct val="0"/>
              </a:spcAft>
              <a:defRPr sz="2400">
                <a:solidFill>
                  <a:schemeClr val="bg1"/>
                </a:solidFill>
                <a:latin typeface="Times New Roman" charset="0"/>
                <a:ea typeface="ＭＳ Ｐゴシック" charset="0"/>
              </a:defRPr>
            </a:lvl7pPr>
            <a:lvl8pPr marL="1371600" eaLnBrk="0" fontAlgn="base" hangingPunct="0">
              <a:spcBef>
                <a:spcPct val="0"/>
              </a:spcBef>
              <a:spcAft>
                <a:spcPct val="0"/>
              </a:spcAft>
              <a:defRPr sz="2400">
                <a:solidFill>
                  <a:schemeClr val="bg1"/>
                </a:solidFill>
                <a:latin typeface="Times New Roman" charset="0"/>
                <a:ea typeface="ＭＳ Ｐゴシック" charset="0"/>
              </a:defRPr>
            </a:lvl8pPr>
            <a:lvl9pPr marL="18288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defRPr/>
            </a:pPr>
            <a:r>
              <a:rPr lang="en-US" sz="3600" dirty="0" smtClean="0">
                <a:solidFill>
                  <a:srgbClr val="0000FF"/>
                </a:solidFill>
                <a:effectLst>
                  <a:outerShdw blurRad="50800" dist="38100" dir="2700000" algn="tl" rotWithShape="0">
                    <a:srgbClr val="000000">
                      <a:alpha val="43000"/>
                    </a:srgbClr>
                  </a:outerShdw>
                </a:effectLst>
                <a:latin typeface="Arial"/>
                <a:cs typeface="Arial"/>
              </a:rPr>
              <a:t>1. Diet</a:t>
            </a:r>
          </a:p>
          <a:p>
            <a:pPr eaLnBrk="1" hangingPunct="1">
              <a:defRPr/>
            </a:pPr>
            <a:endParaRPr lang="en-US" sz="3600" dirty="0" smtClean="0">
              <a:solidFill>
                <a:srgbClr val="0000FF"/>
              </a:solidFill>
              <a:effectLst>
                <a:outerShdw blurRad="50800" dist="38100" dir="2700000" algn="tl" rotWithShape="0">
                  <a:srgbClr val="000000">
                    <a:alpha val="43000"/>
                  </a:srgbClr>
                </a:outerShdw>
              </a:effectLst>
              <a:latin typeface="Arial"/>
              <a:cs typeface="Arial"/>
            </a:endParaRPr>
          </a:p>
          <a:p>
            <a:pPr eaLnBrk="1" hangingPunct="1">
              <a:defRPr/>
            </a:pPr>
            <a:r>
              <a:rPr lang="en-US" sz="3600" dirty="0" smtClean="0">
                <a:solidFill>
                  <a:srgbClr val="0000FF"/>
                </a:solidFill>
                <a:effectLst>
                  <a:outerShdw blurRad="50800" dist="38100" dir="2700000" algn="tl" rotWithShape="0">
                    <a:srgbClr val="000000">
                      <a:alpha val="43000"/>
                    </a:srgbClr>
                  </a:outerShdw>
                </a:effectLst>
                <a:latin typeface="Arial"/>
                <a:cs typeface="Arial"/>
              </a:rPr>
              <a:t>2. Intestinal Ca </a:t>
            </a:r>
          </a:p>
          <a:p>
            <a:pPr eaLnBrk="1" hangingPunct="1">
              <a:defRPr/>
            </a:pPr>
            <a:r>
              <a:rPr lang="en-US" sz="3600" dirty="0" smtClean="0">
                <a:solidFill>
                  <a:srgbClr val="0000FF"/>
                </a:solidFill>
                <a:effectLst>
                  <a:outerShdw blurRad="50800" dist="38100" dir="2700000" algn="tl" rotWithShape="0">
                    <a:srgbClr val="000000">
                      <a:alpha val="43000"/>
                    </a:srgbClr>
                  </a:outerShdw>
                </a:effectLst>
                <a:latin typeface="Arial"/>
                <a:cs typeface="Arial"/>
              </a:rPr>
              <a:t>Absorption</a:t>
            </a:r>
          </a:p>
          <a:p>
            <a:pPr eaLnBrk="1" hangingPunct="1">
              <a:defRPr/>
            </a:pPr>
            <a:endParaRPr lang="en-US" sz="3600" dirty="0" smtClean="0">
              <a:solidFill>
                <a:srgbClr val="0000FF"/>
              </a:solidFill>
              <a:effectLst>
                <a:outerShdw blurRad="50800" dist="38100" dir="2700000" algn="tl" rotWithShape="0">
                  <a:srgbClr val="000000">
                    <a:alpha val="43000"/>
                  </a:srgbClr>
                </a:outerShdw>
              </a:effectLst>
              <a:latin typeface="Arial"/>
              <a:cs typeface="Arial"/>
            </a:endParaRPr>
          </a:p>
          <a:p>
            <a:pPr eaLnBrk="1" hangingPunct="1">
              <a:buFontTx/>
              <a:buAutoNum type="arabicPeriod" startAt="3"/>
              <a:defRPr/>
            </a:pPr>
            <a:r>
              <a:rPr lang="en-US" sz="3600" dirty="0" smtClean="0">
                <a:solidFill>
                  <a:srgbClr val="0000FF"/>
                </a:solidFill>
                <a:effectLst>
                  <a:outerShdw blurRad="50800" dist="38100" dir="2700000" algn="tl" rotWithShape="0">
                    <a:srgbClr val="000000">
                      <a:alpha val="43000"/>
                    </a:srgbClr>
                  </a:outerShdw>
                </a:effectLst>
                <a:latin typeface="Arial"/>
                <a:cs typeface="Arial"/>
              </a:rPr>
              <a:t>Bone</a:t>
            </a:r>
          </a:p>
          <a:p>
            <a:pPr eaLnBrk="1" hangingPunct="1">
              <a:defRPr/>
            </a:pPr>
            <a:r>
              <a:rPr lang="en-US" sz="3200" dirty="0" smtClean="0">
                <a:solidFill>
                  <a:srgbClr val="0000FF"/>
                </a:solidFill>
                <a:effectLst>
                  <a:outerShdw blurRad="50800" dist="38100" dir="2700000" algn="tl" rotWithShape="0">
                    <a:srgbClr val="000000">
                      <a:alpha val="43000"/>
                    </a:srgbClr>
                  </a:outerShdw>
                </a:effectLst>
                <a:latin typeface="Arial"/>
                <a:cs typeface="Arial"/>
              </a:rPr>
              <a:t>(Osteoporosis risk)</a:t>
            </a:r>
          </a:p>
          <a:p>
            <a:pPr eaLnBrk="1" hangingPunct="1">
              <a:defRPr/>
            </a:pPr>
            <a:endParaRPr lang="en-US" sz="3600" dirty="0" smtClean="0">
              <a:solidFill>
                <a:srgbClr val="0000FF"/>
              </a:solidFill>
              <a:effectLst>
                <a:outerShdw blurRad="50800" dist="38100" dir="2700000" algn="tl" rotWithShape="0">
                  <a:srgbClr val="000000">
                    <a:alpha val="43000"/>
                  </a:srgbClr>
                </a:outerShdw>
              </a:effectLst>
              <a:latin typeface="Arial"/>
              <a:cs typeface="Arial"/>
            </a:endParaRPr>
          </a:p>
        </p:txBody>
      </p:sp>
      <p:sp>
        <p:nvSpPr>
          <p:cNvPr id="439307" name="Line 11"/>
          <p:cNvSpPr>
            <a:spLocks noChangeShapeType="1"/>
          </p:cNvSpPr>
          <p:nvPr/>
        </p:nvSpPr>
        <p:spPr bwMode="auto">
          <a:xfrm>
            <a:off x="4800600" y="1739900"/>
            <a:ext cx="1905000" cy="762000"/>
          </a:xfrm>
          <a:prstGeom prst="line">
            <a:avLst/>
          </a:prstGeom>
          <a:noFill/>
          <a:ln w="38100">
            <a:solidFill>
              <a:srgbClr val="FF0000"/>
            </a:solidFill>
            <a:round/>
            <a:headEnd/>
            <a:tailEnd/>
          </a:ln>
          <a:effectLst/>
        </p:spPr>
        <p:txBody>
          <a:bodyPr wrap="none" anchor="ctr"/>
          <a:lstStyle/>
          <a:p>
            <a:pPr>
              <a:defRPr/>
            </a:pPr>
            <a:endParaRPr lang="en-US" dirty="0">
              <a:solidFill>
                <a:srgbClr val="0000FF"/>
              </a:solidFill>
              <a:effectLst>
                <a:outerShdw blurRad="50800" dist="38100" dir="2700000" algn="tl" rotWithShape="0">
                  <a:srgbClr val="000000">
                    <a:alpha val="43000"/>
                  </a:srgbClr>
                </a:outerShdw>
              </a:effectLst>
              <a:latin typeface="Arial"/>
              <a:ea typeface="+mn-ea"/>
              <a:cs typeface="Arial"/>
            </a:endParaRPr>
          </a:p>
        </p:txBody>
      </p:sp>
      <p:sp>
        <p:nvSpPr>
          <p:cNvPr id="439308" name="Line 12"/>
          <p:cNvSpPr>
            <a:spLocks noChangeShapeType="1"/>
          </p:cNvSpPr>
          <p:nvPr/>
        </p:nvSpPr>
        <p:spPr bwMode="auto">
          <a:xfrm flipH="1">
            <a:off x="4876800" y="1450777"/>
            <a:ext cx="1828800" cy="1066800"/>
          </a:xfrm>
          <a:prstGeom prst="line">
            <a:avLst/>
          </a:prstGeom>
          <a:noFill/>
          <a:ln w="38100">
            <a:solidFill>
              <a:srgbClr val="FF0000"/>
            </a:solidFill>
            <a:round/>
            <a:headEnd/>
            <a:tailEnd/>
          </a:ln>
          <a:effectLst/>
        </p:spPr>
        <p:txBody>
          <a:bodyPr wrap="none" anchor="ctr"/>
          <a:lstStyle/>
          <a:p>
            <a:pPr>
              <a:defRPr/>
            </a:pPr>
            <a:endParaRPr lang="en-US" dirty="0">
              <a:solidFill>
                <a:srgbClr val="0000FF"/>
              </a:solidFill>
              <a:effectLst>
                <a:outerShdw blurRad="50800" dist="38100" dir="2700000" algn="tl" rotWithShape="0">
                  <a:srgbClr val="000000">
                    <a:alpha val="43000"/>
                  </a:srgbClr>
                </a:outerShdw>
              </a:effectLst>
              <a:latin typeface="Arial"/>
              <a:ea typeface="+mn-ea"/>
              <a:cs typeface="Arial"/>
            </a:endParaRPr>
          </a:p>
        </p:txBody>
      </p:sp>
      <p:sp>
        <p:nvSpPr>
          <p:cNvPr id="8" name="Text Box 1026"/>
          <p:cNvSpPr txBox="1">
            <a:spLocks noChangeArrowheads="1"/>
          </p:cNvSpPr>
          <p:nvPr/>
        </p:nvSpPr>
        <p:spPr bwMode="auto">
          <a:xfrm>
            <a:off x="927100" y="228600"/>
            <a:ext cx="7416800" cy="584776"/>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37931725" indent="-37474525" eaLnBrk="0" hangingPunct="0">
              <a:defRPr sz="2400">
                <a:solidFill>
                  <a:schemeClr val="bg1"/>
                </a:solidFill>
                <a:latin typeface="Times New Roman" charset="0"/>
                <a:ea typeface="ＭＳ Ｐゴシック" charset="0"/>
              </a:defRPr>
            </a:lvl2pPr>
            <a:lvl3pPr eaLnBrk="0" hangingPunct="0">
              <a:defRPr sz="2400">
                <a:solidFill>
                  <a:schemeClr val="bg1"/>
                </a:solidFill>
                <a:latin typeface="Times New Roman" charset="0"/>
                <a:ea typeface="ＭＳ Ｐゴシック" charset="0"/>
              </a:defRPr>
            </a:lvl3pPr>
            <a:lvl4pPr eaLnBrk="0" hangingPunct="0">
              <a:defRPr sz="2400">
                <a:solidFill>
                  <a:schemeClr val="bg1"/>
                </a:solidFill>
                <a:latin typeface="Times New Roman" charset="0"/>
                <a:ea typeface="ＭＳ Ｐゴシック" charset="0"/>
              </a:defRPr>
            </a:lvl4pPr>
            <a:lvl5pPr eaLnBrk="0" hangingPunct="0">
              <a:defRPr sz="2400">
                <a:solidFill>
                  <a:schemeClr val="bg1"/>
                </a:solidFill>
                <a:latin typeface="Times New Roman" charset="0"/>
                <a:ea typeface="ＭＳ Ｐゴシック" charset="0"/>
              </a:defRPr>
            </a:lvl5pPr>
            <a:lvl6pPr marL="457200" eaLnBrk="0" fontAlgn="base" hangingPunct="0">
              <a:spcBef>
                <a:spcPct val="0"/>
              </a:spcBef>
              <a:spcAft>
                <a:spcPct val="0"/>
              </a:spcAft>
              <a:defRPr sz="2400">
                <a:solidFill>
                  <a:schemeClr val="bg1"/>
                </a:solidFill>
                <a:latin typeface="Times New Roman" charset="0"/>
                <a:ea typeface="ＭＳ Ｐゴシック" charset="0"/>
              </a:defRPr>
            </a:lvl6pPr>
            <a:lvl7pPr marL="914400" eaLnBrk="0" fontAlgn="base" hangingPunct="0">
              <a:spcBef>
                <a:spcPct val="0"/>
              </a:spcBef>
              <a:spcAft>
                <a:spcPct val="0"/>
              </a:spcAft>
              <a:defRPr sz="2400">
                <a:solidFill>
                  <a:schemeClr val="bg1"/>
                </a:solidFill>
                <a:latin typeface="Times New Roman" charset="0"/>
                <a:ea typeface="ＭＳ Ｐゴシック" charset="0"/>
              </a:defRPr>
            </a:lvl7pPr>
            <a:lvl8pPr marL="1371600" eaLnBrk="0" fontAlgn="base" hangingPunct="0">
              <a:spcBef>
                <a:spcPct val="0"/>
              </a:spcBef>
              <a:spcAft>
                <a:spcPct val="0"/>
              </a:spcAft>
              <a:defRPr sz="2400">
                <a:solidFill>
                  <a:schemeClr val="bg1"/>
                </a:solidFill>
                <a:latin typeface="Times New Roman" charset="0"/>
                <a:ea typeface="ＭＳ Ｐゴシック" charset="0"/>
              </a:defRPr>
            </a:lvl8pPr>
            <a:lvl9pPr marL="18288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defRPr/>
            </a:pPr>
            <a:r>
              <a:rPr lang="en-US" sz="3200" b="1" dirty="0" smtClean="0">
                <a:solidFill>
                  <a:srgbClr val="0000FF"/>
                </a:solidFill>
                <a:latin typeface="Arial"/>
                <a:cs typeface="Arial"/>
              </a:rPr>
              <a:t>Source of Excessive Urinary Ca ??</a:t>
            </a:r>
          </a:p>
        </p:txBody>
      </p:sp>
    </p:spTree>
    <p:extLst>
      <p:ext uri="{BB962C8B-B14F-4D97-AF65-F5344CB8AC3E}">
        <p14:creationId xmlns:p14="http://schemas.microsoft.com/office/powerpoint/2010/main" val="283553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39305">
                                            <p:txEl>
                                              <p:pRg st="0" end="0"/>
                                            </p:txEl>
                                          </p:spTgt>
                                        </p:tgtEl>
                                        <p:attrNameLst>
                                          <p:attrName>style.visibility</p:attrName>
                                        </p:attrNameLst>
                                      </p:cBhvr>
                                      <p:to>
                                        <p:strVal val="visible"/>
                                      </p:to>
                                    </p:set>
                                    <p:anim calcmode="lin" valueType="num">
                                      <p:cBhvr additive="base">
                                        <p:cTn id="7" dur="500"/>
                                        <p:tgtEl>
                                          <p:spTgt spid="43930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39305">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39308"/>
                                        </p:tgtEl>
                                        <p:attrNameLst>
                                          <p:attrName>style.visibility</p:attrName>
                                        </p:attrNameLst>
                                      </p:cBhvr>
                                      <p:to>
                                        <p:strVal val="visible"/>
                                      </p:to>
                                    </p:set>
                                    <p:anim calcmode="lin" valueType="num">
                                      <p:cBhvr additive="base">
                                        <p:cTn id="11" dur="500"/>
                                        <p:tgtEl>
                                          <p:spTgt spid="439308"/>
                                        </p:tgtEl>
                                        <p:attrNameLst>
                                          <p:attrName>ppt_y</p:attrName>
                                        </p:attrNameLst>
                                      </p:cBhvr>
                                      <p:tavLst>
                                        <p:tav tm="0">
                                          <p:val>
                                            <p:strVal val="#ppt_y+#ppt_h*1.125000"/>
                                          </p:val>
                                        </p:tav>
                                        <p:tav tm="100000">
                                          <p:val>
                                            <p:strVal val="#ppt_y"/>
                                          </p:val>
                                        </p:tav>
                                      </p:tavLst>
                                    </p:anim>
                                    <p:animEffect transition="in" filter="wipe(up)">
                                      <p:cBhvr>
                                        <p:cTn id="12" dur="500"/>
                                        <p:tgtEl>
                                          <p:spTgt spid="43930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439307"/>
                                        </p:tgtEl>
                                        <p:attrNameLst>
                                          <p:attrName>style.visibility</p:attrName>
                                        </p:attrNameLst>
                                      </p:cBhvr>
                                      <p:to>
                                        <p:strVal val="visible"/>
                                      </p:to>
                                    </p:set>
                                    <p:anim calcmode="lin" valueType="num">
                                      <p:cBhvr additive="base">
                                        <p:cTn id="15" dur="500"/>
                                        <p:tgtEl>
                                          <p:spTgt spid="439307"/>
                                        </p:tgtEl>
                                        <p:attrNameLst>
                                          <p:attrName>ppt_y</p:attrName>
                                        </p:attrNameLst>
                                      </p:cBhvr>
                                      <p:tavLst>
                                        <p:tav tm="0">
                                          <p:val>
                                            <p:strVal val="#ppt_y+#ppt_h*1.125000"/>
                                          </p:val>
                                        </p:tav>
                                        <p:tav tm="100000">
                                          <p:val>
                                            <p:strVal val="#ppt_y"/>
                                          </p:val>
                                        </p:tav>
                                      </p:tavLst>
                                    </p:anim>
                                    <p:animEffect transition="in" filter="wipe(up)">
                                      <p:cBhvr>
                                        <p:cTn id="16" dur="500"/>
                                        <p:tgtEl>
                                          <p:spTgt spid="43930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439305">
                                            <p:txEl>
                                              <p:pRg st="2" end="2"/>
                                            </p:txEl>
                                          </p:spTgt>
                                        </p:tgtEl>
                                        <p:attrNameLst>
                                          <p:attrName>style.visibility</p:attrName>
                                        </p:attrNameLst>
                                      </p:cBhvr>
                                      <p:to>
                                        <p:strVal val="visible"/>
                                      </p:to>
                                    </p:set>
                                    <p:anim calcmode="lin" valueType="num">
                                      <p:cBhvr additive="base">
                                        <p:cTn id="21" dur="500"/>
                                        <p:tgtEl>
                                          <p:spTgt spid="439305">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439305">
                                            <p:txEl>
                                              <p:pRg st="2" end="2"/>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439305">
                                            <p:txEl>
                                              <p:pRg st="3" end="3"/>
                                            </p:txEl>
                                          </p:spTgt>
                                        </p:tgtEl>
                                        <p:attrNameLst>
                                          <p:attrName>style.visibility</p:attrName>
                                        </p:attrNameLst>
                                      </p:cBhvr>
                                      <p:to>
                                        <p:strVal val="visible"/>
                                      </p:to>
                                    </p:set>
                                    <p:anim calcmode="lin" valueType="num">
                                      <p:cBhvr additive="base">
                                        <p:cTn id="25" dur="500"/>
                                        <p:tgtEl>
                                          <p:spTgt spid="439305">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3930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439305">
                                            <p:txEl>
                                              <p:pRg st="5" end="5"/>
                                            </p:txEl>
                                          </p:spTgt>
                                        </p:tgtEl>
                                        <p:attrNameLst>
                                          <p:attrName>style.visibility</p:attrName>
                                        </p:attrNameLst>
                                      </p:cBhvr>
                                      <p:to>
                                        <p:strVal val="visible"/>
                                      </p:to>
                                    </p:set>
                                    <p:anim calcmode="lin" valueType="num">
                                      <p:cBhvr additive="base">
                                        <p:cTn id="31" dur="500"/>
                                        <p:tgtEl>
                                          <p:spTgt spid="439305">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439305">
                                            <p:txEl>
                                              <p:pRg st="5" end="5"/>
                                            </p:txEl>
                                          </p:spTgt>
                                        </p:tgtEl>
                                      </p:cBhvr>
                                    </p:animEffect>
                                  </p:childTnLst>
                                </p:cTn>
                              </p:par>
                              <p:par>
                                <p:cTn id="33" presetID="12" presetClass="entr" presetSubtype="4" fill="hold" nodeType="withEffect">
                                  <p:stCondLst>
                                    <p:cond delay="0"/>
                                  </p:stCondLst>
                                  <p:childTnLst>
                                    <p:set>
                                      <p:cBhvr>
                                        <p:cTn id="34" dur="1" fill="hold">
                                          <p:stCondLst>
                                            <p:cond delay="0"/>
                                          </p:stCondLst>
                                        </p:cTn>
                                        <p:tgtEl>
                                          <p:spTgt spid="439305">
                                            <p:txEl>
                                              <p:pRg st="6" end="6"/>
                                            </p:txEl>
                                          </p:spTgt>
                                        </p:tgtEl>
                                        <p:attrNameLst>
                                          <p:attrName>style.visibility</p:attrName>
                                        </p:attrNameLst>
                                      </p:cBhvr>
                                      <p:to>
                                        <p:strVal val="visible"/>
                                      </p:to>
                                    </p:set>
                                    <p:anim calcmode="lin" valueType="num">
                                      <p:cBhvr additive="base">
                                        <p:cTn id="35" dur="500"/>
                                        <p:tgtEl>
                                          <p:spTgt spid="439305">
                                            <p:txEl>
                                              <p:pRg st="6" end="6"/>
                                            </p:txEl>
                                          </p:spTgt>
                                        </p:tgtEl>
                                        <p:attrNameLst>
                                          <p:attrName>ppt_y</p:attrName>
                                        </p:attrNameLst>
                                      </p:cBhvr>
                                      <p:tavLst>
                                        <p:tav tm="0">
                                          <p:val>
                                            <p:strVal val="#ppt_y+#ppt_h*1.125000"/>
                                          </p:val>
                                        </p:tav>
                                        <p:tav tm="100000">
                                          <p:val>
                                            <p:strVal val="#ppt_y"/>
                                          </p:val>
                                        </p:tav>
                                      </p:tavLst>
                                    </p:anim>
                                    <p:animEffect transition="in" filter="wipe(up)">
                                      <p:cBhvr>
                                        <p:cTn id="36" dur="500"/>
                                        <p:tgtEl>
                                          <p:spTgt spid="43930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307" grpId="0" animBg="1"/>
      <p:bldP spid="43930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2486" r="17192" b="4608"/>
          <a:stretch/>
        </p:blipFill>
        <p:spPr bwMode="auto">
          <a:xfrm>
            <a:off x="1009672" y="264618"/>
            <a:ext cx="7051689" cy="5324689"/>
          </a:xfrm>
          <a:prstGeom prst="rect">
            <a:avLst/>
          </a:prstGeom>
          <a:solidFill>
            <a:srgbClr val="3366FF"/>
          </a:solidFill>
          <a:ln>
            <a:noFill/>
          </a:ln>
          <a:extLst/>
        </p:spPr>
      </p:pic>
      <p:sp>
        <p:nvSpPr>
          <p:cNvPr id="437251" name="Text Box 3"/>
          <p:cNvSpPr txBox="1">
            <a:spLocks noChangeArrowheads="1"/>
          </p:cNvSpPr>
          <p:nvPr/>
        </p:nvSpPr>
        <p:spPr bwMode="auto">
          <a:xfrm>
            <a:off x="5737914" y="5791200"/>
            <a:ext cx="2323447" cy="369332"/>
          </a:xfrm>
          <a:prstGeom prst="rect">
            <a:avLst/>
          </a:prstGeom>
          <a:noFill/>
          <a:ln w="9525">
            <a:noFill/>
            <a:miter lim="800000"/>
            <a:headEnd/>
            <a:tailEnd/>
          </a:ln>
          <a:effectLst/>
        </p:spPr>
        <p:txBody>
          <a:bodyPr wrap="none">
            <a:spAutoFit/>
          </a:bodyPr>
          <a:lstStyle>
            <a:lvl1pPr eaLnBrk="0" hangingPunct="0">
              <a:defRPr sz="2400">
                <a:solidFill>
                  <a:schemeClr val="bg1"/>
                </a:solidFill>
                <a:latin typeface="Times New Roman" charset="0"/>
                <a:ea typeface="ＭＳ Ｐゴシック" charset="0"/>
                <a:cs typeface="ＭＳ Ｐゴシック" charset="0"/>
              </a:defRPr>
            </a:lvl1pPr>
            <a:lvl2pPr marL="37931725" indent="-37474525" eaLnBrk="0" hangingPunct="0">
              <a:defRPr sz="2400">
                <a:solidFill>
                  <a:schemeClr val="bg1"/>
                </a:solidFill>
                <a:latin typeface="Times New Roman" charset="0"/>
                <a:ea typeface="ＭＳ Ｐゴシック" charset="0"/>
              </a:defRPr>
            </a:lvl2pPr>
            <a:lvl3pPr eaLnBrk="0" hangingPunct="0">
              <a:defRPr sz="2400">
                <a:solidFill>
                  <a:schemeClr val="bg1"/>
                </a:solidFill>
                <a:latin typeface="Times New Roman" charset="0"/>
                <a:ea typeface="ＭＳ Ｐゴシック" charset="0"/>
              </a:defRPr>
            </a:lvl3pPr>
            <a:lvl4pPr eaLnBrk="0" hangingPunct="0">
              <a:defRPr sz="2400">
                <a:solidFill>
                  <a:schemeClr val="bg1"/>
                </a:solidFill>
                <a:latin typeface="Times New Roman" charset="0"/>
                <a:ea typeface="ＭＳ Ｐゴシック" charset="0"/>
              </a:defRPr>
            </a:lvl4pPr>
            <a:lvl5pPr eaLnBrk="0" hangingPunct="0">
              <a:defRPr sz="2400">
                <a:solidFill>
                  <a:schemeClr val="bg1"/>
                </a:solidFill>
                <a:latin typeface="Times New Roman" charset="0"/>
                <a:ea typeface="ＭＳ Ｐゴシック" charset="0"/>
              </a:defRPr>
            </a:lvl5pPr>
            <a:lvl6pPr marL="457200" eaLnBrk="0" fontAlgn="base" hangingPunct="0">
              <a:spcBef>
                <a:spcPct val="0"/>
              </a:spcBef>
              <a:spcAft>
                <a:spcPct val="0"/>
              </a:spcAft>
              <a:defRPr sz="2400">
                <a:solidFill>
                  <a:schemeClr val="bg1"/>
                </a:solidFill>
                <a:latin typeface="Times New Roman" charset="0"/>
                <a:ea typeface="ＭＳ Ｐゴシック" charset="0"/>
              </a:defRPr>
            </a:lvl6pPr>
            <a:lvl7pPr marL="914400" eaLnBrk="0" fontAlgn="base" hangingPunct="0">
              <a:spcBef>
                <a:spcPct val="0"/>
              </a:spcBef>
              <a:spcAft>
                <a:spcPct val="0"/>
              </a:spcAft>
              <a:defRPr sz="2400">
                <a:solidFill>
                  <a:schemeClr val="bg1"/>
                </a:solidFill>
                <a:latin typeface="Times New Roman" charset="0"/>
                <a:ea typeface="ＭＳ Ｐゴシック" charset="0"/>
              </a:defRPr>
            </a:lvl7pPr>
            <a:lvl8pPr marL="1371600" eaLnBrk="0" fontAlgn="base" hangingPunct="0">
              <a:spcBef>
                <a:spcPct val="0"/>
              </a:spcBef>
              <a:spcAft>
                <a:spcPct val="0"/>
              </a:spcAft>
              <a:defRPr sz="2400">
                <a:solidFill>
                  <a:schemeClr val="bg1"/>
                </a:solidFill>
                <a:latin typeface="Times New Roman" charset="0"/>
                <a:ea typeface="ＭＳ Ｐゴシック" charset="0"/>
              </a:defRPr>
            </a:lvl8pPr>
            <a:lvl9pPr marL="1828800" eaLnBrk="0" fontAlgn="base" hangingPunct="0">
              <a:spcBef>
                <a:spcPct val="0"/>
              </a:spcBef>
              <a:spcAft>
                <a:spcPct val="0"/>
              </a:spcAft>
              <a:defRPr sz="2400">
                <a:solidFill>
                  <a:schemeClr val="bg1"/>
                </a:solidFill>
                <a:latin typeface="Times New Roman" charset="0"/>
                <a:ea typeface="ＭＳ Ｐゴシック" charset="0"/>
              </a:defRPr>
            </a:lvl9pPr>
          </a:lstStyle>
          <a:p>
            <a:pPr algn="r" eaLnBrk="1" hangingPunct="1">
              <a:defRPr/>
            </a:pPr>
            <a:r>
              <a:rPr lang="en-US" sz="1800" dirty="0">
                <a:solidFill>
                  <a:srgbClr val="0000FF"/>
                </a:solidFill>
                <a:latin typeface="Arial"/>
                <a:cs typeface="Arial"/>
              </a:rPr>
              <a:t>AJCN 66:1188, 1997</a:t>
            </a:r>
          </a:p>
        </p:txBody>
      </p:sp>
    </p:spTree>
    <p:extLst>
      <p:ext uri="{BB962C8B-B14F-4D97-AF65-F5344CB8AC3E}">
        <p14:creationId xmlns:p14="http://schemas.microsoft.com/office/powerpoint/2010/main" val="125103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358" y="973723"/>
            <a:ext cx="8244116" cy="5047110"/>
          </a:xfrm>
          <a:prstGeom prst="rect">
            <a:avLst/>
          </a:prstGeom>
          <a:solidFill>
            <a:srgbClr val="3366FF"/>
          </a:solidFill>
          <a:ln>
            <a:noFill/>
          </a:ln>
          <a:extLst/>
        </p:spPr>
      </p:pic>
      <p:sp>
        <p:nvSpPr>
          <p:cNvPr id="327683" name="Text Box 3"/>
          <p:cNvSpPr txBox="1">
            <a:spLocks noChangeArrowheads="1"/>
          </p:cNvSpPr>
          <p:nvPr/>
        </p:nvSpPr>
        <p:spPr bwMode="auto">
          <a:xfrm>
            <a:off x="534584" y="81171"/>
            <a:ext cx="8012130" cy="830997"/>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none">
            <a:spAutoFit/>
          </a:bodyPr>
          <a:lstStyle>
            <a:lvl1pPr eaLnBrk="0" hangingPunct="0">
              <a:defRPr sz="2400">
                <a:solidFill>
                  <a:schemeClr val="bg1"/>
                </a:solidFill>
                <a:latin typeface="Times New Roman" charset="0"/>
                <a:ea typeface="ＭＳ Ｐゴシック" charset="0"/>
                <a:cs typeface="ＭＳ Ｐゴシック" charset="0"/>
              </a:defRPr>
            </a:lvl1pPr>
            <a:lvl2pPr marL="37931725" indent="-37474525" eaLnBrk="0" hangingPunct="0">
              <a:defRPr sz="2400">
                <a:solidFill>
                  <a:schemeClr val="bg1"/>
                </a:solidFill>
                <a:latin typeface="Times New Roman" charset="0"/>
                <a:ea typeface="ＭＳ Ｐゴシック" charset="0"/>
              </a:defRPr>
            </a:lvl2pPr>
            <a:lvl3pPr eaLnBrk="0" hangingPunct="0">
              <a:defRPr sz="2400">
                <a:solidFill>
                  <a:schemeClr val="bg1"/>
                </a:solidFill>
                <a:latin typeface="Times New Roman" charset="0"/>
                <a:ea typeface="ＭＳ Ｐゴシック" charset="0"/>
              </a:defRPr>
            </a:lvl3pPr>
            <a:lvl4pPr eaLnBrk="0" hangingPunct="0">
              <a:defRPr sz="2400">
                <a:solidFill>
                  <a:schemeClr val="bg1"/>
                </a:solidFill>
                <a:latin typeface="Times New Roman" charset="0"/>
                <a:ea typeface="ＭＳ Ｐゴシック" charset="0"/>
              </a:defRPr>
            </a:lvl4pPr>
            <a:lvl5pPr eaLnBrk="0" hangingPunct="0">
              <a:defRPr sz="2400">
                <a:solidFill>
                  <a:schemeClr val="bg1"/>
                </a:solidFill>
                <a:latin typeface="Times New Roman" charset="0"/>
                <a:ea typeface="ＭＳ Ｐゴシック" charset="0"/>
              </a:defRPr>
            </a:lvl5pPr>
            <a:lvl6pPr marL="457200" eaLnBrk="0" fontAlgn="base" hangingPunct="0">
              <a:spcBef>
                <a:spcPct val="0"/>
              </a:spcBef>
              <a:spcAft>
                <a:spcPct val="0"/>
              </a:spcAft>
              <a:defRPr sz="2400">
                <a:solidFill>
                  <a:schemeClr val="bg1"/>
                </a:solidFill>
                <a:latin typeface="Times New Roman" charset="0"/>
                <a:ea typeface="ＭＳ Ｐゴシック" charset="0"/>
              </a:defRPr>
            </a:lvl6pPr>
            <a:lvl7pPr marL="914400" eaLnBrk="0" fontAlgn="base" hangingPunct="0">
              <a:spcBef>
                <a:spcPct val="0"/>
              </a:spcBef>
              <a:spcAft>
                <a:spcPct val="0"/>
              </a:spcAft>
              <a:defRPr sz="2400">
                <a:solidFill>
                  <a:schemeClr val="bg1"/>
                </a:solidFill>
                <a:latin typeface="Times New Roman" charset="0"/>
                <a:ea typeface="ＭＳ Ｐゴシック" charset="0"/>
              </a:defRPr>
            </a:lvl7pPr>
            <a:lvl8pPr marL="1371600" eaLnBrk="0" fontAlgn="base" hangingPunct="0">
              <a:spcBef>
                <a:spcPct val="0"/>
              </a:spcBef>
              <a:spcAft>
                <a:spcPct val="0"/>
              </a:spcAft>
              <a:defRPr sz="2400">
                <a:solidFill>
                  <a:schemeClr val="bg1"/>
                </a:solidFill>
                <a:latin typeface="Times New Roman" charset="0"/>
                <a:ea typeface="ＭＳ Ｐゴシック" charset="0"/>
              </a:defRPr>
            </a:lvl8pPr>
            <a:lvl9pPr marL="18288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defRPr/>
            </a:pPr>
            <a:r>
              <a:rPr lang="en-US" b="1" dirty="0" smtClean="0">
                <a:solidFill>
                  <a:srgbClr val="0000FF"/>
                </a:solidFill>
                <a:latin typeface="Arial"/>
                <a:cs typeface="Arial"/>
              </a:rPr>
              <a:t>Nearly the entire increment in urine calcium could be </a:t>
            </a:r>
          </a:p>
          <a:p>
            <a:pPr algn="ctr" eaLnBrk="1" hangingPunct="1">
              <a:defRPr/>
            </a:pPr>
            <a:r>
              <a:rPr lang="en-US" b="1" dirty="0" smtClean="0">
                <a:solidFill>
                  <a:srgbClr val="0000FF"/>
                </a:solidFill>
                <a:latin typeface="Arial"/>
                <a:cs typeface="Arial"/>
              </a:rPr>
              <a:t>explained by the increment in absorbed </a:t>
            </a:r>
            <a:r>
              <a:rPr lang="en-US" b="1" dirty="0">
                <a:solidFill>
                  <a:srgbClr val="0000FF"/>
                </a:solidFill>
                <a:latin typeface="Arial"/>
                <a:cs typeface="Arial"/>
              </a:rPr>
              <a:t>calcium.</a:t>
            </a:r>
          </a:p>
        </p:txBody>
      </p:sp>
      <p:sp>
        <p:nvSpPr>
          <p:cNvPr id="2" name="TextBox 1"/>
          <p:cNvSpPr txBox="1"/>
          <p:nvPr/>
        </p:nvSpPr>
        <p:spPr>
          <a:xfrm>
            <a:off x="4743849" y="6136382"/>
            <a:ext cx="3673902" cy="338554"/>
          </a:xfrm>
          <a:prstGeom prst="rect">
            <a:avLst/>
          </a:prstGeom>
          <a:noFill/>
        </p:spPr>
        <p:txBody>
          <a:bodyPr wrap="none" rtlCol="0">
            <a:spAutoFit/>
          </a:bodyPr>
          <a:lstStyle/>
          <a:p>
            <a:r>
              <a:rPr lang="en-US" sz="1600" b="1" dirty="0" smtClean="0">
                <a:solidFill>
                  <a:srgbClr val="0000FF"/>
                </a:solidFill>
                <a:latin typeface="Arial"/>
                <a:cs typeface="Arial"/>
              </a:rPr>
              <a:t>J </a:t>
            </a:r>
            <a:r>
              <a:rPr lang="en-US" sz="1600" b="1" dirty="0" err="1" smtClean="0">
                <a:solidFill>
                  <a:srgbClr val="0000FF"/>
                </a:solidFill>
                <a:latin typeface="Arial"/>
                <a:cs typeface="Arial"/>
              </a:rPr>
              <a:t>Clin</a:t>
            </a:r>
            <a:r>
              <a:rPr lang="en-US" sz="1600" b="1" dirty="0" smtClean="0">
                <a:solidFill>
                  <a:srgbClr val="0000FF"/>
                </a:solidFill>
                <a:latin typeface="Arial"/>
                <a:cs typeface="Arial"/>
              </a:rPr>
              <a:t> </a:t>
            </a:r>
            <a:r>
              <a:rPr lang="en-US" sz="1600" b="1" dirty="0" err="1" smtClean="0">
                <a:solidFill>
                  <a:srgbClr val="0000FF"/>
                </a:solidFill>
                <a:latin typeface="Arial"/>
                <a:cs typeface="Arial"/>
              </a:rPr>
              <a:t>Endorcinol</a:t>
            </a:r>
            <a:r>
              <a:rPr lang="en-US" sz="1600" b="1" dirty="0" smtClean="0">
                <a:solidFill>
                  <a:srgbClr val="0000FF"/>
                </a:solidFill>
                <a:latin typeface="Arial"/>
                <a:cs typeface="Arial"/>
              </a:rPr>
              <a:t> </a:t>
            </a:r>
            <a:r>
              <a:rPr lang="en-US" sz="1600" b="1" dirty="0" err="1" smtClean="0">
                <a:solidFill>
                  <a:srgbClr val="0000FF"/>
                </a:solidFill>
                <a:latin typeface="Arial"/>
                <a:cs typeface="Arial"/>
              </a:rPr>
              <a:t>Metab</a:t>
            </a:r>
            <a:r>
              <a:rPr lang="en-US" sz="1600" b="1" dirty="0" smtClean="0">
                <a:solidFill>
                  <a:srgbClr val="0000FF"/>
                </a:solidFill>
                <a:latin typeface="Arial"/>
                <a:cs typeface="Arial"/>
              </a:rPr>
              <a:t> 90:26, 2005</a:t>
            </a:r>
            <a:endParaRPr lang="en-US" sz="1600" b="1" dirty="0">
              <a:solidFill>
                <a:srgbClr val="0000FF"/>
              </a:solidFill>
              <a:latin typeface="Arial"/>
              <a:cs typeface="Arial"/>
            </a:endParaRPr>
          </a:p>
        </p:txBody>
      </p:sp>
    </p:spTree>
    <p:extLst>
      <p:ext uri="{BB962C8B-B14F-4D97-AF65-F5344CB8AC3E}">
        <p14:creationId xmlns:p14="http://schemas.microsoft.com/office/powerpoint/2010/main" val="311026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233082" y="38847"/>
            <a:ext cx="8940801" cy="1143000"/>
          </a:xfrm>
        </p:spPr>
        <p:style>
          <a:lnRef idx="1">
            <a:schemeClr val="accent3"/>
          </a:lnRef>
          <a:fillRef idx="2">
            <a:schemeClr val="accent3"/>
          </a:fillRef>
          <a:effectRef idx="1">
            <a:schemeClr val="accent3"/>
          </a:effectRef>
          <a:fontRef idx="minor">
            <a:schemeClr val="dk1"/>
          </a:fontRef>
        </p:style>
        <p:txBody>
          <a:bodyPr/>
          <a:lstStyle/>
          <a:p>
            <a:pPr algn="ctr"/>
            <a:r>
              <a:rPr lang="en-US" sz="2400" b="1" dirty="0" smtClean="0">
                <a:solidFill>
                  <a:srgbClr val="0000FF"/>
                </a:solidFill>
                <a:effectLst/>
                <a:latin typeface="Arial"/>
                <a:ea typeface="ＭＳ Ｐゴシック" charset="0"/>
                <a:cs typeface="Arial"/>
              </a:rPr>
              <a:t>The effect on </a:t>
            </a:r>
            <a:r>
              <a:rPr lang="en-US" sz="2400" dirty="0">
                <a:solidFill>
                  <a:srgbClr val="0000FF"/>
                </a:solidFill>
                <a:effectLst/>
                <a:latin typeface="Arial"/>
                <a:ea typeface="ＭＳ Ｐゴシック" charset="0"/>
                <a:cs typeface="Arial"/>
              </a:rPr>
              <a:t>u</a:t>
            </a:r>
            <a:r>
              <a:rPr lang="en-US" sz="2400" b="1" dirty="0" smtClean="0">
                <a:solidFill>
                  <a:srgbClr val="0000FF"/>
                </a:solidFill>
                <a:effectLst/>
                <a:latin typeface="Arial"/>
                <a:ea typeface="ＭＳ Ｐゴシック" charset="0"/>
                <a:cs typeface="Arial"/>
              </a:rPr>
              <a:t>rine calcium </a:t>
            </a:r>
            <a:r>
              <a:rPr lang="en-US" sz="2400" dirty="0" smtClean="0">
                <a:solidFill>
                  <a:srgbClr val="0000FF"/>
                </a:solidFill>
                <a:effectLst/>
                <a:latin typeface="Arial"/>
                <a:ea typeface="ＭＳ Ｐゴシック" charset="0"/>
                <a:cs typeface="Arial"/>
              </a:rPr>
              <a:t>is seen with soy-based diets and in experiments in which a low protein diet was supplemented with non-</a:t>
            </a:r>
            <a:r>
              <a:rPr lang="en-US" sz="2400" dirty="0" err="1" smtClean="0">
                <a:solidFill>
                  <a:srgbClr val="0000FF"/>
                </a:solidFill>
                <a:effectLst/>
                <a:latin typeface="Arial"/>
                <a:ea typeface="ＭＳ Ｐゴシック" charset="0"/>
                <a:cs typeface="Arial"/>
              </a:rPr>
              <a:t>sulphur</a:t>
            </a:r>
            <a:r>
              <a:rPr lang="en-US" sz="2400" dirty="0" smtClean="0">
                <a:solidFill>
                  <a:srgbClr val="0000FF"/>
                </a:solidFill>
                <a:effectLst/>
                <a:latin typeface="Arial"/>
                <a:ea typeface="ＭＳ Ｐゴシック" charset="0"/>
                <a:cs typeface="Arial"/>
              </a:rPr>
              <a:t> containing amino acids</a:t>
            </a:r>
            <a:endParaRPr lang="en-US" sz="2400" baseline="30000" dirty="0">
              <a:solidFill>
                <a:srgbClr val="0000FF"/>
              </a:solidFill>
              <a:effectLst/>
              <a:latin typeface="Arial"/>
              <a:ea typeface="ＭＳ Ｐゴシック" charset="0"/>
              <a:cs typeface="Arial"/>
            </a:endParaRPr>
          </a:p>
        </p:txBody>
      </p:sp>
      <p:pic>
        <p:nvPicPr>
          <p:cNvPr id="6451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28775"/>
            <a:ext cx="9144000" cy="1327150"/>
          </a:xfrm>
          <a:solidFill>
            <a:schemeClr val="bg1"/>
          </a:solidFill>
        </p:spPr>
      </p:pic>
      <p:pic>
        <p:nvPicPr>
          <p:cNvPr id="645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3505200"/>
            <a:ext cx="9112250" cy="13255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64516" name="Picture 6"/>
          <p:cNvPicPr>
            <a:picLocks noChangeAspect="1" noChangeArrowheads="1"/>
          </p:cNvPicPr>
          <p:nvPr/>
        </p:nvPicPr>
        <p:blipFill>
          <a:blip r:embed="rId4">
            <a:extLst>
              <a:ext uri="{28A0092B-C50C-407E-A947-70E740481C1C}">
                <a14:useLocalDpi xmlns:a14="http://schemas.microsoft.com/office/drawing/2010/main" val="0"/>
              </a:ext>
            </a:extLst>
          </a:blip>
          <a:srcRect t="56451"/>
          <a:stretch>
            <a:fillRect/>
          </a:stretch>
        </p:blipFill>
        <p:spPr bwMode="auto">
          <a:xfrm>
            <a:off x="17463" y="5486400"/>
            <a:ext cx="9107487" cy="4111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bwMode="auto">
          <a:xfrm>
            <a:off x="5410200" y="4343400"/>
            <a:ext cx="152400" cy="152400"/>
          </a:xfrm>
          <a:prstGeom prst="rect">
            <a:avLst/>
          </a:prstGeom>
          <a:solidFill>
            <a:schemeClr val="bg1"/>
          </a:solidFill>
          <a:ln w="9525" cap="flat" cmpd="sng" algn="ctr">
            <a:noFill/>
            <a:prstDash val="solid"/>
            <a:round/>
            <a:headEnd type="none" w="med" len="med"/>
            <a:tailEnd type="none" w="med" len="med"/>
          </a:ln>
          <a:effectLst/>
          <a:extLst/>
        </p:spPr>
        <p:txBody>
          <a:bodyPr/>
          <a:lstStyle/>
          <a:p>
            <a:pPr>
              <a:defRPr/>
            </a:pPr>
            <a:endParaRPr lang="en-US" dirty="0">
              <a:solidFill>
                <a:srgbClr val="0000FF"/>
              </a:solidFill>
              <a:latin typeface="Arial"/>
              <a:cs typeface="Arial"/>
            </a:endParaRPr>
          </a:p>
        </p:txBody>
      </p:sp>
      <p:sp>
        <p:nvSpPr>
          <p:cNvPr id="15" name="Rectangle 14"/>
          <p:cNvSpPr/>
          <p:nvPr/>
        </p:nvSpPr>
        <p:spPr bwMode="auto">
          <a:xfrm>
            <a:off x="5410200" y="4572000"/>
            <a:ext cx="152400" cy="152400"/>
          </a:xfrm>
          <a:prstGeom prst="rect">
            <a:avLst/>
          </a:prstGeom>
          <a:solidFill>
            <a:schemeClr val="bg1"/>
          </a:solidFill>
          <a:ln w="9525" cap="flat" cmpd="sng" algn="ctr">
            <a:noFill/>
            <a:prstDash val="solid"/>
            <a:round/>
            <a:headEnd type="none" w="med" len="med"/>
            <a:tailEnd type="none" w="med" len="med"/>
          </a:ln>
          <a:effectLst/>
          <a:extLst/>
        </p:spPr>
        <p:txBody>
          <a:bodyPr/>
          <a:lstStyle/>
          <a:p>
            <a:pPr>
              <a:defRPr/>
            </a:pPr>
            <a:endParaRPr lang="en-US" dirty="0">
              <a:solidFill>
                <a:srgbClr val="0000FF"/>
              </a:solidFill>
              <a:latin typeface="Arial"/>
              <a:cs typeface="Arial"/>
            </a:endParaRPr>
          </a:p>
        </p:txBody>
      </p:sp>
      <p:sp>
        <p:nvSpPr>
          <p:cNvPr id="19" name="Rectangle 18"/>
          <p:cNvSpPr/>
          <p:nvPr/>
        </p:nvSpPr>
        <p:spPr bwMode="auto">
          <a:xfrm>
            <a:off x="8763000" y="4627563"/>
            <a:ext cx="152400" cy="152400"/>
          </a:xfrm>
          <a:prstGeom prst="rect">
            <a:avLst/>
          </a:prstGeom>
          <a:solidFill>
            <a:schemeClr val="bg1"/>
          </a:solidFill>
          <a:ln w="9525" cap="flat" cmpd="sng" algn="ctr">
            <a:noFill/>
            <a:prstDash val="solid"/>
            <a:round/>
            <a:headEnd type="none" w="med" len="med"/>
            <a:tailEnd type="none" w="med" len="med"/>
          </a:ln>
          <a:effectLst/>
          <a:extLst/>
        </p:spPr>
        <p:txBody>
          <a:bodyPr/>
          <a:lstStyle/>
          <a:p>
            <a:pPr>
              <a:defRPr/>
            </a:pPr>
            <a:endParaRPr lang="en-US" dirty="0">
              <a:solidFill>
                <a:srgbClr val="0000FF"/>
              </a:solidFill>
              <a:latin typeface="Arial"/>
              <a:cs typeface="Arial"/>
            </a:endParaRPr>
          </a:p>
        </p:txBody>
      </p:sp>
      <p:sp>
        <p:nvSpPr>
          <p:cNvPr id="116747" name="TextBox 19"/>
          <p:cNvSpPr txBox="1">
            <a:spLocks noChangeArrowheads="1"/>
          </p:cNvSpPr>
          <p:nvPr/>
        </p:nvSpPr>
        <p:spPr bwMode="auto">
          <a:xfrm>
            <a:off x="0" y="1207247"/>
            <a:ext cx="20391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ＭＳ Ｐゴシック" charset="0"/>
                <a:cs typeface="ＭＳ Ｐゴシック" charset="0"/>
              </a:defRPr>
            </a:lvl1pPr>
            <a:lvl2pPr marL="742950" indent="-285750" eaLnBrk="0" hangingPunct="0">
              <a:defRPr sz="3600">
                <a:solidFill>
                  <a:schemeClr val="bg1"/>
                </a:solidFill>
                <a:latin typeface="Times New Roman" charset="0"/>
                <a:ea typeface="ＭＳ Ｐゴシック" charset="0"/>
              </a:defRPr>
            </a:lvl2pPr>
            <a:lvl3pPr marL="1143000" indent="-228600" eaLnBrk="0" hangingPunct="0">
              <a:defRPr sz="3600">
                <a:solidFill>
                  <a:schemeClr val="bg1"/>
                </a:solidFill>
                <a:latin typeface="Times New Roman" charset="0"/>
                <a:ea typeface="ＭＳ Ｐゴシック" charset="0"/>
              </a:defRPr>
            </a:lvl3pPr>
            <a:lvl4pPr marL="1600200" indent="-228600" eaLnBrk="0" hangingPunct="0">
              <a:defRPr sz="3600">
                <a:solidFill>
                  <a:schemeClr val="bg1"/>
                </a:solidFill>
                <a:latin typeface="Times New Roman" charset="0"/>
                <a:ea typeface="ＭＳ Ｐゴシック" charset="0"/>
              </a:defRPr>
            </a:lvl4pPr>
            <a:lvl5pPr marL="2057400" indent="-228600" eaLnBrk="0" hangingPunct="0">
              <a:defRPr sz="36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bg1"/>
                </a:solidFill>
                <a:latin typeface="Times New Roman" charset="0"/>
                <a:ea typeface="ＭＳ Ｐゴシック" charset="0"/>
              </a:defRPr>
            </a:lvl9pPr>
          </a:lstStyle>
          <a:p>
            <a:pPr eaLnBrk="1" hangingPunct="1">
              <a:defRPr/>
            </a:pPr>
            <a:r>
              <a:rPr lang="en-US" sz="2400" b="1" dirty="0">
                <a:solidFill>
                  <a:srgbClr val="0000FF"/>
                </a:solidFill>
                <a:latin typeface="Arial"/>
                <a:cs typeface="Arial"/>
              </a:rPr>
              <a:t>Aromatic AA</a:t>
            </a:r>
          </a:p>
        </p:txBody>
      </p:sp>
      <p:sp>
        <p:nvSpPr>
          <p:cNvPr id="116748" name="TextBox 20"/>
          <p:cNvSpPr txBox="1">
            <a:spLocks noChangeArrowheads="1"/>
          </p:cNvSpPr>
          <p:nvPr/>
        </p:nvSpPr>
        <p:spPr bwMode="auto">
          <a:xfrm>
            <a:off x="0" y="3043535"/>
            <a:ext cx="179869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ＭＳ Ｐゴシック" charset="0"/>
                <a:cs typeface="ＭＳ Ｐゴシック" charset="0"/>
              </a:defRPr>
            </a:lvl1pPr>
            <a:lvl2pPr marL="742950" indent="-285750" eaLnBrk="0" hangingPunct="0">
              <a:defRPr sz="3600">
                <a:solidFill>
                  <a:schemeClr val="bg1"/>
                </a:solidFill>
                <a:latin typeface="Times New Roman" charset="0"/>
                <a:ea typeface="ＭＳ Ｐゴシック" charset="0"/>
              </a:defRPr>
            </a:lvl2pPr>
            <a:lvl3pPr marL="1143000" indent="-228600" eaLnBrk="0" hangingPunct="0">
              <a:defRPr sz="3600">
                <a:solidFill>
                  <a:schemeClr val="bg1"/>
                </a:solidFill>
                <a:latin typeface="Times New Roman" charset="0"/>
                <a:ea typeface="ＭＳ Ｐゴシック" charset="0"/>
              </a:defRPr>
            </a:lvl3pPr>
            <a:lvl4pPr marL="1600200" indent="-228600" eaLnBrk="0" hangingPunct="0">
              <a:defRPr sz="3600">
                <a:solidFill>
                  <a:schemeClr val="bg1"/>
                </a:solidFill>
                <a:latin typeface="Times New Roman" charset="0"/>
                <a:ea typeface="ＭＳ Ｐゴシック" charset="0"/>
              </a:defRPr>
            </a:lvl4pPr>
            <a:lvl5pPr marL="2057400" indent="-228600" eaLnBrk="0" hangingPunct="0">
              <a:defRPr sz="36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bg1"/>
                </a:solidFill>
                <a:latin typeface="Times New Roman" charset="0"/>
                <a:ea typeface="ＭＳ Ｐゴシック" charset="0"/>
              </a:defRPr>
            </a:lvl9pPr>
          </a:lstStyle>
          <a:p>
            <a:pPr eaLnBrk="1" hangingPunct="1">
              <a:defRPr/>
            </a:pPr>
            <a:r>
              <a:rPr lang="en-US" sz="2400" b="1" dirty="0">
                <a:solidFill>
                  <a:srgbClr val="0000FF"/>
                </a:solidFill>
                <a:latin typeface="Arial"/>
                <a:cs typeface="Arial"/>
              </a:rPr>
              <a:t>Dibasic AA</a:t>
            </a:r>
          </a:p>
        </p:txBody>
      </p:sp>
      <p:sp>
        <p:nvSpPr>
          <p:cNvPr id="13" name="Rectangle 12"/>
          <p:cNvSpPr/>
          <p:nvPr/>
        </p:nvSpPr>
        <p:spPr bwMode="auto">
          <a:xfrm>
            <a:off x="5562600" y="4495800"/>
            <a:ext cx="152400" cy="152400"/>
          </a:xfrm>
          <a:prstGeom prst="rect">
            <a:avLst/>
          </a:prstGeom>
          <a:solidFill>
            <a:schemeClr val="bg1"/>
          </a:solidFill>
          <a:ln w="9525" cap="flat" cmpd="sng" algn="ctr">
            <a:noFill/>
            <a:prstDash val="solid"/>
            <a:round/>
            <a:headEnd type="none" w="med" len="med"/>
            <a:tailEnd type="none" w="med" len="med"/>
          </a:ln>
          <a:effectLst/>
          <a:extLst/>
        </p:spPr>
        <p:txBody>
          <a:bodyPr/>
          <a:lstStyle/>
          <a:p>
            <a:pPr>
              <a:defRPr/>
            </a:pPr>
            <a:endParaRPr lang="en-US" dirty="0">
              <a:solidFill>
                <a:srgbClr val="0000FF"/>
              </a:solidFill>
              <a:latin typeface="Arial"/>
              <a:cs typeface="Arial"/>
            </a:endParaRPr>
          </a:p>
        </p:txBody>
      </p:sp>
      <p:sp>
        <p:nvSpPr>
          <p:cNvPr id="14" name="Rectangle 13"/>
          <p:cNvSpPr/>
          <p:nvPr/>
        </p:nvSpPr>
        <p:spPr bwMode="auto">
          <a:xfrm>
            <a:off x="5410200" y="2514600"/>
            <a:ext cx="152400" cy="152400"/>
          </a:xfrm>
          <a:prstGeom prst="rect">
            <a:avLst/>
          </a:prstGeom>
          <a:solidFill>
            <a:schemeClr val="bg1"/>
          </a:solidFill>
          <a:ln w="9525" cap="flat" cmpd="sng" algn="ctr">
            <a:noFill/>
            <a:prstDash val="solid"/>
            <a:round/>
            <a:headEnd type="none" w="med" len="med"/>
            <a:tailEnd type="none" w="med" len="med"/>
          </a:ln>
          <a:effectLst/>
          <a:extLst/>
        </p:spPr>
        <p:txBody>
          <a:bodyPr/>
          <a:lstStyle/>
          <a:p>
            <a:pPr>
              <a:defRPr/>
            </a:pPr>
            <a:endParaRPr lang="en-US" dirty="0">
              <a:solidFill>
                <a:srgbClr val="0000FF"/>
              </a:solidFill>
              <a:latin typeface="Arial"/>
              <a:cs typeface="Arial"/>
            </a:endParaRPr>
          </a:p>
        </p:txBody>
      </p:sp>
      <p:sp>
        <p:nvSpPr>
          <p:cNvPr id="16" name="Rectangle 15"/>
          <p:cNvSpPr/>
          <p:nvPr/>
        </p:nvSpPr>
        <p:spPr bwMode="auto">
          <a:xfrm>
            <a:off x="5410200" y="2743200"/>
            <a:ext cx="152400" cy="152400"/>
          </a:xfrm>
          <a:prstGeom prst="rect">
            <a:avLst/>
          </a:prstGeom>
          <a:solidFill>
            <a:schemeClr val="bg1"/>
          </a:solidFill>
          <a:ln w="9525" cap="flat" cmpd="sng" algn="ctr">
            <a:noFill/>
            <a:prstDash val="solid"/>
            <a:round/>
            <a:headEnd type="none" w="med" len="med"/>
            <a:tailEnd type="none" w="med" len="med"/>
          </a:ln>
          <a:effectLst/>
          <a:extLst/>
        </p:spPr>
        <p:txBody>
          <a:bodyPr/>
          <a:lstStyle/>
          <a:p>
            <a:pPr>
              <a:defRPr/>
            </a:pPr>
            <a:endParaRPr lang="en-US" dirty="0">
              <a:solidFill>
                <a:srgbClr val="0000FF"/>
              </a:solidFill>
              <a:latin typeface="Arial"/>
              <a:cs typeface="Arial"/>
            </a:endParaRPr>
          </a:p>
        </p:txBody>
      </p:sp>
      <p:pic>
        <p:nvPicPr>
          <p:cNvPr id="6452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343400"/>
            <a:ext cx="1600200" cy="228600"/>
          </a:xfrm>
          <a:prstGeom prst="rect">
            <a:avLst/>
          </a:prstGeom>
          <a:noFill/>
          <a:ln w="31750">
            <a:solidFill>
              <a:srgbClr val="008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452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4343400"/>
            <a:ext cx="1600200" cy="228600"/>
          </a:xfrm>
          <a:prstGeom prst="rect">
            <a:avLst/>
          </a:prstGeom>
          <a:noFill/>
          <a:ln w="31750">
            <a:solidFill>
              <a:srgbClr val="008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Rectangle 19"/>
          <p:cNvSpPr/>
          <p:nvPr/>
        </p:nvSpPr>
        <p:spPr bwMode="auto">
          <a:xfrm>
            <a:off x="8763000" y="2743200"/>
            <a:ext cx="152400" cy="152400"/>
          </a:xfrm>
          <a:prstGeom prst="rect">
            <a:avLst/>
          </a:prstGeom>
          <a:solidFill>
            <a:schemeClr val="bg1"/>
          </a:solidFill>
          <a:ln w="9525" cap="flat" cmpd="sng" algn="ctr">
            <a:noFill/>
            <a:prstDash val="solid"/>
            <a:round/>
            <a:headEnd type="none" w="med" len="med"/>
            <a:tailEnd type="none" w="med" len="med"/>
          </a:ln>
          <a:effectLst/>
          <a:extLst/>
        </p:spPr>
        <p:txBody>
          <a:bodyPr/>
          <a:lstStyle/>
          <a:p>
            <a:pPr>
              <a:defRPr/>
            </a:pPr>
            <a:endParaRPr lang="en-US" dirty="0">
              <a:solidFill>
                <a:srgbClr val="0000FF"/>
              </a:solidFill>
              <a:latin typeface="Arial"/>
              <a:cs typeface="Arial"/>
            </a:endParaRPr>
          </a:p>
        </p:txBody>
      </p:sp>
      <p:sp>
        <p:nvSpPr>
          <p:cNvPr id="17" name="TextBox 16"/>
          <p:cNvSpPr txBox="1"/>
          <p:nvPr/>
        </p:nvSpPr>
        <p:spPr>
          <a:xfrm>
            <a:off x="5842000" y="6047505"/>
            <a:ext cx="2752076" cy="307777"/>
          </a:xfrm>
          <a:prstGeom prst="rect">
            <a:avLst/>
          </a:prstGeom>
          <a:noFill/>
        </p:spPr>
        <p:txBody>
          <a:bodyPr wrap="square" rtlCol="0">
            <a:spAutoFit/>
          </a:bodyPr>
          <a:lstStyle/>
          <a:p>
            <a:r>
              <a:rPr lang="en-US" sz="1400" b="1" dirty="0" smtClean="0">
                <a:solidFill>
                  <a:srgbClr val="0000FF"/>
                </a:solidFill>
                <a:latin typeface="Arial"/>
                <a:cs typeface="Arial"/>
              </a:rPr>
              <a:t>J. Nutrition  144:282, 2014</a:t>
            </a:r>
            <a:endParaRPr lang="en-US" sz="1400" b="1" dirty="0">
              <a:solidFill>
                <a:srgbClr val="0000FF"/>
              </a:solidFill>
              <a:latin typeface="Arial"/>
              <a:cs typeface="Arial"/>
            </a:endParaRPr>
          </a:p>
        </p:txBody>
      </p:sp>
    </p:spTree>
    <p:extLst>
      <p:ext uri="{BB962C8B-B14F-4D97-AF65-F5344CB8AC3E}">
        <p14:creationId xmlns:p14="http://schemas.microsoft.com/office/powerpoint/2010/main" val="244328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6747"/>
                                        </p:tgtEl>
                                        <p:attrNameLst>
                                          <p:attrName>style.visibility</p:attrName>
                                        </p:attrNameLst>
                                      </p:cBhvr>
                                      <p:to>
                                        <p:strVal val="visible"/>
                                      </p:to>
                                    </p:set>
                                    <p:anim calcmode="lin" valueType="num">
                                      <p:cBhvr additive="base">
                                        <p:cTn id="7" dur="500"/>
                                        <p:tgtEl>
                                          <p:spTgt spid="116747"/>
                                        </p:tgtEl>
                                        <p:attrNameLst>
                                          <p:attrName>ppt_y</p:attrName>
                                        </p:attrNameLst>
                                      </p:cBhvr>
                                      <p:tavLst>
                                        <p:tav tm="0">
                                          <p:val>
                                            <p:strVal val="#ppt_y+#ppt_h*1.125000"/>
                                          </p:val>
                                        </p:tav>
                                        <p:tav tm="100000">
                                          <p:val>
                                            <p:strVal val="#ppt_y"/>
                                          </p:val>
                                        </p:tav>
                                      </p:tavLst>
                                    </p:anim>
                                    <p:animEffect transition="in" filter="wipe(up)">
                                      <p:cBhvr>
                                        <p:cTn id="8" dur="500"/>
                                        <p:tgtEl>
                                          <p:spTgt spid="116747"/>
                                        </p:tgtEl>
                                      </p:cBhvr>
                                    </p:animEffect>
                                  </p:childTnLst>
                                </p:cTn>
                              </p:par>
                              <p:par>
                                <p:cTn id="9" presetID="12" presetClass="entr" presetSubtype="4" fill="hold" nodeType="withEffect">
                                  <p:stCondLst>
                                    <p:cond delay="0"/>
                                  </p:stCondLst>
                                  <p:childTnLst>
                                    <p:set>
                                      <p:cBhvr>
                                        <p:cTn id="10" dur="1" fill="hold">
                                          <p:stCondLst>
                                            <p:cond delay="0"/>
                                          </p:stCondLst>
                                        </p:cTn>
                                        <p:tgtEl>
                                          <p:spTgt spid="64514"/>
                                        </p:tgtEl>
                                        <p:attrNameLst>
                                          <p:attrName>style.visibility</p:attrName>
                                        </p:attrNameLst>
                                      </p:cBhvr>
                                      <p:to>
                                        <p:strVal val="visible"/>
                                      </p:to>
                                    </p:set>
                                    <p:anim calcmode="lin" valueType="num">
                                      <p:cBhvr additive="base">
                                        <p:cTn id="11" dur="500"/>
                                        <p:tgtEl>
                                          <p:spTgt spid="64514"/>
                                        </p:tgtEl>
                                        <p:attrNameLst>
                                          <p:attrName>ppt_y</p:attrName>
                                        </p:attrNameLst>
                                      </p:cBhvr>
                                      <p:tavLst>
                                        <p:tav tm="0">
                                          <p:val>
                                            <p:strVal val="#ppt_y+#ppt_h*1.125000"/>
                                          </p:val>
                                        </p:tav>
                                        <p:tav tm="100000">
                                          <p:val>
                                            <p:strVal val="#ppt_y"/>
                                          </p:val>
                                        </p:tav>
                                      </p:tavLst>
                                    </p:anim>
                                    <p:animEffect transition="in" filter="wipe(up)">
                                      <p:cBhvr>
                                        <p:cTn id="12" dur="500"/>
                                        <p:tgtEl>
                                          <p:spTgt spid="645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16748"/>
                                        </p:tgtEl>
                                        <p:attrNameLst>
                                          <p:attrName>style.visibility</p:attrName>
                                        </p:attrNameLst>
                                      </p:cBhvr>
                                      <p:to>
                                        <p:strVal val="visible"/>
                                      </p:to>
                                    </p:set>
                                    <p:anim calcmode="lin" valueType="num">
                                      <p:cBhvr additive="base">
                                        <p:cTn id="17" dur="500"/>
                                        <p:tgtEl>
                                          <p:spTgt spid="116748"/>
                                        </p:tgtEl>
                                        <p:attrNameLst>
                                          <p:attrName>ppt_y</p:attrName>
                                        </p:attrNameLst>
                                      </p:cBhvr>
                                      <p:tavLst>
                                        <p:tav tm="0">
                                          <p:val>
                                            <p:strVal val="#ppt_y+#ppt_h*1.125000"/>
                                          </p:val>
                                        </p:tav>
                                        <p:tav tm="100000">
                                          <p:val>
                                            <p:strVal val="#ppt_y"/>
                                          </p:val>
                                        </p:tav>
                                      </p:tavLst>
                                    </p:anim>
                                    <p:animEffect transition="in" filter="wipe(up)">
                                      <p:cBhvr>
                                        <p:cTn id="18" dur="500"/>
                                        <p:tgtEl>
                                          <p:spTgt spid="116748"/>
                                        </p:tgtEl>
                                      </p:cBhvr>
                                    </p:animEffect>
                                  </p:childTnLst>
                                </p:cTn>
                              </p:par>
                              <p:par>
                                <p:cTn id="19" presetID="12" presetClass="entr" presetSubtype="4" fill="hold" nodeType="withEffect">
                                  <p:stCondLst>
                                    <p:cond delay="0"/>
                                  </p:stCondLst>
                                  <p:childTnLst>
                                    <p:set>
                                      <p:cBhvr>
                                        <p:cTn id="20" dur="1" fill="hold">
                                          <p:stCondLst>
                                            <p:cond delay="0"/>
                                          </p:stCondLst>
                                        </p:cTn>
                                        <p:tgtEl>
                                          <p:spTgt spid="64515"/>
                                        </p:tgtEl>
                                        <p:attrNameLst>
                                          <p:attrName>style.visibility</p:attrName>
                                        </p:attrNameLst>
                                      </p:cBhvr>
                                      <p:to>
                                        <p:strVal val="visible"/>
                                      </p:to>
                                    </p:set>
                                    <p:anim calcmode="lin" valueType="num">
                                      <p:cBhvr additive="base">
                                        <p:cTn id="21" dur="500"/>
                                        <p:tgtEl>
                                          <p:spTgt spid="64515"/>
                                        </p:tgtEl>
                                        <p:attrNameLst>
                                          <p:attrName>ppt_y</p:attrName>
                                        </p:attrNameLst>
                                      </p:cBhvr>
                                      <p:tavLst>
                                        <p:tav tm="0">
                                          <p:val>
                                            <p:strVal val="#ppt_y+#ppt_h*1.125000"/>
                                          </p:val>
                                        </p:tav>
                                        <p:tav tm="100000">
                                          <p:val>
                                            <p:strVal val="#ppt_y"/>
                                          </p:val>
                                        </p:tav>
                                      </p:tavLst>
                                    </p:anim>
                                    <p:animEffect transition="in" filter="wipe(up)">
                                      <p:cBhvr>
                                        <p:cTn id="22" dur="500"/>
                                        <p:tgtEl>
                                          <p:spTgt spid="64515"/>
                                        </p:tgtEl>
                                      </p:cBhvr>
                                    </p:animEffect>
                                  </p:childTnLst>
                                </p:cTn>
                              </p:par>
                              <p:par>
                                <p:cTn id="23" presetID="12" presetClass="entr" presetSubtype="4" fill="hold" nodeType="withEffect">
                                  <p:stCondLst>
                                    <p:cond delay="0"/>
                                  </p:stCondLst>
                                  <p:childTnLst>
                                    <p:set>
                                      <p:cBhvr>
                                        <p:cTn id="24" dur="1" fill="hold">
                                          <p:stCondLst>
                                            <p:cond delay="0"/>
                                          </p:stCondLst>
                                        </p:cTn>
                                        <p:tgtEl>
                                          <p:spTgt spid="64525"/>
                                        </p:tgtEl>
                                        <p:attrNameLst>
                                          <p:attrName>style.visibility</p:attrName>
                                        </p:attrNameLst>
                                      </p:cBhvr>
                                      <p:to>
                                        <p:strVal val="visible"/>
                                      </p:to>
                                    </p:set>
                                    <p:anim calcmode="lin" valueType="num">
                                      <p:cBhvr additive="base">
                                        <p:cTn id="25" dur="500"/>
                                        <p:tgtEl>
                                          <p:spTgt spid="64525"/>
                                        </p:tgtEl>
                                        <p:attrNameLst>
                                          <p:attrName>ppt_y</p:attrName>
                                        </p:attrNameLst>
                                      </p:cBhvr>
                                      <p:tavLst>
                                        <p:tav tm="0">
                                          <p:val>
                                            <p:strVal val="#ppt_y+#ppt_h*1.125000"/>
                                          </p:val>
                                        </p:tav>
                                        <p:tav tm="100000">
                                          <p:val>
                                            <p:strVal val="#ppt_y"/>
                                          </p:val>
                                        </p:tav>
                                      </p:tavLst>
                                    </p:anim>
                                    <p:animEffect transition="in" filter="wipe(up)">
                                      <p:cBhvr>
                                        <p:cTn id="26" dur="500"/>
                                        <p:tgtEl>
                                          <p:spTgt spid="64525"/>
                                        </p:tgtEl>
                                      </p:cBhvr>
                                    </p:animEffect>
                                  </p:childTnLst>
                                </p:cTn>
                              </p:par>
                              <p:par>
                                <p:cTn id="27" presetID="12" presetClass="entr" presetSubtype="4" fill="hold" nodeType="withEffect">
                                  <p:stCondLst>
                                    <p:cond delay="0"/>
                                  </p:stCondLst>
                                  <p:childTnLst>
                                    <p:set>
                                      <p:cBhvr>
                                        <p:cTn id="28" dur="1" fill="hold">
                                          <p:stCondLst>
                                            <p:cond delay="0"/>
                                          </p:stCondLst>
                                        </p:cTn>
                                        <p:tgtEl>
                                          <p:spTgt spid="64526"/>
                                        </p:tgtEl>
                                        <p:attrNameLst>
                                          <p:attrName>style.visibility</p:attrName>
                                        </p:attrNameLst>
                                      </p:cBhvr>
                                      <p:to>
                                        <p:strVal val="visible"/>
                                      </p:to>
                                    </p:set>
                                    <p:anim calcmode="lin" valueType="num">
                                      <p:cBhvr additive="base">
                                        <p:cTn id="29" dur="500"/>
                                        <p:tgtEl>
                                          <p:spTgt spid="64526"/>
                                        </p:tgtEl>
                                        <p:attrNameLst>
                                          <p:attrName>ppt_y</p:attrName>
                                        </p:attrNameLst>
                                      </p:cBhvr>
                                      <p:tavLst>
                                        <p:tav tm="0">
                                          <p:val>
                                            <p:strVal val="#ppt_y+#ppt_h*1.125000"/>
                                          </p:val>
                                        </p:tav>
                                        <p:tav tm="100000">
                                          <p:val>
                                            <p:strVal val="#ppt_y"/>
                                          </p:val>
                                        </p:tav>
                                      </p:tavLst>
                                    </p:anim>
                                    <p:animEffect transition="in" filter="wipe(up)">
                                      <p:cBhvr>
                                        <p:cTn id="30" dur="500"/>
                                        <p:tgtEl>
                                          <p:spTgt spid="64526"/>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64516"/>
                                        </p:tgtEl>
                                        <p:attrNameLst>
                                          <p:attrName>style.visibility</p:attrName>
                                        </p:attrNameLst>
                                      </p:cBhvr>
                                      <p:to>
                                        <p:strVal val="visible"/>
                                      </p:to>
                                    </p:set>
                                    <p:anim calcmode="lin" valueType="num">
                                      <p:cBhvr additive="base">
                                        <p:cTn id="35" dur="500"/>
                                        <p:tgtEl>
                                          <p:spTgt spid="64516"/>
                                        </p:tgtEl>
                                        <p:attrNameLst>
                                          <p:attrName>ppt_y</p:attrName>
                                        </p:attrNameLst>
                                      </p:cBhvr>
                                      <p:tavLst>
                                        <p:tav tm="0">
                                          <p:val>
                                            <p:strVal val="#ppt_y+#ppt_h*1.125000"/>
                                          </p:val>
                                        </p:tav>
                                        <p:tav tm="100000">
                                          <p:val>
                                            <p:strVal val="#ppt_y"/>
                                          </p:val>
                                        </p:tav>
                                      </p:tavLst>
                                    </p:anim>
                                    <p:animEffect transition="in" filter="wipe(up)">
                                      <p:cBhvr>
                                        <p:cTn id="36" dur="500"/>
                                        <p:tgtEl>
                                          <p:spTgt spid="64516"/>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p:tgtEl>
                                          <p:spTgt spid="17"/>
                                        </p:tgtEl>
                                        <p:attrNameLst>
                                          <p:attrName>ppt_y</p:attrName>
                                        </p:attrNameLst>
                                      </p:cBhvr>
                                      <p:tavLst>
                                        <p:tav tm="0">
                                          <p:val>
                                            <p:strVal val="#ppt_y+#ppt_h*1.125000"/>
                                          </p:val>
                                        </p:tav>
                                        <p:tav tm="100000">
                                          <p:val>
                                            <p:strVal val="#ppt_y"/>
                                          </p:val>
                                        </p:tav>
                                      </p:tavLst>
                                    </p:anim>
                                    <p:animEffect transition="in" filter="wipe(up)">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7" grpId="0"/>
      <p:bldP spid="116748" grpId="0"/>
      <p:bldP spid="1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Text Box 3"/>
          <p:cNvSpPr txBox="1">
            <a:spLocks noChangeArrowheads="1"/>
          </p:cNvSpPr>
          <p:nvPr/>
        </p:nvSpPr>
        <p:spPr bwMode="auto">
          <a:xfrm>
            <a:off x="1585174" y="2210875"/>
            <a:ext cx="5969001" cy="1569660"/>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en-US" sz="3200" b="1" dirty="0" smtClean="0">
                <a:solidFill>
                  <a:srgbClr val="0000FF"/>
                </a:solidFill>
                <a:latin typeface="Arial"/>
                <a:cs typeface="Arial"/>
              </a:rPr>
              <a:t>Randomized controlled trials of protein supplementation </a:t>
            </a:r>
          </a:p>
          <a:p>
            <a:pPr algn="ctr"/>
            <a:r>
              <a:rPr lang="en-US" altLang="en-US" sz="3200" b="1" dirty="0" smtClean="0">
                <a:solidFill>
                  <a:srgbClr val="0000FF"/>
                </a:solidFill>
                <a:latin typeface="Arial"/>
                <a:cs typeface="Arial"/>
              </a:rPr>
              <a:t>in </a:t>
            </a:r>
            <a:r>
              <a:rPr lang="en-US" altLang="en-US" sz="3200" b="1" dirty="0">
                <a:solidFill>
                  <a:srgbClr val="0000FF"/>
                </a:solidFill>
                <a:latin typeface="Arial"/>
                <a:cs typeface="Arial"/>
              </a:rPr>
              <a:t>w</a:t>
            </a:r>
            <a:r>
              <a:rPr lang="en-US" altLang="en-US" sz="3200" b="1" dirty="0" smtClean="0">
                <a:solidFill>
                  <a:srgbClr val="0000FF"/>
                </a:solidFill>
                <a:latin typeface="Arial"/>
                <a:cs typeface="Arial"/>
              </a:rPr>
              <a:t>omen</a:t>
            </a:r>
          </a:p>
        </p:txBody>
      </p:sp>
    </p:spTree>
    <p:extLst>
      <p:ext uri="{BB962C8B-B14F-4D97-AF65-F5344CB8AC3E}">
        <p14:creationId xmlns:p14="http://schemas.microsoft.com/office/powerpoint/2010/main" val="242809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991"/>
            <a:ext cx="9144000" cy="2482058"/>
          </a:xfrm>
          <a:prstGeom prst="rect">
            <a:avLst/>
          </a:prstGeom>
        </p:spPr>
      </p:pic>
      <p:pic>
        <p:nvPicPr>
          <p:cNvPr id="3" name="Picture 2"/>
          <p:cNvPicPr>
            <a:picLocks noChangeAspect="1"/>
          </p:cNvPicPr>
          <p:nvPr/>
        </p:nvPicPr>
        <p:blipFill rotWithShape="1">
          <a:blip r:embed="rId3"/>
          <a:srcRect t="5862"/>
          <a:stretch/>
        </p:blipFill>
        <p:spPr>
          <a:xfrm>
            <a:off x="2146264" y="2485050"/>
            <a:ext cx="4789572" cy="4358008"/>
          </a:xfrm>
          <a:prstGeom prst="rect">
            <a:avLst/>
          </a:prstGeom>
        </p:spPr>
      </p:pic>
      <p:sp>
        <p:nvSpPr>
          <p:cNvPr id="4" name="TextBox 3"/>
          <p:cNvSpPr txBox="1"/>
          <p:nvPr/>
        </p:nvSpPr>
        <p:spPr>
          <a:xfrm>
            <a:off x="7041244" y="3316941"/>
            <a:ext cx="2076824" cy="2431435"/>
          </a:xfrm>
          <a:prstGeom prst="rect">
            <a:avLst/>
          </a:prstGeom>
          <a:noFill/>
        </p:spPr>
        <p:txBody>
          <a:bodyPr wrap="square" rtlCol="0">
            <a:spAutoFit/>
          </a:bodyPr>
          <a:lstStyle/>
          <a:p>
            <a:r>
              <a:rPr lang="en-US" sz="1900" b="1" dirty="0" smtClean="0">
                <a:solidFill>
                  <a:srgbClr val="0000FF"/>
                </a:solidFill>
                <a:latin typeface="Arial"/>
                <a:cs typeface="Arial"/>
              </a:rPr>
              <a:t>Average age: 74</a:t>
            </a:r>
          </a:p>
          <a:p>
            <a:endParaRPr lang="en-US" sz="1900" b="1" dirty="0" smtClean="0">
              <a:solidFill>
                <a:srgbClr val="0000FF"/>
              </a:solidFill>
              <a:latin typeface="Arial"/>
              <a:cs typeface="Arial"/>
            </a:endParaRPr>
          </a:p>
          <a:p>
            <a:r>
              <a:rPr lang="en-US" sz="1900" b="1" dirty="0" smtClean="0">
                <a:solidFill>
                  <a:srgbClr val="0000FF"/>
                </a:solidFill>
                <a:latin typeface="Arial"/>
                <a:cs typeface="Arial"/>
              </a:rPr>
              <a:t>Baseline protein intake: 1.1g/kg</a:t>
            </a:r>
          </a:p>
          <a:p>
            <a:endParaRPr lang="en-US" sz="1900" b="1" dirty="0">
              <a:solidFill>
                <a:srgbClr val="0000FF"/>
              </a:solidFill>
              <a:latin typeface="Arial"/>
              <a:cs typeface="Arial"/>
            </a:endParaRPr>
          </a:p>
          <a:p>
            <a:r>
              <a:rPr lang="en-US" sz="1900" b="1" dirty="0" smtClean="0">
                <a:solidFill>
                  <a:srgbClr val="0000FF"/>
                </a:solidFill>
                <a:latin typeface="Arial"/>
                <a:cs typeface="Arial"/>
              </a:rPr>
              <a:t>Bottom line:</a:t>
            </a:r>
          </a:p>
          <a:p>
            <a:r>
              <a:rPr lang="en-US" sz="1900" b="1" dirty="0" smtClean="0">
                <a:solidFill>
                  <a:srgbClr val="0000FF"/>
                </a:solidFill>
                <a:latin typeface="Arial"/>
                <a:cs typeface="Arial"/>
              </a:rPr>
              <a:t>No harm but no benefit </a:t>
            </a:r>
            <a:endParaRPr lang="en-US" sz="1900" b="1" dirty="0">
              <a:solidFill>
                <a:srgbClr val="0000FF"/>
              </a:solidFill>
              <a:latin typeface="Arial"/>
              <a:cs typeface="Arial"/>
            </a:endParaRPr>
          </a:p>
        </p:txBody>
      </p:sp>
      <p:sp>
        <p:nvSpPr>
          <p:cNvPr id="5" name="TextBox 4"/>
          <p:cNvSpPr txBox="1"/>
          <p:nvPr/>
        </p:nvSpPr>
        <p:spPr>
          <a:xfrm>
            <a:off x="7041244" y="6350817"/>
            <a:ext cx="1425831" cy="523220"/>
          </a:xfrm>
          <a:prstGeom prst="rect">
            <a:avLst/>
          </a:prstGeom>
          <a:noFill/>
        </p:spPr>
        <p:txBody>
          <a:bodyPr wrap="square" rtlCol="0">
            <a:spAutoFit/>
          </a:bodyPr>
          <a:lstStyle/>
          <a:p>
            <a:r>
              <a:rPr lang="en-US" sz="1400" b="1" dirty="0" smtClean="0">
                <a:solidFill>
                  <a:srgbClr val="0000FF"/>
                </a:solidFill>
                <a:latin typeface="Arial"/>
                <a:cs typeface="Arial"/>
              </a:rPr>
              <a:t>JBMR 26:2298. 2011</a:t>
            </a:r>
            <a:endParaRPr lang="en-US" sz="1400" b="1" dirty="0">
              <a:solidFill>
                <a:srgbClr val="0000FF"/>
              </a:solidFill>
              <a:latin typeface="Arial"/>
              <a:cs typeface="Arial"/>
            </a:endParaRPr>
          </a:p>
        </p:txBody>
      </p:sp>
    </p:spTree>
    <p:extLst>
      <p:ext uri="{BB962C8B-B14F-4D97-AF65-F5344CB8AC3E}">
        <p14:creationId xmlns:p14="http://schemas.microsoft.com/office/powerpoint/2010/main" val="74953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4" end="4"/>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473" y="0"/>
            <a:ext cx="9237697" cy="2846719"/>
          </a:xfrm>
          <a:prstGeom prst="rect">
            <a:avLst/>
          </a:prstGeom>
        </p:spPr>
      </p:pic>
      <p:sp>
        <p:nvSpPr>
          <p:cNvPr id="3" name="TextBox 2"/>
          <p:cNvSpPr txBox="1"/>
          <p:nvPr/>
        </p:nvSpPr>
        <p:spPr>
          <a:xfrm>
            <a:off x="4204126" y="6042392"/>
            <a:ext cx="4049595" cy="338554"/>
          </a:xfrm>
          <a:prstGeom prst="rect">
            <a:avLst/>
          </a:prstGeom>
          <a:noFill/>
        </p:spPr>
        <p:txBody>
          <a:bodyPr wrap="square" rtlCol="0">
            <a:spAutoFit/>
          </a:bodyPr>
          <a:lstStyle/>
          <a:p>
            <a:pPr algn="r"/>
            <a:r>
              <a:rPr lang="en-US" sz="1600" b="1" dirty="0" smtClean="0">
                <a:solidFill>
                  <a:srgbClr val="0000FF"/>
                </a:solidFill>
              </a:rPr>
              <a:t>J. </a:t>
            </a:r>
            <a:r>
              <a:rPr lang="en-US" sz="1600" b="1" dirty="0" err="1" smtClean="0">
                <a:solidFill>
                  <a:srgbClr val="0000FF"/>
                </a:solidFill>
              </a:rPr>
              <a:t>Clin</a:t>
            </a:r>
            <a:r>
              <a:rPr lang="en-US" sz="1600" b="1" dirty="0" smtClean="0">
                <a:solidFill>
                  <a:srgbClr val="0000FF"/>
                </a:solidFill>
              </a:rPr>
              <a:t> Endo </a:t>
            </a:r>
            <a:r>
              <a:rPr lang="en-US" sz="1600" b="1" dirty="0" err="1" smtClean="0">
                <a:solidFill>
                  <a:srgbClr val="0000FF"/>
                </a:solidFill>
              </a:rPr>
              <a:t>Metab</a:t>
            </a:r>
            <a:r>
              <a:rPr lang="en-US" sz="1600" b="1" dirty="0" smtClean="0">
                <a:solidFill>
                  <a:srgbClr val="0000FF"/>
                </a:solidFill>
              </a:rPr>
              <a:t> 100: 2214, 2015</a:t>
            </a:r>
            <a:endParaRPr lang="en-US" sz="1600" b="1" dirty="0">
              <a:solidFill>
                <a:srgbClr val="0000FF"/>
              </a:solidFill>
            </a:endParaRPr>
          </a:p>
        </p:txBody>
      </p:sp>
      <p:sp>
        <p:nvSpPr>
          <p:cNvPr id="4" name="TextBox 3"/>
          <p:cNvSpPr txBox="1"/>
          <p:nvPr/>
        </p:nvSpPr>
        <p:spPr>
          <a:xfrm>
            <a:off x="1446459" y="3316941"/>
            <a:ext cx="6807262" cy="2246769"/>
          </a:xfrm>
          <a:prstGeom prst="rect">
            <a:avLst/>
          </a:prstGeom>
          <a:noFill/>
        </p:spPr>
        <p:txBody>
          <a:bodyPr wrap="square" rtlCol="0">
            <a:spAutoFit/>
          </a:bodyPr>
          <a:lstStyle/>
          <a:p>
            <a:r>
              <a:rPr lang="en-US" sz="2800" b="1" dirty="0" smtClean="0">
                <a:solidFill>
                  <a:srgbClr val="0000FF"/>
                </a:solidFill>
                <a:latin typeface="Arial"/>
                <a:cs typeface="Arial"/>
              </a:rPr>
              <a:t>Average age: 69</a:t>
            </a:r>
          </a:p>
          <a:p>
            <a:endParaRPr lang="en-US" sz="2800" b="1" dirty="0" smtClean="0">
              <a:solidFill>
                <a:srgbClr val="0000FF"/>
              </a:solidFill>
              <a:latin typeface="Arial"/>
              <a:cs typeface="Arial"/>
            </a:endParaRPr>
          </a:p>
          <a:p>
            <a:r>
              <a:rPr lang="en-US" sz="2800" b="1" dirty="0" smtClean="0">
                <a:solidFill>
                  <a:srgbClr val="0000FF"/>
                </a:solidFill>
                <a:latin typeface="Arial"/>
                <a:cs typeface="Arial"/>
              </a:rPr>
              <a:t>Baseline protein intake: 1.1g/kg</a:t>
            </a:r>
          </a:p>
          <a:p>
            <a:endParaRPr lang="en-US" sz="2800" b="1" dirty="0">
              <a:solidFill>
                <a:srgbClr val="0000FF"/>
              </a:solidFill>
              <a:latin typeface="Arial"/>
              <a:cs typeface="Arial"/>
            </a:endParaRPr>
          </a:p>
          <a:p>
            <a:r>
              <a:rPr lang="en-US" sz="2800" b="1" dirty="0" smtClean="0">
                <a:solidFill>
                  <a:srgbClr val="0000FF"/>
                </a:solidFill>
                <a:latin typeface="Arial"/>
                <a:cs typeface="Arial"/>
              </a:rPr>
              <a:t>All healthy and active</a:t>
            </a:r>
            <a:endParaRPr lang="en-US" sz="2800" b="1" dirty="0">
              <a:solidFill>
                <a:srgbClr val="0000FF"/>
              </a:solidFill>
              <a:latin typeface="Arial"/>
              <a:cs typeface="Arial"/>
            </a:endParaRPr>
          </a:p>
        </p:txBody>
      </p:sp>
    </p:spTree>
    <p:extLst>
      <p:ext uri="{BB962C8B-B14F-4D97-AF65-F5344CB8AC3E}">
        <p14:creationId xmlns:p14="http://schemas.microsoft.com/office/powerpoint/2010/main" val="318664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4" end="4"/>
                                            </p:txEl>
                                          </p:spTgt>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ppt_y</p:attrName>
                                        </p:attrNameLst>
                                      </p:cBhvr>
                                      <p:tavLst>
                                        <p:tav tm="0">
                                          <p:val>
                                            <p:strVal val="#ppt_y+#ppt_h*1.125000"/>
                                          </p:val>
                                        </p:tav>
                                        <p:tav tm="100000">
                                          <p:val>
                                            <p:strVal val="#ppt_y"/>
                                          </p:val>
                                        </p:tav>
                                      </p:tavLst>
                                    </p:anim>
                                    <p:animEffect transition="in" filter="wipe(up)">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9245" y="60920"/>
            <a:ext cx="815232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b="1" dirty="0">
                <a:solidFill>
                  <a:srgbClr val="0000FF"/>
                </a:solidFill>
                <a:latin typeface="Arial" charset="0"/>
                <a:ea typeface="Arial" charset="0"/>
                <a:cs typeface="Arial" charset="0"/>
              </a:rPr>
              <a:t>L</a:t>
            </a:r>
            <a:r>
              <a:rPr lang="en-US" sz="2000" b="1" dirty="0" smtClean="0">
                <a:solidFill>
                  <a:srgbClr val="0000FF"/>
                </a:solidFill>
                <a:latin typeface="Arial" charset="0"/>
                <a:ea typeface="Arial" charset="0"/>
                <a:cs typeface="Arial" charset="0"/>
              </a:rPr>
              <a:t>ike the Australian study, we found no change in bone density. But, over the 18 month intervention, we found that the whey protein-supplemented group had preservation of lean body mass </a:t>
            </a:r>
          </a:p>
        </p:txBody>
      </p:sp>
      <p:graphicFrame>
        <p:nvGraphicFramePr>
          <p:cNvPr id="5" name="Object 4"/>
          <p:cNvGraphicFramePr>
            <a:graphicFrameLocks noChangeAspect="1"/>
          </p:cNvGraphicFramePr>
          <p:nvPr>
            <p:extLst>
              <p:ext uri="{D42A27DB-BD31-4B8C-83A1-F6EECF244321}">
                <p14:modId xmlns:p14="http://schemas.microsoft.com/office/powerpoint/2010/main" val="590567177"/>
              </p:ext>
            </p:extLst>
          </p:nvPr>
        </p:nvGraphicFramePr>
        <p:xfrm>
          <a:off x="152400" y="1425376"/>
          <a:ext cx="9948863" cy="4185047"/>
        </p:xfrm>
        <a:graphic>
          <a:graphicData uri="http://schemas.openxmlformats.org/presentationml/2006/ole">
            <mc:AlternateContent xmlns:mc="http://schemas.openxmlformats.org/markup-compatibility/2006">
              <mc:Choice xmlns:v="urn:schemas-microsoft-com:vml" Requires="v">
                <p:oleObj spid="_x0000_s1044" name="Worksheet" r:id="rId4" imgW="9801103" imgH="4990927" progId="Excel.Sheet.12">
                  <p:embed/>
                </p:oleObj>
              </mc:Choice>
              <mc:Fallback>
                <p:oleObj name="Worksheet" r:id="rId4" imgW="9801103" imgH="4990927" progId="Excel.Sheet.12">
                  <p:embed/>
                  <p:pic>
                    <p:nvPicPr>
                      <p:cNvPr id="0" name=""/>
                      <p:cNvPicPr/>
                      <p:nvPr/>
                    </p:nvPicPr>
                    <p:blipFill>
                      <a:blip r:embed="rId5"/>
                      <a:stretch>
                        <a:fillRect/>
                      </a:stretch>
                    </p:blipFill>
                    <p:spPr>
                      <a:xfrm>
                        <a:off x="152400" y="1425376"/>
                        <a:ext cx="9948863" cy="4185047"/>
                      </a:xfrm>
                      <a:prstGeom prst="rect">
                        <a:avLst/>
                      </a:prstGeom>
                    </p:spPr>
                  </p:pic>
                </p:oleObj>
              </mc:Fallback>
            </mc:AlternateContent>
          </a:graphicData>
        </a:graphic>
      </p:graphicFrame>
      <p:sp>
        <p:nvSpPr>
          <p:cNvPr id="6" name="Down Arrow 5"/>
          <p:cNvSpPr/>
          <p:nvPr/>
        </p:nvSpPr>
        <p:spPr>
          <a:xfrm>
            <a:off x="2438401" y="2843530"/>
            <a:ext cx="45719"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2438401" y="3243580"/>
            <a:ext cx="45719" cy="274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a:off x="2438400" y="3632200"/>
            <a:ext cx="45720" cy="2743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33800" y="3232150"/>
            <a:ext cx="1028700"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867400" y="3232150"/>
            <a:ext cx="1028700"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2400" y="3232150"/>
            <a:ext cx="2133600" cy="28575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878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flipH="1" flipV="1">
            <a:off x="2051846" y="346965"/>
            <a:ext cx="5120179" cy="6276476"/>
          </a:xfrm>
          <a:prstGeom prst="rect">
            <a:avLst/>
          </a:prstGeom>
        </p:spPr>
      </p:pic>
      <p:sp>
        <p:nvSpPr>
          <p:cNvPr id="2" name="Rectangle 1"/>
          <p:cNvSpPr/>
          <p:nvPr/>
        </p:nvSpPr>
        <p:spPr>
          <a:xfrm>
            <a:off x="1473697" y="5174369"/>
            <a:ext cx="2571141" cy="595837"/>
          </a:xfrm>
          <a:prstGeom prst="rect">
            <a:avLst/>
          </a:prstGeom>
          <a:noFill/>
          <a:ln w="412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09746" y="22522"/>
            <a:ext cx="8998982" cy="104644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45720" indent="0" algn="ctr">
              <a:buNone/>
            </a:pPr>
            <a:r>
              <a:rPr lang="en-US" sz="3100" b="1" dirty="0" smtClean="0">
                <a:solidFill>
                  <a:srgbClr val="0000FF"/>
                </a:solidFill>
                <a:latin typeface="Arial"/>
                <a:cs typeface="Arial"/>
              </a:rPr>
              <a:t>There is great public interest in non-pharmacologic approaches to skeletal </a:t>
            </a:r>
            <a:r>
              <a:rPr lang="en-US" sz="3100" b="1" dirty="0">
                <a:solidFill>
                  <a:srgbClr val="0000FF"/>
                </a:solidFill>
                <a:latin typeface="Arial"/>
                <a:cs typeface="Arial"/>
              </a:rPr>
              <a:t>h</a:t>
            </a:r>
            <a:r>
              <a:rPr lang="en-US" sz="3100" b="1" dirty="0" smtClean="0">
                <a:solidFill>
                  <a:srgbClr val="0000FF"/>
                </a:solidFill>
                <a:latin typeface="Arial"/>
                <a:cs typeface="Arial"/>
              </a:rPr>
              <a:t>ealth</a:t>
            </a:r>
            <a:endParaRPr lang="en-US" sz="3100" dirty="0">
              <a:solidFill>
                <a:srgbClr val="0000FF"/>
              </a:solidFill>
              <a:latin typeface="Arial"/>
              <a:cs typeface="Arial"/>
            </a:endParaRPr>
          </a:p>
        </p:txBody>
      </p:sp>
      <p:sp>
        <p:nvSpPr>
          <p:cNvPr id="6" name="Rectangle 5"/>
          <p:cNvSpPr/>
          <p:nvPr/>
        </p:nvSpPr>
        <p:spPr>
          <a:xfrm>
            <a:off x="5592550" y="1892870"/>
            <a:ext cx="671574" cy="239598"/>
          </a:xfrm>
          <a:prstGeom prst="rect">
            <a:avLst/>
          </a:prstGeom>
          <a:noFill/>
          <a:ln w="41275">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Text Box 3"/>
          <p:cNvSpPr txBox="1">
            <a:spLocks noChangeArrowheads="1"/>
          </p:cNvSpPr>
          <p:nvPr/>
        </p:nvSpPr>
        <p:spPr bwMode="auto">
          <a:xfrm>
            <a:off x="979929" y="1966355"/>
            <a:ext cx="7186706" cy="1569660"/>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en-US" sz="3200" b="1" dirty="0" smtClean="0">
                <a:solidFill>
                  <a:srgbClr val="0000FF"/>
                </a:solidFill>
                <a:latin typeface="Arial"/>
                <a:cs typeface="Arial"/>
              </a:rPr>
              <a:t>Meta analyses of studies addressing </a:t>
            </a:r>
          </a:p>
          <a:p>
            <a:pPr algn="ctr"/>
            <a:r>
              <a:rPr lang="en-US" altLang="en-US" sz="3200" b="1" dirty="0" smtClean="0">
                <a:solidFill>
                  <a:srgbClr val="0000FF"/>
                </a:solidFill>
                <a:latin typeface="Arial"/>
                <a:cs typeface="Arial"/>
              </a:rPr>
              <a:t>dietary protein and bone </a:t>
            </a:r>
          </a:p>
        </p:txBody>
      </p:sp>
    </p:spTree>
    <p:extLst>
      <p:ext uri="{BB962C8B-B14F-4D97-AF65-F5344CB8AC3E}">
        <p14:creationId xmlns:p14="http://schemas.microsoft.com/office/powerpoint/2010/main" val="346150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5" y="1958169"/>
            <a:ext cx="9144000" cy="1706146"/>
          </a:xfrm>
          <a:prstGeom prst="rect">
            <a:avLst/>
          </a:prstGeom>
        </p:spPr>
      </p:pic>
      <p:sp>
        <p:nvSpPr>
          <p:cNvPr id="3" name="TextBox 2"/>
          <p:cNvSpPr txBox="1"/>
          <p:nvPr/>
        </p:nvSpPr>
        <p:spPr>
          <a:xfrm>
            <a:off x="3355" y="3664315"/>
            <a:ext cx="8759646" cy="338554"/>
          </a:xfrm>
          <a:prstGeom prst="rect">
            <a:avLst/>
          </a:prstGeom>
          <a:solidFill>
            <a:schemeClr val="bg1"/>
          </a:solidFill>
        </p:spPr>
        <p:txBody>
          <a:bodyPr wrap="square" rtlCol="0">
            <a:spAutoFit/>
          </a:bodyPr>
          <a:lstStyle/>
          <a:p>
            <a:pPr algn="r"/>
            <a:r>
              <a:rPr lang="en-US" sz="1600" dirty="0" smtClean="0">
                <a:solidFill>
                  <a:srgbClr val="0000FF"/>
                </a:solidFill>
                <a:latin typeface="Arial"/>
                <a:cs typeface="Arial"/>
              </a:rPr>
              <a:t>A J </a:t>
            </a:r>
            <a:r>
              <a:rPr lang="en-US" sz="1600" dirty="0" err="1" smtClean="0">
                <a:solidFill>
                  <a:srgbClr val="0000FF"/>
                </a:solidFill>
                <a:latin typeface="Arial"/>
                <a:cs typeface="Arial"/>
              </a:rPr>
              <a:t>Clin</a:t>
            </a:r>
            <a:r>
              <a:rPr lang="en-US" sz="1600" dirty="0" smtClean="0">
                <a:solidFill>
                  <a:srgbClr val="0000FF"/>
                </a:solidFill>
                <a:latin typeface="Arial"/>
                <a:cs typeface="Arial"/>
              </a:rPr>
              <a:t> 90: 674,2009</a:t>
            </a:r>
            <a:endParaRPr lang="en-US" sz="1600" dirty="0">
              <a:solidFill>
                <a:srgbClr val="0000FF"/>
              </a:solidFill>
              <a:latin typeface="Arial"/>
              <a:cs typeface="Arial"/>
            </a:endParaRPr>
          </a:p>
        </p:txBody>
      </p:sp>
    </p:spTree>
    <p:extLst>
      <p:ext uri="{BB962C8B-B14F-4D97-AF65-F5344CB8AC3E}">
        <p14:creationId xmlns:p14="http://schemas.microsoft.com/office/powerpoint/2010/main" val="88275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4700"/>
            <a:ext cx="9144000" cy="5297214"/>
          </a:xfrm>
          <a:prstGeom prst="rect">
            <a:avLst/>
          </a:prstGeom>
        </p:spPr>
      </p:pic>
      <p:sp>
        <p:nvSpPr>
          <p:cNvPr id="3" name="TextBox 2"/>
          <p:cNvSpPr txBox="1"/>
          <p:nvPr/>
        </p:nvSpPr>
        <p:spPr>
          <a:xfrm>
            <a:off x="2150773" y="66814"/>
            <a:ext cx="5357612"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000" b="1" dirty="0" smtClean="0">
                <a:solidFill>
                  <a:srgbClr val="0000FF"/>
                </a:solidFill>
                <a:latin typeface="Arial"/>
                <a:cs typeface="Arial"/>
              </a:rPr>
              <a:t>Results from 1st Meta analysis:</a:t>
            </a:r>
          </a:p>
          <a:p>
            <a:pPr algn="ctr"/>
            <a:r>
              <a:rPr lang="en-US" sz="2000" b="1" dirty="0" smtClean="0">
                <a:solidFill>
                  <a:srgbClr val="0000FF"/>
                </a:solidFill>
                <a:latin typeface="Arial"/>
                <a:cs typeface="Arial"/>
              </a:rPr>
              <a:t>No reduction in hip fracture risk</a:t>
            </a:r>
            <a:endParaRPr lang="en-US" sz="2000" b="1" dirty="0">
              <a:solidFill>
                <a:srgbClr val="0000FF"/>
              </a:solidFill>
              <a:latin typeface="Arial"/>
              <a:cs typeface="Arial"/>
            </a:endParaRPr>
          </a:p>
        </p:txBody>
      </p:sp>
      <p:cxnSp>
        <p:nvCxnSpPr>
          <p:cNvPr id="4" name="Straight Arrow Connector 3"/>
          <p:cNvCxnSpPr/>
          <p:nvPr/>
        </p:nvCxnSpPr>
        <p:spPr>
          <a:xfrm flipV="1">
            <a:off x="4355341" y="4976160"/>
            <a:ext cx="225131" cy="210340"/>
          </a:xfrm>
          <a:prstGeom prst="straightConnector1">
            <a:avLst/>
          </a:prstGeom>
          <a:ln w="38100">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246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7628"/>
          <a:stretch/>
        </p:blipFill>
        <p:spPr>
          <a:xfrm>
            <a:off x="704370" y="648601"/>
            <a:ext cx="7461197" cy="4081571"/>
          </a:xfrm>
          <a:prstGeom prst="rect">
            <a:avLst/>
          </a:prstGeom>
        </p:spPr>
      </p:pic>
      <p:sp>
        <p:nvSpPr>
          <p:cNvPr id="5" name="TextBox 4"/>
          <p:cNvSpPr txBox="1"/>
          <p:nvPr/>
        </p:nvSpPr>
        <p:spPr>
          <a:xfrm>
            <a:off x="704369" y="4899449"/>
            <a:ext cx="7461198" cy="338554"/>
          </a:xfrm>
          <a:prstGeom prst="rect">
            <a:avLst/>
          </a:prstGeom>
          <a:solidFill>
            <a:schemeClr val="bg1"/>
          </a:solidFill>
        </p:spPr>
        <p:txBody>
          <a:bodyPr wrap="square" rtlCol="0">
            <a:spAutoFit/>
          </a:bodyPr>
          <a:lstStyle/>
          <a:p>
            <a:pPr algn="r"/>
            <a:r>
              <a:rPr lang="hr-HR" sz="1600" dirty="0" smtClean="0">
                <a:solidFill>
                  <a:srgbClr val="0000FF"/>
                </a:solidFill>
                <a:latin typeface="Arial"/>
                <a:cs typeface="Arial"/>
              </a:rPr>
              <a:t>Scientific Reports | </a:t>
            </a:r>
            <a:r>
              <a:rPr lang="hr-HR" sz="1600" dirty="0">
                <a:solidFill>
                  <a:srgbClr val="0000FF"/>
                </a:solidFill>
                <a:latin typeface="Arial"/>
                <a:cs typeface="Arial"/>
              </a:rPr>
              <a:t>5 : 9151 | DOI: 10.1038/srep09151</a:t>
            </a:r>
            <a:endParaRPr lang="en-US" sz="1600" dirty="0">
              <a:solidFill>
                <a:srgbClr val="0000FF"/>
              </a:solidFill>
              <a:latin typeface="Arial"/>
              <a:cs typeface="Arial"/>
            </a:endParaRPr>
          </a:p>
        </p:txBody>
      </p:sp>
    </p:spTree>
    <p:extLst>
      <p:ext uri="{BB962C8B-B14F-4D97-AF65-F5344CB8AC3E}">
        <p14:creationId xmlns:p14="http://schemas.microsoft.com/office/powerpoint/2010/main" val="267976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667" y="852510"/>
            <a:ext cx="8783393" cy="5162641"/>
          </a:xfrm>
          <a:prstGeom prst="rect">
            <a:avLst/>
          </a:prstGeom>
        </p:spPr>
      </p:pic>
      <p:sp>
        <p:nvSpPr>
          <p:cNvPr id="3" name="TextBox 2"/>
          <p:cNvSpPr txBox="1"/>
          <p:nvPr/>
        </p:nvSpPr>
        <p:spPr>
          <a:xfrm>
            <a:off x="1926123" y="28714"/>
            <a:ext cx="5814331"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000" b="1" dirty="0" smtClean="0">
                <a:solidFill>
                  <a:srgbClr val="0000FF"/>
                </a:solidFill>
                <a:latin typeface="Arial"/>
                <a:cs typeface="Arial"/>
              </a:rPr>
              <a:t>Results from 2</a:t>
            </a:r>
            <a:r>
              <a:rPr lang="en-US" sz="2000" b="1" baseline="30000" dirty="0" smtClean="0">
                <a:solidFill>
                  <a:srgbClr val="0000FF"/>
                </a:solidFill>
                <a:latin typeface="Arial"/>
                <a:cs typeface="Arial"/>
              </a:rPr>
              <a:t>nd</a:t>
            </a:r>
            <a:r>
              <a:rPr lang="en-US" sz="2000" b="1" dirty="0" smtClean="0">
                <a:solidFill>
                  <a:srgbClr val="0000FF"/>
                </a:solidFill>
                <a:latin typeface="Arial"/>
                <a:cs typeface="Arial"/>
              </a:rPr>
              <a:t> Meta analysis:</a:t>
            </a:r>
          </a:p>
          <a:p>
            <a:pPr algn="ctr"/>
            <a:r>
              <a:rPr lang="en-US" sz="2000" b="1" dirty="0">
                <a:solidFill>
                  <a:srgbClr val="0000FF"/>
                </a:solidFill>
                <a:latin typeface="Arial"/>
                <a:cs typeface="Arial"/>
              </a:rPr>
              <a:t>s</a:t>
            </a:r>
            <a:r>
              <a:rPr lang="en-US" sz="2000" b="1" dirty="0" smtClean="0">
                <a:solidFill>
                  <a:srgbClr val="0000FF"/>
                </a:solidFill>
                <a:latin typeface="Arial"/>
                <a:cs typeface="Arial"/>
              </a:rPr>
              <a:t>light reduction in hip fracture risk</a:t>
            </a:r>
            <a:endParaRPr lang="en-US" sz="2000" b="1" dirty="0">
              <a:solidFill>
                <a:srgbClr val="0000FF"/>
              </a:solidFill>
              <a:latin typeface="Arial"/>
              <a:cs typeface="Arial"/>
            </a:endParaRPr>
          </a:p>
        </p:txBody>
      </p:sp>
      <p:cxnSp>
        <p:nvCxnSpPr>
          <p:cNvPr id="5" name="Straight Arrow Connector 4"/>
          <p:cNvCxnSpPr/>
          <p:nvPr/>
        </p:nvCxnSpPr>
        <p:spPr>
          <a:xfrm flipV="1">
            <a:off x="4727451" y="4119212"/>
            <a:ext cx="211677" cy="370463"/>
          </a:xfrm>
          <a:prstGeom prst="straightConnector1">
            <a:avLst/>
          </a:prstGeom>
          <a:ln w="41275">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816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2534" y="25817"/>
            <a:ext cx="5875866"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solidFill>
                  <a:srgbClr val="0000FF"/>
                </a:solidFill>
                <a:latin typeface="Arial"/>
                <a:cs typeface="Arial"/>
              </a:rPr>
              <a:t>Summary for Dietary Protein</a:t>
            </a:r>
          </a:p>
        </p:txBody>
      </p:sp>
      <p:sp>
        <p:nvSpPr>
          <p:cNvPr id="3" name="TextBox 2"/>
          <p:cNvSpPr txBox="1"/>
          <p:nvPr/>
        </p:nvSpPr>
        <p:spPr>
          <a:xfrm>
            <a:off x="14940" y="626867"/>
            <a:ext cx="9248588" cy="5763117"/>
          </a:xfrm>
          <a:prstGeom prst="rect">
            <a:avLst/>
          </a:prstGeom>
          <a:noFill/>
        </p:spPr>
        <p:txBody>
          <a:bodyPr wrap="square" rtlCol="0">
            <a:spAutoFit/>
          </a:bodyPr>
          <a:lstStyle/>
          <a:p>
            <a:pPr marL="285750" indent="-285750">
              <a:buFont typeface="Arial"/>
              <a:buChar char="•"/>
            </a:pPr>
            <a:r>
              <a:rPr lang="en-US" b="1" dirty="0" smtClean="0">
                <a:solidFill>
                  <a:srgbClr val="0000FF"/>
                </a:solidFill>
                <a:latin typeface="Arial"/>
                <a:cs typeface="Arial"/>
              </a:rPr>
              <a:t>Adequate dietary protein is obviously important for appropriate skeletal accrual.</a:t>
            </a:r>
          </a:p>
          <a:p>
            <a:pPr marL="285750" indent="-285750">
              <a:lnSpc>
                <a:spcPts val="1500"/>
              </a:lnSpc>
              <a:buFont typeface="Arial"/>
              <a:buChar char="•"/>
            </a:pPr>
            <a:endParaRPr lang="en-US" b="1" dirty="0" smtClean="0">
              <a:solidFill>
                <a:srgbClr val="0000FF"/>
              </a:solidFill>
              <a:latin typeface="Arial"/>
              <a:cs typeface="Arial"/>
            </a:endParaRPr>
          </a:p>
          <a:p>
            <a:pPr marL="285750" indent="-285750">
              <a:buFont typeface="Arial"/>
              <a:buChar char="•"/>
            </a:pPr>
            <a:r>
              <a:rPr lang="en-US" b="1" dirty="0" smtClean="0">
                <a:solidFill>
                  <a:srgbClr val="0000FF"/>
                </a:solidFill>
                <a:latin typeface="Arial"/>
                <a:cs typeface="Arial"/>
              </a:rPr>
              <a:t>Contrary to earlier work, there is no evidence to suggest that dietary protein has an adverse affect on skeletal metabolism.</a:t>
            </a:r>
          </a:p>
          <a:p>
            <a:pPr>
              <a:lnSpc>
                <a:spcPts val="1500"/>
              </a:lnSpc>
            </a:pPr>
            <a:endParaRPr lang="en-US" b="1" dirty="0" smtClean="0">
              <a:solidFill>
                <a:srgbClr val="0000FF"/>
              </a:solidFill>
              <a:latin typeface="Arial"/>
              <a:cs typeface="Arial"/>
            </a:endParaRPr>
          </a:p>
          <a:p>
            <a:pPr marL="285750" indent="-285750">
              <a:buFont typeface="Arial"/>
              <a:buChar char="•"/>
            </a:pPr>
            <a:r>
              <a:rPr lang="en-US" b="1" dirty="0" smtClean="0">
                <a:solidFill>
                  <a:srgbClr val="0000FF"/>
                </a:solidFill>
                <a:latin typeface="Arial"/>
                <a:cs typeface="Arial"/>
              </a:rPr>
              <a:t>Based on one study, it appears that even in protein-sufficient individuals, supplementing older individuals with protein may improve body composition, with improved muscle mass and reduced body fat.</a:t>
            </a:r>
          </a:p>
          <a:p>
            <a:pPr marL="285750" indent="-285750">
              <a:lnSpc>
                <a:spcPts val="1500"/>
              </a:lnSpc>
              <a:buFont typeface="Arial"/>
              <a:buChar char="•"/>
            </a:pPr>
            <a:endParaRPr lang="en-US" b="1" dirty="0" smtClean="0">
              <a:solidFill>
                <a:srgbClr val="0000FF"/>
              </a:solidFill>
              <a:latin typeface="Arial"/>
              <a:cs typeface="Arial"/>
            </a:endParaRPr>
          </a:p>
          <a:p>
            <a:pPr marL="285750" indent="-285750">
              <a:buFont typeface="Arial"/>
              <a:buChar char="•"/>
            </a:pPr>
            <a:r>
              <a:rPr lang="en-US" b="1" dirty="0" smtClean="0">
                <a:solidFill>
                  <a:srgbClr val="0000FF"/>
                </a:solidFill>
                <a:latin typeface="Arial"/>
                <a:cs typeface="Arial"/>
              </a:rPr>
              <a:t>A relatively small proportion of the adult US population has dietary protein intakes below the RDA, which is the group in which one might anticipate seeing a beneficial effect. Targeting these individuals for protein supplementation makes the most sense.</a:t>
            </a:r>
          </a:p>
          <a:p>
            <a:pPr>
              <a:lnSpc>
                <a:spcPts val="1500"/>
              </a:lnSpc>
            </a:pPr>
            <a:endParaRPr lang="en-US" b="1" dirty="0" smtClean="0">
              <a:solidFill>
                <a:srgbClr val="0000FF"/>
              </a:solidFill>
              <a:latin typeface="Arial"/>
              <a:cs typeface="Arial"/>
            </a:endParaRPr>
          </a:p>
          <a:p>
            <a:pPr marL="285750" indent="-285750">
              <a:buFont typeface="Arial"/>
              <a:buChar char="•"/>
            </a:pPr>
            <a:r>
              <a:rPr lang="en-US" b="1" dirty="0" smtClean="0">
                <a:solidFill>
                  <a:srgbClr val="0000FF"/>
                </a:solidFill>
                <a:latin typeface="Arial"/>
                <a:cs typeface="Arial"/>
              </a:rPr>
              <a:t>Despite that, a recent meta analysis suggests that perhaps there may be a slight beneficial effect on hip fracture risk, with protein supplementation, which may relate to improved muscles, strengthened function, and reducing the risk of fracture.</a:t>
            </a:r>
          </a:p>
          <a:p>
            <a:pPr marL="285750" indent="-285750">
              <a:lnSpc>
                <a:spcPts val="1500"/>
              </a:lnSpc>
              <a:buFont typeface="Arial"/>
              <a:buChar char="•"/>
            </a:pPr>
            <a:endParaRPr lang="en-US" b="1" dirty="0" smtClean="0">
              <a:solidFill>
                <a:srgbClr val="0000FF"/>
              </a:solidFill>
              <a:latin typeface="Arial"/>
              <a:cs typeface="Arial"/>
            </a:endParaRPr>
          </a:p>
          <a:p>
            <a:pPr marL="285750" indent="-285750">
              <a:buFont typeface="Arial"/>
              <a:buChar char="•"/>
            </a:pPr>
            <a:r>
              <a:rPr lang="en-US" b="1" dirty="0" smtClean="0">
                <a:solidFill>
                  <a:srgbClr val="0000FF"/>
                </a:solidFill>
                <a:latin typeface="Arial"/>
                <a:cs typeface="Arial"/>
              </a:rPr>
              <a:t>More studies are needed to clarify the relationship between dietary protein and fracture risk.</a:t>
            </a:r>
          </a:p>
          <a:p>
            <a:endParaRPr lang="en-US" b="1" dirty="0">
              <a:solidFill>
                <a:srgbClr val="0000FF"/>
              </a:solidFill>
              <a:latin typeface="Arial"/>
              <a:cs typeface="Arial"/>
            </a:endParaRPr>
          </a:p>
        </p:txBody>
      </p:sp>
    </p:spTree>
    <p:extLst>
      <p:ext uri="{BB962C8B-B14F-4D97-AF65-F5344CB8AC3E}">
        <p14:creationId xmlns:p14="http://schemas.microsoft.com/office/powerpoint/2010/main" val="367362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5276" y="1995833"/>
            <a:ext cx="4136324" cy="2947451"/>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13"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34" y="1995833"/>
            <a:ext cx="4247367" cy="302657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117600" y="401935"/>
            <a:ext cx="671830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i="1" dirty="0">
                <a:solidFill>
                  <a:srgbClr val="0000FF"/>
                </a:solidFill>
                <a:latin typeface="Arial"/>
                <a:cs typeface="Arial"/>
              </a:rPr>
              <a:t>High Impact </a:t>
            </a:r>
            <a:r>
              <a:rPr lang="en-US" sz="3200" b="1" i="1" dirty="0" smtClean="0">
                <a:solidFill>
                  <a:srgbClr val="0000FF"/>
                </a:solidFill>
                <a:latin typeface="Arial"/>
                <a:cs typeface="Arial"/>
              </a:rPr>
              <a:t>Meals! </a:t>
            </a:r>
          </a:p>
          <a:p>
            <a:pPr algn="ctr"/>
            <a:r>
              <a:rPr lang="en-US" sz="3200" b="1" dirty="0" smtClean="0">
                <a:solidFill>
                  <a:srgbClr val="0000FF"/>
                </a:solidFill>
                <a:latin typeface="Arial"/>
                <a:cs typeface="Arial"/>
              </a:rPr>
              <a:t>Doctors </a:t>
            </a:r>
            <a:r>
              <a:rPr lang="en-US" sz="3200" b="1" dirty="0">
                <a:solidFill>
                  <a:srgbClr val="0000FF"/>
                </a:solidFill>
                <a:latin typeface="Arial"/>
                <a:cs typeface="Arial"/>
              </a:rPr>
              <a:t>as Cheap </a:t>
            </a:r>
            <a:r>
              <a:rPr lang="en-US" sz="3200" b="1" dirty="0" smtClean="0">
                <a:solidFill>
                  <a:srgbClr val="0000FF"/>
                </a:solidFill>
                <a:latin typeface="Arial"/>
                <a:cs typeface="Arial"/>
              </a:rPr>
              <a:t>Dates!</a:t>
            </a:r>
            <a:endParaRPr lang="en-US" sz="3200" b="1" dirty="0">
              <a:solidFill>
                <a:srgbClr val="0000FF"/>
              </a:solidFill>
              <a:latin typeface="Arial"/>
              <a:cs typeface="Arial"/>
            </a:endParaRPr>
          </a:p>
        </p:txBody>
      </p:sp>
      <p:sp>
        <p:nvSpPr>
          <p:cNvPr id="5" name="TextBox 4"/>
          <p:cNvSpPr txBox="1"/>
          <p:nvPr/>
        </p:nvSpPr>
        <p:spPr>
          <a:xfrm>
            <a:off x="6436720" y="5352407"/>
            <a:ext cx="2522040" cy="276999"/>
          </a:xfrm>
          <a:prstGeom prst="rect">
            <a:avLst/>
          </a:prstGeom>
          <a:noFill/>
        </p:spPr>
        <p:txBody>
          <a:bodyPr wrap="none" rtlCol="0">
            <a:spAutoFit/>
          </a:bodyPr>
          <a:lstStyle/>
          <a:p>
            <a:pPr algn="r"/>
            <a:r>
              <a:rPr lang="en-US" sz="1200" b="1" dirty="0">
                <a:solidFill>
                  <a:srgbClr val="0000FF"/>
                </a:solidFill>
                <a:latin typeface="Arial"/>
                <a:cs typeface="Arial"/>
              </a:rPr>
              <a:t>JAMA Intern </a:t>
            </a:r>
            <a:r>
              <a:rPr lang="en-US" sz="1200" b="1" dirty="0" smtClean="0">
                <a:solidFill>
                  <a:srgbClr val="0000FF"/>
                </a:solidFill>
                <a:latin typeface="Arial"/>
                <a:cs typeface="Arial"/>
              </a:rPr>
              <a:t>Med 10;1001.2016</a:t>
            </a:r>
            <a:endParaRPr lang="en-US" sz="1200" b="1" dirty="0">
              <a:solidFill>
                <a:srgbClr val="0000FF"/>
              </a:solidFill>
              <a:latin typeface="Arial"/>
              <a:cs typeface="Arial"/>
            </a:endParaRPr>
          </a:p>
        </p:txBody>
      </p:sp>
    </p:spTree>
    <p:extLst>
      <p:ext uri="{BB962C8B-B14F-4D97-AF65-F5344CB8AC3E}">
        <p14:creationId xmlns:p14="http://schemas.microsoft.com/office/powerpoint/2010/main" val="145504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6582" y="73383"/>
            <a:ext cx="7151815" cy="58477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solidFill>
                  <a:srgbClr val="0000FF"/>
                </a:solidFill>
                <a:latin typeface="Arial"/>
                <a:cs typeface="Arial"/>
              </a:rPr>
              <a:t>Overall Summary and Conclusions</a:t>
            </a:r>
          </a:p>
        </p:txBody>
      </p:sp>
      <p:sp>
        <p:nvSpPr>
          <p:cNvPr id="3" name="TextBox 2"/>
          <p:cNvSpPr txBox="1"/>
          <p:nvPr/>
        </p:nvSpPr>
        <p:spPr>
          <a:xfrm>
            <a:off x="0" y="823254"/>
            <a:ext cx="9144000" cy="5837495"/>
          </a:xfrm>
          <a:prstGeom prst="rect">
            <a:avLst/>
          </a:prstGeom>
          <a:noFill/>
        </p:spPr>
        <p:txBody>
          <a:bodyPr wrap="square" rtlCol="0">
            <a:spAutoFit/>
          </a:bodyPr>
          <a:lstStyle/>
          <a:p>
            <a:pPr marL="285750" indent="-285750">
              <a:buFont typeface="Arial"/>
              <a:buChar char="•"/>
            </a:pPr>
            <a:r>
              <a:rPr lang="en-US" sz="2000" b="1" dirty="0" smtClean="0">
                <a:solidFill>
                  <a:srgbClr val="0000FF"/>
                </a:solidFill>
                <a:latin typeface="Arial"/>
                <a:cs typeface="Arial"/>
              </a:rPr>
              <a:t>Adequate amounts of calcium, vitamin D, and protein are important for skeletal accrual.</a:t>
            </a:r>
          </a:p>
          <a:p>
            <a:pPr marL="285750" indent="-285750">
              <a:lnSpc>
                <a:spcPts val="1000"/>
              </a:lnSpc>
              <a:buFont typeface="Arial"/>
              <a:buChar char="•"/>
            </a:pPr>
            <a:endParaRPr lang="en-US" sz="2000" b="1" dirty="0" smtClean="0">
              <a:solidFill>
                <a:srgbClr val="0000FF"/>
              </a:solidFill>
              <a:latin typeface="Arial"/>
              <a:cs typeface="Arial"/>
            </a:endParaRPr>
          </a:p>
          <a:p>
            <a:pPr marL="285750" indent="-285750">
              <a:buFont typeface="Arial"/>
              <a:buChar char="•"/>
            </a:pPr>
            <a:r>
              <a:rPr lang="en-US" sz="2000" b="1" dirty="0" smtClean="0">
                <a:solidFill>
                  <a:srgbClr val="0000FF"/>
                </a:solidFill>
                <a:latin typeface="Arial"/>
                <a:cs typeface="Arial"/>
              </a:rPr>
              <a:t>In selected individuals who are deficient in these nutrients, supplementing to current RDAs, as defined by the Institute of Medicine, will likely improve skeletal health and, in targeted groups, may have modest effects to reduce fracture risk.</a:t>
            </a:r>
          </a:p>
          <a:p>
            <a:pPr marL="285750" indent="-285750">
              <a:lnSpc>
                <a:spcPts val="1000"/>
              </a:lnSpc>
              <a:buFont typeface="Arial"/>
              <a:buChar char="•"/>
            </a:pPr>
            <a:endParaRPr lang="en-US" sz="2000" b="1" dirty="0" smtClean="0">
              <a:solidFill>
                <a:srgbClr val="0000FF"/>
              </a:solidFill>
              <a:latin typeface="Arial"/>
              <a:cs typeface="Arial"/>
            </a:endParaRPr>
          </a:p>
          <a:p>
            <a:pPr marL="285750" indent="-285750">
              <a:buFont typeface="Arial"/>
              <a:buChar char="•"/>
            </a:pPr>
            <a:r>
              <a:rPr lang="en-US" sz="2000" b="1" dirty="0" smtClean="0">
                <a:solidFill>
                  <a:srgbClr val="0000FF"/>
                </a:solidFill>
                <a:latin typeface="Arial"/>
                <a:cs typeface="Arial"/>
              </a:rPr>
              <a:t>Over-supplementation exposes individuals who </a:t>
            </a:r>
            <a:r>
              <a:rPr lang="en-US" sz="2000" b="1" dirty="0">
                <a:solidFill>
                  <a:srgbClr val="0000FF"/>
                </a:solidFill>
                <a:latin typeface="Arial"/>
                <a:cs typeface="Arial"/>
              </a:rPr>
              <a:t>are sufficient in these nutrients, based on their usual dietary </a:t>
            </a:r>
            <a:r>
              <a:rPr lang="en-US" sz="2000" b="1" dirty="0" smtClean="0">
                <a:solidFill>
                  <a:srgbClr val="0000FF"/>
                </a:solidFill>
                <a:latin typeface="Arial"/>
                <a:cs typeface="Arial"/>
              </a:rPr>
              <a:t>intake,  to adverse effects without any additional benefits. </a:t>
            </a:r>
          </a:p>
          <a:p>
            <a:pPr>
              <a:lnSpc>
                <a:spcPts val="1000"/>
              </a:lnSpc>
            </a:pPr>
            <a:endParaRPr lang="en-US" sz="2000" b="1" dirty="0" smtClean="0">
              <a:solidFill>
                <a:srgbClr val="0000FF"/>
              </a:solidFill>
              <a:latin typeface="Arial"/>
              <a:cs typeface="Arial"/>
            </a:endParaRPr>
          </a:p>
          <a:p>
            <a:pPr marL="285750" indent="-285750">
              <a:buFont typeface="Arial"/>
              <a:buChar char="•"/>
            </a:pPr>
            <a:r>
              <a:rPr lang="en-US" sz="2000" b="1" dirty="0" smtClean="0">
                <a:solidFill>
                  <a:srgbClr val="0000FF"/>
                </a:solidFill>
                <a:latin typeface="Arial"/>
                <a:cs typeface="Arial"/>
              </a:rPr>
              <a:t>The study of isolated nutrients in intervention studies is inherently limited by the fact that the interactions among nutrients are very complex.</a:t>
            </a:r>
          </a:p>
          <a:p>
            <a:pPr>
              <a:lnSpc>
                <a:spcPts val="1000"/>
              </a:lnSpc>
            </a:pPr>
            <a:endParaRPr lang="en-US" sz="2000" b="1" dirty="0" smtClean="0">
              <a:solidFill>
                <a:srgbClr val="0000FF"/>
              </a:solidFill>
              <a:latin typeface="Arial"/>
              <a:cs typeface="Arial"/>
            </a:endParaRPr>
          </a:p>
          <a:p>
            <a:pPr marL="285750" indent="-285750">
              <a:buFont typeface="Arial"/>
              <a:buChar char="•"/>
            </a:pPr>
            <a:r>
              <a:rPr lang="en-US" sz="2000" b="1" dirty="0" smtClean="0">
                <a:solidFill>
                  <a:srgbClr val="0000FF"/>
                </a:solidFill>
                <a:latin typeface="Arial"/>
                <a:cs typeface="Arial"/>
              </a:rPr>
              <a:t>Hopefully analyses </a:t>
            </a:r>
            <a:r>
              <a:rPr lang="en-US" sz="2000" b="1" smtClean="0">
                <a:solidFill>
                  <a:srgbClr val="0000FF"/>
                </a:solidFill>
                <a:latin typeface="Arial"/>
                <a:cs typeface="Arial"/>
              </a:rPr>
              <a:t>of large </a:t>
            </a:r>
            <a:r>
              <a:rPr lang="en-US" sz="2000" b="1" dirty="0" smtClean="0">
                <a:solidFill>
                  <a:srgbClr val="0000FF"/>
                </a:solidFill>
                <a:latin typeface="Arial"/>
                <a:cs typeface="Arial"/>
              </a:rPr>
              <a:t>data sets using new approaches such as cluster analysis of dietary food patterns will ultimately provide more guidance in terms of real world interventions.</a:t>
            </a:r>
          </a:p>
          <a:p>
            <a:pPr marL="285750" indent="-285750">
              <a:buFont typeface="Arial"/>
              <a:buChar char="•"/>
            </a:pPr>
            <a:endParaRPr lang="en-US" sz="2000" b="1" dirty="0" smtClean="0">
              <a:solidFill>
                <a:srgbClr val="0000FF"/>
              </a:solidFill>
              <a:latin typeface="Arial"/>
              <a:cs typeface="Arial"/>
            </a:endParaRPr>
          </a:p>
          <a:p>
            <a:endParaRPr lang="en-US" sz="2000" b="1" dirty="0">
              <a:solidFill>
                <a:srgbClr val="0000FF"/>
              </a:solidFill>
              <a:latin typeface="Arial"/>
              <a:cs typeface="Arial"/>
            </a:endParaRPr>
          </a:p>
        </p:txBody>
      </p:sp>
    </p:spTree>
    <p:extLst>
      <p:ext uri="{BB962C8B-B14F-4D97-AF65-F5344CB8AC3E}">
        <p14:creationId xmlns:p14="http://schemas.microsoft.com/office/powerpoint/2010/main" val="21230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0190868">
            <a:off x="1039884" y="2511956"/>
            <a:ext cx="6968333"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4800" b="1" i="1" dirty="0" smtClean="0">
                <a:solidFill>
                  <a:srgbClr val="0000FF"/>
                </a:solidFill>
                <a:effectLst>
                  <a:outerShdw blurRad="50800" dist="38100" dir="2700000" algn="tl" rotWithShape="0">
                    <a:srgbClr val="000000">
                      <a:alpha val="43000"/>
                    </a:srgbClr>
                  </a:outerShdw>
                </a:effectLst>
                <a:latin typeface="Apple Chancery"/>
                <a:cs typeface="Apple Chancery"/>
              </a:rPr>
              <a:t>Thank You for Your Attention !</a:t>
            </a:r>
          </a:p>
        </p:txBody>
      </p:sp>
    </p:spTree>
    <p:extLst>
      <p:ext uri="{BB962C8B-B14F-4D97-AF65-F5344CB8AC3E}">
        <p14:creationId xmlns:p14="http://schemas.microsoft.com/office/powerpoint/2010/main" val="273984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extBox 3"/>
          <p:cNvSpPr txBox="1">
            <a:spLocks noChangeArrowheads="1"/>
          </p:cNvSpPr>
          <p:nvPr/>
        </p:nvSpPr>
        <p:spPr bwMode="auto">
          <a:xfrm>
            <a:off x="311150" y="4365918"/>
            <a:ext cx="8467725" cy="584775"/>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smtClean="0">
                <a:solidFill>
                  <a:srgbClr val="0000FF"/>
                </a:solidFill>
                <a:latin typeface="Arial" charset="0"/>
                <a:ea typeface="Arial" charset="0"/>
                <a:cs typeface="Arial" charset="0"/>
              </a:rPr>
              <a:t>Conclusions: </a:t>
            </a:r>
            <a:r>
              <a:rPr lang="en-US" sz="1600" dirty="0">
                <a:solidFill>
                  <a:srgbClr val="0000FF"/>
                </a:solidFill>
                <a:latin typeface="Arial" charset="0"/>
                <a:ea typeface="Arial" charset="0"/>
                <a:cs typeface="Arial" charset="0"/>
              </a:rPr>
              <a:t>High milk intake was associated with higher mortality in one cohort of women and in another cohort of men, and with higher fracture incidence in women. </a:t>
            </a:r>
          </a:p>
        </p:txBody>
      </p:sp>
      <p:sp>
        <p:nvSpPr>
          <p:cNvPr id="116738" name="TextBox 4"/>
          <p:cNvSpPr txBox="1">
            <a:spLocks noChangeArrowheads="1"/>
          </p:cNvSpPr>
          <p:nvPr/>
        </p:nvSpPr>
        <p:spPr bwMode="auto">
          <a:xfrm>
            <a:off x="311150" y="5044773"/>
            <a:ext cx="8467725" cy="830997"/>
          </a:xfrm>
          <a:prstGeom prst="rect">
            <a:avLst/>
          </a:prstGeom>
          <a:solidFill>
            <a:srgbClr val="FF6666">
              <a:alpha val="43000"/>
            </a:srgbClr>
          </a:solidFill>
          <a:ln>
            <a:noFill/>
          </a:ln>
        </p:spPr>
        <p:txBody>
          <a:bodyPr wrap="square">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r>
              <a:rPr lang="en-US" sz="1600" dirty="0">
                <a:solidFill>
                  <a:srgbClr val="0000FF"/>
                </a:solidFill>
                <a:latin typeface="Arial" charset="0"/>
                <a:ea typeface="Arial" charset="0"/>
                <a:cs typeface="Arial" charset="0"/>
              </a:rPr>
              <a:t>Given the observational study </a:t>
            </a:r>
            <a:r>
              <a:rPr lang="en-US" sz="1600" dirty="0" smtClean="0">
                <a:solidFill>
                  <a:srgbClr val="0000FF"/>
                </a:solidFill>
                <a:latin typeface="Arial" charset="0"/>
                <a:ea typeface="Arial" charset="0"/>
                <a:cs typeface="Arial" charset="0"/>
              </a:rPr>
              <a:t>designs, </a:t>
            </a:r>
            <a:r>
              <a:rPr lang="en-US" sz="1600" dirty="0">
                <a:solidFill>
                  <a:srgbClr val="0000FF"/>
                </a:solidFill>
                <a:latin typeface="Arial" charset="0"/>
                <a:ea typeface="Arial" charset="0"/>
                <a:cs typeface="Arial" charset="0"/>
              </a:rPr>
              <a:t>with the inherent possibility of residual confounding and reverse causation phenomena, a cautious interpretation of the results is recommended.</a:t>
            </a:r>
          </a:p>
        </p:txBody>
      </p:sp>
      <p:pic>
        <p:nvPicPr>
          <p:cNvPr id="11673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21983" y="1144175"/>
            <a:ext cx="4594718" cy="307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0" name="TextBox 6"/>
          <p:cNvSpPr txBox="1">
            <a:spLocks noChangeArrowheads="1"/>
          </p:cNvSpPr>
          <p:nvPr/>
        </p:nvSpPr>
        <p:spPr bwMode="auto">
          <a:xfrm>
            <a:off x="635000" y="46038"/>
            <a:ext cx="7759700" cy="954107"/>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pPr algn="ctr"/>
            <a:r>
              <a:rPr lang="en-US" sz="3200" dirty="0" smtClean="0">
                <a:solidFill>
                  <a:srgbClr val="0000FF"/>
                </a:solidFill>
                <a:latin typeface="Arial"/>
                <a:cs typeface="Arial"/>
              </a:rPr>
              <a:t>MILK </a:t>
            </a:r>
            <a:r>
              <a:rPr lang="en-US" sz="3200" dirty="0">
                <a:solidFill>
                  <a:srgbClr val="0000FF"/>
                </a:solidFill>
                <a:latin typeface="Arial"/>
                <a:cs typeface="Arial"/>
              </a:rPr>
              <a:t>CAUSES DEATH! </a:t>
            </a:r>
          </a:p>
          <a:p>
            <a:pPr algn="ctr"/>
            <a:r>
              <a:rPr lang="en-US" dirty="0">
                <a:solidFill>
                  <a:srgbClr val="0000FF"/>
                </a:solidFill>
                <a:latin typeface="Arial"/>
                <a:cs typeface="Arial"/>
              </a:rPr>
              <a:t>(</a:t>
            </a:r>
            <a:r>
              <a:rPr lang="en-US" sz="2000" dirty="0">
                <a:solidFill>
                  <a:srgbClr val="0000FF"/>
                </a:solidFill>
                <a:latin typeface="Arial"/>
                <a:cs typeface="Arial"/>
              </a:rPr>
              <a:t>which </a:t>
            </a:r>
            <a:r>
              <a:rPr lang="en-US" sz="2000" dirty="0" smtClean="0">
                <a:solidFill>
                  <a:srgbClr val="0000FF"/>
                </a:solidFill>
                <a:latin typeface="Arial"/>
                <a:cs typeface="Arial"/>
              </a:rPr>
              <a:t>must be true, because everyone who </a:t>
            </a:r>
            <a:r>
              <a:rPr lang="en-US" sz="2000" dirty="0">
                <a:solidFill>
                  <a:srgbClr val="0000FF"/>
                </a:solidFill>
                <a:latin typeface="Arial"/>
                <a:cs typeface="Arial"/>
              </a:rPr>
              <a:t>drinks </a:t>
            </a:r>
            <a:r>
              <a:rPr lang="en-US" sz="2000" dirty="0" smtClean="0">
                <a:solidFill>
                  <a:srgbClr val="0000FF"/>
                </a:solidFill>
                <a:latin typeface="Arial"/>
                <a:cs typeface="Arial"/>
              </a:rPr>
              <a:t>milk dies</a:t>
            </a:r>
            <a:r>
              <a:rPr lang="en-US" sz="2000" dirty="0">
                <a:solidFill>
                  <a:srgbClr val="0000FF"/>
                </a:solidFill>
                <a:latin typeface="Arial"/>
                <a:cs typeface="Arial"/>
              </a:rPr>
              <a:t>!)</a:t>
            </a:r>
          </a:p>
        </p:txBody>
      </p:sp>
    </p:spTree>
    <p:extLst>
      <p:ext uri="{BB962C8B-B14F-4D97-AF65-F5344CB8AC3E}">
        <p14:creationId xmlns:p14="http://schemas.microsoft.com/office/powerpoint/2010/main" val="385126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6737"/>
                                        </p:tgtEl>
                                        <p:attrNameLst>
                                          <p:attrName>style.visibility</p:attrName>
                                        </p:attrNameLst>
                                      </p:cBhvr>
                                      <p:to>
                                        <p:strVal val="visible"/>
                                      </p:to>
                                    </p:set>
                                    <p:anim calcmode="lin" valueType="num">
                                      <p:cBhvr additive="base">
                                        <p:cTn id="7" dur="500"/>
                                        <p:tgtEl>
                                          <p:spTgt spid="116737"/>
                                        </p:tgtEl>
                                        <p:attrNameLst>
                                          <p:attrName>ppt_y</p:attrName>
                                        </p:attrNameLst>
                                      </p:cBhvr>
                                      <p:tavLst>
                                        <p:tav tm="0">
                                          <p:val>
                                            <p:strVal val="#ppt_y+#ppt_h*1.125000"/>
                                          </p:val>
                                        </p:tav>
                                        <p:tav tm="100000">
                                          <p:val>
                                            <p:strVal val="#ppt_y"/>
                                          </p:val>
                                        </p:tav>
                                      </p:tavLst>
                                    </p:anim>
                                    <p:animEffect transition="in" filter="wipe(up)">
                                      <p:cBhvr>
                                        <p:cTn id="8" dur="500"/>
                                        <p:tgtEl>
                                          <p:spTgt spid="11673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6738"/>
                                        </p:tgtEl>
                                        <p:attrNameLst>
                                          <p:attrName>style.visibility</p:attrName>
                                        </p:attrNameLst>
                                      </p:cBhvr>
                                      <p:to>
                                        <p:strVal val="visible"/>
                                      </p:to>
                                    </p:set>
                                    <p:anim calcmode="lin" valueType="num">
                                      <p:cBhvr additive="base">
                                        <p:cTn id="13" dur="500"/>
                                        <p:tgtEl>
                                          <p:spTgt spid="116738"/>
                                        </p:tgtEl>
                                        <p:attrNameLst>
                                          <p:attrName>ppt_y</p:attrName>
                                        </p:attrNameLst>
                                      </p:cBhvr>
                                      <p:tavLst>
                                        <p:tav tm="0">
                                          <p:val>
                                            <p:strVal val="#ppt_y+#ppt_h*1.125000"/>
                                          </p:val>
                                        </p:tav>
                                        <p:tav tm="100000">
                                          <p:val>
                                            <p:strVal val="#ppt_y"/>
                                          </p:val>
                                        </p:tav>
                                      </p:tavLst>
                                    </p:anim>
                                    <p:animEffect transition="in" filter="wipe(up)">
                                      <p:cBhvr>
                                        <p:cTn id="14" dur="500"/>
                                        <p:tgtEl>
                                          <p:spTgt spid="11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7" grpId="0" animBg="1"/>
      <p:bldP spid="116738" grpId="0" animBg="1"/>
    </p:bld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Slipstream.thmx</Template>
  <TotalTime>4335</TotalTime>
  <Words>4605</Words>
  <Application>Microsoft Macintosh PowerPoint</Application>
  <PresentationFormat>On-screen Show (4:3)</PresentationFormat>
  <Paragraphs>602</Paragraphs>
  <Slides>100</Slides>
  <Notes>33</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100</vt:i4>
      </vt:variant>
    </vt:vector>
  </HeadingPairs>
  <TitlesOfParts>
    <vt:vector size="114" baseType="lpstr">
      <vt:lpstr>Apple Chancery</vt:lpstr>
      <vt:lpstr>Arial</vt:lpstr>
      <vt:lpstr>Calibri</vt:lpstr>
      <vt:lpstr>Georgia</vt:lpstr>
      <vt:lpstr>Monotype Sorts</vt:lpstr>
      <vt:lpstr>ＭＳ Ｐゴシック</vt:lpstr>
      <vt:lpstr>ＭＳ ゴシック</vt:lpstr>
      <vt:lpstr>Symbol</vt:lpstr>
      <vt:lpstr>Times</vt:lpstr>
      <vt:lpstr>Times New Roman</vt:lpstr>
      <vt:lpstr>Trebuchet MS</vt:lpstr>
      <vt:lpstr>Zapf Dingbats</vt:lpstr>
      <vt:lpstr>Slipstream</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effect on urine calcium is seen with soy-based diets and in experiments in which a low protein diet was supplemented with non-sulphur containing amino acids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Yale School of Medicine</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Insogna</dc:creator>
  <cp:lastModifiedBy>Microsoft Office User</cp:lastModifiedBy>
  <cp:revision>210</cp:revision>
  <dcterms:created xsi:type="dcterms:W3CDTF">2016-06-23T11:38:50Z</dcterms:created>
  <dcterms:modified xsi:type="dcterms:W3CDTF">2016-09-13T21:00:49Z</dcterms:modified>
</cp:coreProperties>
</file>