
<file path=[Content_Types].xml><?xml version="1.0" encoding="utf-8"?>
<Types xmlns="http://schemas.openxmlformats.org/package/2006/content-types">
  <Default Extension="xml" ContentType="application/xml"/>
  <Default Extension="wmf" ContentType="image/x-wmf"/>
  <Default Extension="jpe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wdp" ContentType="image/vnd.ms-photo"/>
  <Default Extension="png" ContentType="image/png"/>
  <Default Extension="bin" ContentType="application/vnd.openxmlformats-officedocument.oleObjec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8"/>
  </p:notesMasterIdLst>
  <p:sldIdLst>
    <p:sldId id="266" r:id="rId2"/>
    <p:sldId id="267" r:id="rId3"/>
    <p:sldId id="269" r:id="rId4"/>
    <p:sldId id="256" r:id="rId5"/>
    <p:sldId id="292" r:id="rId6"/>
    <p:sldId id="270" r:id="rId7"/>
    <p:sldId id="273" r:id="rId8"/>
    <p:sldId id="271" r:id="rId9"/>
    <p:sldId id="343" r:id="rId10"/>
    <p:sldId id="296" r:id="rId11"/>
    <p:sldId id="362" r:id="rId12"/>
    <p:sldId id="363" r:id="rId13"/>
    <p:sldId id="281" r:id="rId14"/>
    <p:sldId id="345" r:id="rId15"/>
    <p:sldId id="277" r:id="rId16"/>
    <p:sldId id="344" r:id="rId17"/>
    <p:sldId id="347" r:id="rId18"/>
    <p:sldId id="349" r:id="rId19"/>
    <p:sldId id="373" r:id="rId20"/>
    <p:sldId id="350" r:id="rId21"/>
    <p:sldId id="351" r:id="rId22"/>
    <p:sldId id="352" r:id="rId23"/>
    <p:sldId id="353" r:id="rId24"/>
    <p:sldId id="354" r:id="rId25"/>
    <p:sldId id="355" r:id="rId26"/>
    <p:sldId id="356" r:id="rId27"/>
    <p:sldId id="357" r:id="rId28"/>
    <p:sldId id="358" r:id="rId29"/>
    <p:sldId id="359" r:id="rId30"/>
    <p:sldId id="364" r:id="rId31"/>
    <p:sldId id="366" r:id="rId32"/>
    <p:sldId id="367" r:id="rId33"/>
    <p:sldId id="361" r:id="rId34"/>
    <p:sldId id="371" r:id="rId35"/>
    <p:sldId id="372" r:id="rId36"/>
    <p:sldId id="370" r:id="rId37"/>
    <p:sldId id="258" r:id="rId38"/>
    <p:sldId id="291" r:id="rId39"/>
    <p:sldId id="278" r:id="rId40"/>
    <p:sldId id="257" r:id="rId41"/>
    <p:sldId id="279" r:id="rId42"/>
    <p:sldId id="274" r:id="rId43"/>
    <p:sldId id="260" r:id="rId44"/>
    <p:sldId id="259" r:id="rId45"/>
    <p:sldId id="294" r:id="rId46"/>
    <p:sldId id="302" r:id="rId47"/>
    <p:sldId id="297" r:id="rId48"/>
    <p:sldId id="298" r:id="rId49"/>
    <p:sldId id="304" r:id="rId50"/>
    <p:sldId id="300" r:id="rId51"/>
    <p:sldId id="305" r:id="rId52"/>
    <p:sldId id="307" r:id="rId53"/>
    <p:sldId id="323" r:id="rId54"/>
    <p:sldId id="368" r:id="rId55"/>
    <p:sldId id="342" r:id="rId56"/>
    <p:sldId id="337" r:id="rId57"/>
    <p:sldId id="338" r:id="rId58"/>
    <p:sldId id="315" r:id="rId59"/>
    <p:sldId id="326" r:id="rId60"/>
    <p:sldId id="319" r:id="rId61"/>
    <p:sldId id="369" r:id="rId62"/>
    <p:sldId id="374" r:id="rId63"/>
    <p:sldId id="375" r:id="rId64"/>
    <p:sldId id="320" r:id="rId65"/>
    <p:sldId id="360" r:id="rId66"/>
    <p:sldId id="317" r:id="rId6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8640" autoAdjust="0"/>
    <p:restoredTop sz="94632"/>
  </p:normalViewPr>
  <p:slideViewPr>
    <p:cSldViewPr snapToGrid="0" snapToObjects="1">
      <p:cViewPr>
        <p:scale>
          <a:sx n="85" d="100"/>
          <a:sy n="85" d="100"/>
        </p:scale>
        <p:origin x="640" y="1312"/>
      </p:cViewPr>
      <p:guideLst>
        <p:guide orient="horz" pos="2160"/>
        <p:guide pos="2880"/>
      </p:guideLst>
    </p:cSldViewPr>
  </p:slideViewPr>
  <p:notesTextViewPr>
    <p:cViewPr>
      <p:scale>
        <a:sx n="100" d="100"/>
        <a:sy n="100" d="100"/>
      </p:scale>
      <p:origin x="0" y="0"/>
    </p:cViewPr>
  </p:notesTextViewPr>
  <p:sorterViewPr>
    <p:cViewPr>
      <p:scale>
        <a:sx n="43" d="100"/>
        <a:sy n="43"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notesMaster" Target="notesMasters/notesMaster1.xml"/><Relationship Id="rId69" Type="http://schemas.openxmlformats.org/officeDocument/2006/relationships/presProps" Target="presProp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viewProps" Target="viewProps.xml"/><Relationship Id="rId71" Type="http://schemas.openxmlformats.org/officeDocument/2006/relationships/theme" Target="theme/theme1.xml"/><Relationship Id="rId72"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4.emf"/><Relationship Id="rId4" Type="http://schemas.openxmlformats.org/officeDocument/2006/relationships/image" Target="../media/image25.emf"/><Relationship Id="rId1" Type="http://schemas.openxmlformats.org/officeDocument/2006/relationships/image" Target="../media/image22.emf"/><Relationship Id="rId2" Type="http://schemas.openxmlformats.org/officeDocument/2006/relationships/image" Target="../media/image2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22EC2DC-21ED-434F-9B13-855721ADF3AC}" type="datetimeFigureOut">
              <a:rPr lang="en-US" smtClean="0"/>
              <a:t>9/14/16</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9A4B65C-A21E-E541-9F1F-C4173A471BC3}" type="slidenum">
              <a:rPr lang="en-US" smtClean="0"/>
              <a:t>‹#›</a:t>
            </a:fld>
            <a:endParaRPr lang="en-US" dirty="0"/>
          </a:p>
        </p:txBody>
      </p:sp>
    </p:spTree>
    <p:extLst>
      <p:ext uri="{BB962C8B-B14F-4D97-AF65-F5344CB8AC3E}">
        <p14:creationId xmlns:p14="http://schemas.microsoft.com/office/powerpoint/2010/main" val="47520978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2FDC2C-212E-1143-A1EB-F6699401A5F0}" type="slidenum">
              <a:rPr lang="en-US"/>
              <a:pPr/>
              <a:t>7</a:t>
            </a:fld>
            <a:endParaRPr lang="en-US" dirty="0"/>
          </a:p>
        </p:txBody>
      </p:sp>
      <p:sp>
        <p:nvSpPr>
          <p:cNvPr id="788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8851" name="Rectangle 3"/>
          <p:cNvSpPr>
            <a:spLocks noGrp="1" noChangeArrowheads="1"/>
          </p:cNvSpPr>
          <p:nvPr>
            <p:ph type="body" idx="1"/>
          </p:nvPr>
        </p:nvSpPr>
        <p:spPr/>
        <p:txBody>
          <a:bodyPr/>
          <a:lstStyle/>
          <a:p>
            <a:r>
              <a:rPr lang="en-US" sz="1200" kern="1200" dirty="0" smtClean="0">
                <a:solidFill>
                  <a:schemeClr val="tx1"/>
                </a:solidFill>
                <a:effectLst/>
                <a:latin typeface="+mn-lt"/>
                <a:ea typeface="+mn-ea"/>
                <a:cs typeface="+mn-cs"/>
              </a:rPr>
              <a:t>Figures 1, 2. [1] Patient 1 (7-year-old girl). Sagittal T1-weighted image of the brain (800/20) shows no herniation of the cerebellar tonsils below the foramen magnum (line). There is no calvarial thickening, and the shape of the posterior fossa appears normal without evidence of flattening. [2] Patient 7 (16-year-old boy). Sagittal T1-weighted image of the brain (800/26) shows a definite CM1 associated with market calvarial thickening. Note the flattening of the posterior fossa, decrease in the marrow signal intensity that corresponds to sclerosis seen on plain radiographs, and associated syringohydromyelia.</a:t>
            </a: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2501317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fld id="{BC5AA9A4-0D77-A346-896F-AE877C18AFEC}" type="slidenum">
              <a:rPr lang="en-US" altLang="en-US" sz="1200"/>
              <a:pPr/>
              <a:t>18</a:t>
            </a:fld>
            <a:endParaRPr lang="en-US" altLang="en-US" sz="1200"/>
          </a:p>
        </p:txBody>
      </p:sp>
      <p:sp>
        <p:nvSpPr>
          <p:cNvPr id="1290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0179" name="Rectangle 3"/>
          <p:cNvSpPr>
            <a:spLocks noGrp="1" noChangeArrowheads="1"/>
          </p:cNvSpPr>
          <p:nvPr>
            <p:ph type="body" idx="1"/>
          </p:nvPr>
        </p:nvSpPr>
        <p:spPr>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eaLnBrk="1" hangingPunct="1"/>
            <a:endParaRPr lang="en-US" altLang="en-US">
              <a:ea typeface="ＭＳ Ｐゴシック" charset="-128"/>
            </a:endParaRPr>
          </a:p>
        </p:txBody>
      </p:sp>
    </p:spTree>
    <p:extLst>
      <p:ext uri="{BB962C8B-B14F-4D97-AF65-F5344CB8AC3E}">
        <p14:creationId xmlns:p14="http://schemas.microsoft.com/office/powerpoint/2010/main" val="3482847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fld id="{7552A891-1472-1F4B-90DF-F6AD09A85CBC}" type="slidenum">
              <a:rPr lang="en-US" altLang="en-US" sz="1200"/>
              <a:pPr/>
              <a:t>20</a:t>
            </a:fld>
            <a:endParaRPr lang="en-US" altLang="en-US" sz="1200"/>
          </a:p>
        </p:txBody>
      </p:sp>
      <p:sp>
        <p:nvSpPr>
          <p:cNvPr id="808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4275" name="Rectangle 3"/>
          <p:cNvSpPr>
            <a:spLocks noGrp="1" noChangeArrowheads="1"/>
          </p:cNvSpPr>
          <p:nvPr>
            <p:ph type="body" idx="1"/>
          </p:nvPr>
        </p:nvSpPr>
        <p:spPr>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eaLnBrk="1" hangingPunct="1"/>
            <a:endParaRPr lang="en-US" altLang="en-US">
              <a:ea typeface="ＭＳ Ｐゴシック" charset="-128"/>
            </a:endParaRPr>
          </a:p>
        </p:txBody>
      </p:sp>
    </p:spTree>
    <p:extLst>
      <p:ext uri="{BB962C8B-B14F-4D97-AF65-F5344CB8AC3E}">
        <p14:creationId xmlns:p14="http://schemas.microsoft.com/office/powerpoint/2010/main" val="19847231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fld id="{E73E31B3-DE15-6148-B5B5-0D0CB18997E4}" type="slidenum">
              <a:rPr lang="en-US" altLang="en-US" sz="1200"/>
              <a:pPr/>
              <a:t>21</a:t>
            </a:fld>
            <a:endParaRPr lang="en-US" altLang="en-US" sz="1200"/>
          </a:p>
        </p:txBody>
      </p:sp>
      <p:sp>
        <p:nvSpPr>
          <p:cNvPr id="819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6323" name="Rectangle 3"/>
          <p:cNvSpPr>
            <a:spLocks noGrp="1" noChangeArrowheads="1"/>
          </p:cNvSpPr>
          <p:nvPr>
            <p:ph type="body" idx="1"/>
          </p:nvPr>
        </p:nvSpPr>
        <p:spPr>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eaLnBrk="1" hangingPunct="1"/>
            <a:endParaRPr lang="en-US" altLang="en-US">
              <a:ea typeface="ＭＳ Ｐゴシック" charset="-128"/>
            </a:endParaRPr>
          </a:p>
        </p:txBody>
      </p:sp>
    </p:spTree>
    <p:extLst>
      <p:ext uri="{BB962C8B-B14F-4D97-AF65-F5344CB8AC3E}">
        <p14:creationId xmlns:p14="http://schemas.microsoft.com/office/powerpoint/2010/main" val="12203818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fld id="{E911DD33-D57A-2445-9F26-7CD7327CFAB8}" type="slidenum">
              <a:rPr lang="en-US" altLang="en-US" sz="1200"/>
              <a:pPr/>
              <a:t>22</a:t>
            </a:fld>
            <a:endParaRPr lang="en-US" altLang="en-US" sz="1200"/>
          </a:p>
        </p:txBody>
      </p:sp>
      <p:sp>
        <p:nvSpPr>
          <p:cNvPr id="829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8371" name="Rectangle 3"/>
          <p:cNvSpPr>
            <a:spLocks noGrp="1" noChangeArrowheads="1"/>
          </p:cNvSpPr>
          <p:nvPr>
            <p:ph type="body" idx="1"/>
          </p:nvPr>
        </p:nvSpPr>
        <p:spPr>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eaLnBrk="1" hangingPunct="1"/>
            <a:endParaRPr lang="en-US" altLang="en-US">
              <a:ea typeface="ＭＳ Ｐゴシック" charset="-128"/>
            </a:endParaRPr>
          </a:p>
        </p:txBody>
      </p:sp>
    </p:spTree>
    <p:extLst>
      <p:ext uri="{BB962C8B-B14F-4D97-AF65-F5344CB8AC3E}">
        <p14:creationId xmlns:p14="http://schemas.microsoft.com/office/powerpoint/2010/main" val="15343302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fld id="{AC5A48FD-1ECB-5547-9255-3343218ED8C5}" type="slidenum">
              <a:rPr lang="en-US" altLang="en-US" sz="1200"/>
              <a:pPr/>
              <a:t>23</a:t>
            </a:fld>
            <a:endParaRPr lang="en-US" altLang="en-US" sz="1200"/>
          </a:p>
        </p:txBody>
      </p:sp>
      <p:sp>
        <p:nvSpPr>
          <p:cNvPr id="839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0419" name="Rectangle 3"/>
          <p:cNvSpPr>
            <a:spLocks noGrp="1" noChangeArrowheads="1"/>
          </p:cNvSpPr>
          <p:nvPr>
            <p:ph type="body" idx="1"/>
          </p:nvPr>
        </p:nvSpPr>
        <p:spPr>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eaLnBrk="1" hangingPunct="1"/>
            <a:endParaRPr lang="en-US" altLang="en-US">
              <a:ea typeface="ＭＳ Ｐゴシック" charset="-128"/>
            </a:endParaRPr>
          </a:p>
        </p:txBody>
      </p:sp>
    </p:spTree>
    <p:extLst>
      <p:ext uri="{BB962C8B-B14F-4D97-AF65-F5344CB8AC3E}">
        <p14:creationId xmlns:p14="http://schemas.microsoft.com/office/powerpoint/2010/main" val="5071874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fld id="{A437F925-B9BC-1C44-9557-730313F9113A}" type="slidenum">
              <a:rPr lang="en-US" altLang="en-US" sz="1200"/>
              <a:pPr/>
              <a:t>24</a:t>
            </a:fld>
            <a:endParaRPr lang="en-US" altLang="en-US" sz="1200"/>
          </a:p>
        </p:txBody>
      </p:sp>
      <p:sp>
        <p:nvSpPr>
          <p:cNvPr id="860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2467" name="Rectangle 3"/>
          <p:cNvSpPr>
            <a:spLocks noGrp="1" noChangeArrowheads="1"/>
          </p:cNvSpPr>
          <p:nvPr>
            <p:ph type="body" idx="1"/>
          </p:nvPr>
        </p:nvSpPr>
        <p:spPr>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eaLnBrk="1" hangingPunct="1"/>
            <a:endParaRPr lang="en-US" altLang="en-US">
              <a:ea typeface="ＭＳ Ｐゴシック" charset="-128"/>
            </a:endParaRPr>
          </a:p>
        </p:txBody>
      </p:sp>
    </p:spTree>
    <p:extLst>
      <p:ext uri="{BB962C8B-B14F-4D97-AF65-F5344CB8AC3E}">
        <p14:creationId xmlns:p14="http://schemas.microsoft.com/office/powerpoint/2010/main" val="14802256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5"/>
          </p:nvPr>
        </p:nvSpPr>
        <p:spPr>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fld id="{ABC8E27D-834B-FC47-B296-A3B98C960F45}" type="slidenum">
              <a:rPr lang="en-US" altLang="en-US" sz="1200"/>
              <a:pPr/>
              <a:t>25</a:t>
            </a:fld>
            <a:endParaRPr lang="en-US" altLang="en-US" sz="1200"/>
          </a:p>
        </p:txBody>
      </p:sp>
      <p:sp>
        <p:nvSpPr>
          <p:cNvPr id="870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4515" name="Rectangle 3"/>
          <p:cNvSpPr>
            <a:spLocks noGrp="1" noChangeArrowheads="1"/>
          </p:cNvSpPr>
          <p:nvPr>
            <p:ph type="body" idx="1"/>
          </p:nvPr>
        </p:nvSpPr>
        <p:spPr>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eaLnBrk="1" hangingPunct="1"/>
            <a:endParaRPr lang="en-US" altLang="en-US">
              <a:ea typeface="ＭＳ Ｐゴシック" charset="-128"/>
            </a:endParaRPr>
          </a:p>
        </p:txBody>
      </p:sp>
    </p:spTree>
    <p:extLst>
      <p:ext uri="{BB962C8B-B14F-4D97-AF65-F5344CB8AC3E}">
        <p14:creationId xmlns:p14="http://schemas.microsoft.com/office/powerpoint/2010/main" val="12008023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fld id="{E97475E4-89BE-D64F-94FE-CF729A7ECEF1}" type="slidenum">
              <a:rPr lang="en-US" altLang="en-US" sz="1200"/>
              <a:pPr/>
              <a:t>26</a:t>
            </a:fld>
            <a:endParaRPr lang="en-US" altLang="en-US" sz="1200"/>
          </a:p>
        </p:txBody>
      </p:sp>
      <p:sp>
        <p:nvSpPr>
          <p:cNvPr id="849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6563" name="Rectangle 3"/>
          <p:cNvSpPr>
            <a:spLocks noGrp="1" noChangeArrowheads="1"/>
          </p:cNvSpPr>
          <p:nvPr>
            <p:ph type="body" idx="1"/>
          </p:nvPr>
        </p:nvSpPr>
        <p:spPr>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eaLnBrk="1" hangingPunct="1"/>
            <a:endParaRPr lang="en-US" altLang="en-US">
              <a:ea typeface="ＭＳ Ｐゴシック" charset="-128"/>
            </a:endParaRPr>
          </a:p>
        </p:txBody>
      </p:sp>
    </p:spTree>
    <p:extLst>
      <p:ext uri="{BB962C8B-B14F-4D97-AF65-F5344CB8AC3E}">
        <p14:creationId xmlns:p14="http://schemas.microsoft.com/office/powerpoint/2010/main" val="5863125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fld id="{9FCE88A6-0627-2648-8DF0-47FF4F97615E}" type="slidenum">
              <a:rPr lang="en-US" altLang="en-US" sz="1200"/>
              <a:pPr/>
              <a:t>27</a:t>
            </a:fld>
            <a:endParaRPr lang="en-US" altLang="en-US" sz="1200"/>
          </a:p>
        </p:txBody>
      </p:sp>
      <p:sp>
        <p:nvSpPr>
          <p:cNvPr id="880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8611" name="Rectangle 3"/>
          <p:cNvSpPr>
            <a:spLocks noGrp="1" noChangeArrowheads="1"/>
          </p:cNvSpPr>
          <p:nvPr>
            <p:ph type="body" idx="1"/>
          </p:nvPr>
        </p:nvSpPr>
        <p:spPr>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eaLnBrk="1" hangingPunct="1"/>
            <a:endParaRPr lang="en-US" altLang="en-US">
              <a:ea typeface="ＭＳ Ｐゴシック" charset="-128"/>
            </a:endParaRPr>
          </a:p>
        </p:txBody>
      </p:sp>
    </p:spTree>
    <p:extLst>
      <p:ext uri="{BB962C8B-B14F-4D97-AF65-F5344CB8AC3E}">
        <p14:creationId xmlns:p14="http://schemas.microsoft.com/office/powerpoint/2010/main" val="5349190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fld id="{3EA89C0B-F090-E743-AFC0-354279D2E322}" type="slidenum">
              <a:rPr lang="en-US" altLang="en-US" sz="1200"/>
              <a:pPr/>
              <a:t>28</a:t>
            </a:fld>
            <a:endParaRPr lang="en-US" altLang="en-US" sz="1200"/>
          </a:p>
        </p:txBody>
      </p:sp>
      <p:sp>
        <p:nvSpPr>
          <p:cNvPr id="890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0659" name="Rectangle 3"/>
          <p:cNvSpPr>
            <a:spLocks noGrp="1" noChangeArrowheads="1"/>
          </p:cNvSpPr>
          <p:nvPr>
            <p:ph type="body" idx="1"/>
          </p:nvPr>
        </p:nvSpPr>
        <p:spPr>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eaLnBrk="1" hangingPunct="1"/>
            <a:endParaRPr lang="en-US" altLang="en-US">
              <a:ea typeface="ＭＳ Ｐゴシック" charset="-128"/>
            </a:endParaRPr>
          </a:p>
        </p:txBody>
      </p:sp>
    </p:spTree>
    <p:extLst>
      <p:ext uri="{BB962C8B-B14F-4D97-AF65-F5344CB8AC3E}">
        <p14:creationId xmlns:p14="http://schemas.microsoft.com/office/powerpoint/2010/main" val="16146483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EBBC5D7-4008-BA44-B364-7E1840E887C0}" type="slidenum">
              <a:rPr lang="en-US"/>
              <a:pPr/>
              <a:t>8</a:t>
            </a:fld>
            <a:endParaRPr lang="en-US" dirty="0"/>
          </a:p>
        </p:txBody>
      </p:sp>
      <p:sp>
        <p:nvSpPr>
          <p:cNvPr id="163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38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1319885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fld id="{3ECC0907-0780-8B46-9CEE-DFBD7F21782D}" type="slidenum">
              <a:rPr lang="en-US" altLang="en-US" sz="1200"/>
              <a:pPr/>
              <a:t>29</a:t>
            </a:fld>
            <a:endParaRPr lang="en-US" altLang="en-US" sz="1200"/>
          </a:p>
        </p:txBody>
      </p:sp>
      <p:sp>
        <p:nvSpPr>
          <p:cNvPr id="901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2707" name="Rectangle 3"/>
          <p:cNvSpPr>
            <a:spLocks noGrp="1" noChangeArrowheads="1"/>
          </p:cNvSpPr>
          <p:nvPr>
            <p:ph type="body" idx="1"/>
          </p:nvPr>
        </p:nvSpPr>
        <p:spPr>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eaLnBrk="1" hangingPunct="1"/>
            <a:endParaRPr lang="en-US" altLang="en-US">
              <a:ea typeface="ＭＳ Ｐゴシック" charset="-128"/>
            </a:endParaRPr>
          </a:p>
        </p:txBody>
      </p:sp>
    </p:spTree>
    <p:extLst>
      <p:ext uri="{BB962C8B-B14F-4D97-AF65-F5344CB8AC3E}">
        <p14:creationId xmlns:p14="http://schemas.microsoft.com/office/powerpoint/2010/main" val="13750665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err="1" smtClean="0">
                <a:solidFill>
                  <a:schemeClr val="tx1"/>
                </a:solidFill>
                <a:latin typeface="+mn-lt"/>
                <a:ea typeface="+mn-ea"/>
                <a:cs typeface="+mn-cs"/>
              </a:rPr>
              <a:t>Aono</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Kyowa Hakko Kirin</a:t>
            </a:r>
            <a:endParaRPr lang="en-US" dirty="0"/>
          </a:p>
        </p:txBody>
      </p:sp>
      <p:sp>
        <p:nvSpPr>
          <p:cNvPr id="4" name="Slide Number Placeholder 3"/>
          <p:cNvSpPr>
            <a:spLocks noGrp="1"/>
          </p:cNvSpPr>
          <p:nvPr>
            <p:ph type="sldNum" sz="quarter" idx="10"/>
          </p:nvPr>
        </p:nvSpPr>
        <p:spPr/>
        <p:txBody>
          <a:bodyPr/>
          <a:lstStyle/>
          <a:p>
            <a:fld id="{99A4B65C-A21E-E541-9F1F-C4173A471BC3}" type="slidenum">
              <a:rPr lang="en-US" smtClean="0"/>
              <a:t>39</a:t>
            </a:fld>
            <a:endParaRPr lang="en-US" dirty="0"/>
          </a:p>
        </p:txBody>
      </p:sp>
    </p:spTree>
    <p:extLst>
      <p:ext uri="{BB962C8B-B14F-4D97-AF65-F5344CB8AC3E}">
        <p14:creationId xmlns:p14="http://schemas.microsoft.com/office/powerpoint/2010/main" val="24278600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a:buChar char="•"/>
            </a:pPr>
            <a:r>
              <a:rPr lang="en-US" sz="1200" b="0" dirty="0" smtClean="0"/>
              <a:t>Dose based on serum Pi on day 25/26  after previous dose</a:t>
            </a:r>
          </a:p>
          <a:p>
            <a:pPr>
              <a:lnSpc>
                <a:spcPct val="110000"/>
              </a:lnSpc>
            </a:pPr>
            <a:r>
              <a:rPr lang="en-US" sz="1200" b="0" dirty="0" smtClean="0"/>
              <a:t>Time between last dose on D84 of first study and Day 0 of second study was 53 days (range: 48-65 days) </a:t>
            </a:r>
          </a:p>
          <a:p>
            <a:endParaRPr lang="en-US" dirty="0"/>
          </a:p>
        </p:txBody>
      </p:sp>
      <p:sp>
        <p:nvSpPr>
          <p:cNvPr id="4" name="Slide Number Placeholder 3"/>
          <p:cNvSpPr>
            <a:spLocks noGrp="1"/>
          </p:cNvSpPr>
          <p:nvPr>
            <p:ph type="sldNum" sz="quarter" idx="10"/>
          </p:nvPr>
        </p:nvSpPr>
        <p:spPr/>
        <p:txBody>
          <a:bodyPr/>
          <a:lstStyle/>
          <a:p>
            <a:fld id="{99A4B65C-A21E-E541-9F1F-C4173A471BC3}" type="slidenum">
              <a:rPr lang="en-US" smtClean="0"/>
              <a:t>47</a:t>
            </a:fld>
            <a:endParaRPr lang="en-US" dirty="0"/>
          </a:p>
        </p:txBody>
      </p:sp>
    </p:spTree>
    <p:extLst>
      <p:ext uri="{BB962C8B-B14F-4D97-AF65-F5344CB8AC3E}">
        <p14:creationId xmlns:p14="http://schemas.microsoft.com/office/powerpoint/2010/main" val="484983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0"/>
              </a:spcBef>
              <a:buFont typeface="Arial" panose="020B0604020202020204" pitchFamily="34" charset="0"/>
              <a:buNone/>
            </a:pPr>
            <a:r>
              <a:rPr lang="en-US" sz="1200" b="0" dirty="0" smtClean="0">
                <a:solidFill>
                  <a:srgbClr val="558ED5"/>
                </a:solidFill>
              </a:rPr>
              <a:t>↙,</a:t>
            </a:r>
            <a:r>
              <a:rPr lang="en-US" sz="1200" i="1" dirty="0" smtClean="0">
                <a:solidFill>
                  <a:srgbClr val="558ED5"/>
                </a:solidFill>
              </a:rPr>
              <a:t> </a:t>
            </a:r>
            <a:r>
              <a:rPr lang="en-US" sz="1200" b="0" dirty="0" smtClean="0">
                <a:solidFill>
                  <a:srgbClr val="558ED5"/>
                </a:solidFill>
              </a:rPr>
              <a:t>KRN23 dose </a:t>
            </a:r>
          </a:p>
          <a:p>
            <a:pPr marL="0" indent="0">
              <a:spcBef>
                <a:spcPts val="0"/>
              </a:spcBef>
              <a:buFont typeface="Arial" panose="020B0604020202020204" pitchFamily="34" charset="0"/>
              <a:buNone/>
            </a:pPr>
            <a:endParaRPr lang="en-US" sz="1200" b="0" dirty="0" smtClean="0">
              <a:solidFill>
                <a:srgbClr val="558ED5"/>
              </a:solidFill>
            </a:endParaRPr>
          </a:p>
          <a:p>
            <a:pPr marL="0" indent="0">
              <a:spcBef>
                <a:spcPts val="0"/>
              </a:spcBef>
              <a:buNone/>
            </a:pPr>
            <a:r>
              <a:rPr lang="en-US" sz="1200" b="0" dirty="0" smtClean="0">
                <a:solidFill>
                  <a:srgbClr val="558ED5"/>
                </a:solidFill>
              </a:rPr>
              <a:t>*</a:t>
            </a:r>
            <a:r>
              <a:rPr lang="en-US" sz="1200" b="0" dirty="0" smtClean="0">
                <a:solidFill>
                  <a:srgbClr val="558ED5"/>
                </a:solidFill>
                <a:sym typeface="Symbol"/>
              </a:rPr>
              <a:t>p&lt; 0.05,</a:t>
            </a:r>
            <a:r>
              <a:rPr lang="en-US" sz="1200" b="0" dirty="0" smtClean="0">
                <a:solidFill>
                  <a:srgbClr val="558ED5"/>
                </a:solidFill>
              </a:rPr>
              <a:t> paired t-test, Bonferoni </a:t>
            </a:r>
            <a:endParaRPr lang="en-US" dirty="0"/>
          </a:p>
        </p:txBody>
      </p:sp>
      <p:sp>
        <p:nvSpPr>
          <p:cNvPr id="4" name="Slide Number Placeholder 3"/>
          <p:cNvSpPr>
            <a:spLocks noGrp="1"/>
          </p:cNvSpPr>
          <p:nvPr>
            <p:ph type="sldNum" sz="quarter" idx="10"/>
          </p:nvPr>
        </p:nvSpPr>
        <p:spPr/>
        <p:txBody>
          <a:bodyPr/>
          <a:lstStyle/>
          <a:p>
            <a:fld id="{99A4B65C-A21E-E541-9F1F-C4173A471BC3}" type="slidenum">
              <a:rPr lang="en-US" smtClean="0"/>
              <a:t>48</a:t>
            </a:fld>
            <a:endParaRPr lang="en-US" dirty="0"/>
          </a:p>
        </p:txBody>
      </p:sp>
    </p:spTree>
    <p:extLst>
      <p:ext uri="{BB962C8B-B14F-4D97-AF65-F5344CB8AC3E}">
        <p14:creationId xmlns:p14="http://schemas.microsoft.com/office/powerpoint/2010/main" val="32433267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A4B65C-A21E-E541-9F1F-C4173A471BC3}" type="slidenum">
              <a:rPr lang="en-US" smtClean="0"/>
              <a:t>61</a:t>
            </a:fld>
            <a:endParaRPr lang="en-US" dirty="0"/>
          </a:p>
        </p:txBody>
      </p:sp>
    </p:spTree>
    <p:extLst>
      <p:ext uri="{BB962C8B-B14F-4D97-AF65-F5344CB8AC3E}">
        <p14:creationId xmlns:p14="http://schemas.microsoft.com/office/powerpoint/2010/main" val="6967788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fld id="{288D4FF7-EC8A-9243-BDA9-2D7787FEFD78}" type="slidenum">
              <a:rPr lang="en-US" altLang="en-US" sz="1200"/>
              <a:pPr/>
              <a:t>9</a:t>
            </a:fld>
            <a:endParaRPr lang="en-US" altLang="en-US" sz="1200" dirty="0"/>
          </a:p>
        </p:txBody>
      </p:sp>
      <p:sp>
        <p:nvSpPr>
          <p:cNvPr id="174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3555" name="Rectangle 3"/>
          <p:cNvSpPr>
            <a:spLocks noGrp="1" noChangeArrowheads="1"/>
          </p:cNvSpPr>
          <p:nvPr>
            <p:ph type="body" idx="1"/>
          </p:nvPr>
        </p:nvSpPr>
        <p:spPr>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eaLnBrk="1" hangingPunct="1"/>
            <a:endParaRPr lang="en-US" altLang="en-US" dirty="0">
              <a:ea typeface="ＭＳ Ｐゴシック" charset="-128"/>
            </a:endParaRPr>
          </a:p>
        </p:txBody>
      </p:sp>
    </p:spTree>
    <p:extLst>
      <p:ext uri="{BB962C8B-B14F-4D97-AF65-F5344CB8AC3E}">
        <p14:creationId xmlns:p14="http://schemas.microsoft.com/office/powerpoint/2010/main" val="8879695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9B0B2B1-1B55-8548-9EF2-F435AF6FAD84}" type="slidenum">
              <a:rPr lang="en-US"/>
              <a:pPr/>
              <a:t>10</a:t>
            </a:fld>
            <a:endParaRPr lang="en-US" dirty="0"/>
          </a:p>
        </p:txBody>
      </p:sp>
      <p:sp>
        <p:nvSpPr>
          <p:cNvPr id="757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577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216533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9A4B65C-A21E-E541-9F1F-C4173A471BC3}" type="slidenum">
              <a:rPr lang="en-US" smtClean="0"/>
              <a:t>11</a:t>
            </a:fld>
            <a:endParaRPr lang="en-US" dirty="0"/>
          </a:p>
        </p:txBody>
      </p:sp>
    </p:spTree>
    <p:extLst>
      <p:ext uri="{BB962C8B-B14F-4D97-AF65-F5344CB8AC3E}">
        <p14:creationId xmlns:p14="http://schemas.microsoft.com/office/powerpoint/2010/main" val="9326564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fld id="{9B1F7D4A-E070-C346-A51E-3E6D49E87CC8}" type="slidenum">
              <a:rPr lang="en-US" altLang="en-US" sz="1200"/>
              <a:pPr/>
              <a:t>14</a:t>
            </a:fld>
            <a:endParaRPr lang="en-US" altLang="en-US" sz="1200"/>
          </a:p>
        </p:txBody>
      </p:sp>
      <p:sp>
        <p:nvSpPr>
          <p:cNvPr id="727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7651" name="Rectangle 3"/>
          <p:cNvSpPr>
            <a:spLocks noGrp="1" noChangeArrowheads="1"/>
          </p:cNvSpPr>
          <p:nvPr>
            <p:ph type="body" idx="1"/>
          </p:nvPr>
        </p:nvSpPr>
        <p:spPr>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eaLnBrk="1" hangingPunct="1"/>
            <a:endParaRPr lang="en-US" altLang="en-US">
              <a:ea typeface="ＭＳ Ｐゴシック" charset="-128"/>
            </a:endParaRPr>
          </a:p>
        </p:txBody>
      </p:sp>
    </p:spTree>
    <p:extLst>
      <p:ext uri="{BB962C8B-B14F-4D97-AF65-F5344CB8AC3E}">
        <p14:creationId xmlns:p14="http://schemas.microsoft.com/office/powerpoint/2010/main" val="8952974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9B0B2B1-1B55-8548-9EF2-F435AF6FAD84}" type="slidenum">
              <a:rPr lang="en-US"/>
              <a:pPr/>
              <a:t>15</a:t>
            </a:fld>
            <a:endParaRPr lang="en-US" dirty="0"/>
          </a:p>
        </p:txBody>
      </p:sp>
      <p:sp>
        <p:nvSpPr>
          <p:cNvPr id="757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577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5665062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fld id="{1E36CBBB-D81E-254A-943C-6C97E69D9C01}" type="slidenum">
              <a:rPr lang="en-US" altLang="en-US" sz="1200"/>
              <a:pPr/>
              <a:t>16</a:t>
            </a:fld>
            <a:endParaRPr lang="en-US" altLang="en-US" sz="1200"/>
          </a:p>
        </p:txBody>
      </p:sp>
      <p:sp>
        <p:nvSpPr>
          <p:cNvPr id="2560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algn="r" eaLnBrk="1" hangingPunct="1"/>
            <a:fld id="{AA388888-BC9F-634B-9BED-1672B7E0B768}" type="slidenum">
              <a:rPr lang="en-US" altLang="en-US" sz="1200"/>
              <a:pPr algn="r" eaLnBrk="1" hangingPunct="1"/>
              <a:t>16</a:t>
            </a:fld>
            <a:endParaRPr lang="en-US" altLang="en-US" sz="1200"/>
          </a:p>
        </p:txBody>
      </p:sp>
      <p:sp>
        <p:nvSpPr>
          <p:cNvPr id="30723"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val="1"/>
            </a:ext>
          </a:extLst>
        </p:spPr>
      </p:sp>
      <p:sp>
        <p:nvSpPr>
          <p:cNvPr id="25604" name="Rectangle 3"/>
          <p:cNvSpPr>
            <a:spLocks noGrp="1" noChangeArrowheads="1"/>
          </p:cNvSpPr>
          <p:nvPr>
            <p:ph type="body" idx="1"/>
          </p:nvPr>
        </p:nvSpPr>
        <p:spPr>
          <a:xfrm>
            <a:off x="685800" y="4343400"/>
            <a:ext cx="5486400" cy="41148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eaLnBrk="1" hangingPunct="1"/>
            <a:endParaRPr lang="en-US" altLang="en-US">
              <a:ea typeface="ＭＳ Ｐゴシック" charset="-128"/>
            </a:endParaRPr>
          </a:p>
        </p:txBody>
      </p:sp>
    </p:spTree>
    <p:extLst>
      <p:ext uri="{BB962C8B-B14F-4D97-AF65-F5344CB8AC3E}">
        <p14:creationId xmlns:p14="http://schemas.microsoft.com/office/powerpoint/2010/main" val="415141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fld id="{A78F8C3C-5042-7C4E-9CD8-BB12FD2268ED}" type="slidenum">
              <a:rPr lang="en-US" altLang="en-US" sz="1200"/>
              <a:pPr/>
              <a:t>17</a:t>
            </a:fld>
            <a:endParaRPr lang="en-US" altLang="en-US" sz="1200"/>
          </a:p>
        </p:txBody>
      </p:sp>
      <p:sp>
        <p:nvSpPr>
          <p:cNvPr id="1269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6083" name="Rectangle 3"/>
          <p:cNvSpPr>
            <a:spLocks noGrp="1" noChangeArrowheads="1"/>
          </p:cNvSpPr>
          <p:nvPr>
            <p:ph type="body" idx="1"/>
          </p:nvPr>
        </p:nvSpPr>
        <p:spPr>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eaLnBrk="1" hangingPunct="1"/>
            <a:endParaRPr lang="en-US" altLang="en-US">
              <a:ea typeface="ＭＳ Ｐゴシック" charset="-128"/>
            </a:endParaRPr>
          </a:p>
        </p:txBody>
      </p:sp>
    </p:spTree>
    <p:extLst>
      <p:ext uri="{BB962C8B-B14F-4D97-AF65-F5344CB8AC3E}">
        <p14:creationId xmlns:p14="http://schemas.microsoft.com/office/powerpoint/2010/main" val="7089242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Date Placeholder 3"/>
          <p:cNvSpPr>
            <a:spLocks noGrp="1"/>
          </p:cNvSpPr>
          <p:nvPr>
            <p:ph type="dt" sz="half" idx="10"/>
          </p:nvPr>
        </p:nvSpPr>
        <p:spPr/>
        <p:txBody>
          <a:bodyPr/>
          <a:lstStyle/>
          <a:p>
            <a:fld id="{D3544B97-2FE7-974A-926B-CFA5E4DCA307}" type="datetimeFigureOut">
              <a:rPr lang="en-US" smtClean="0"/>
              <a:t>9/14/16</a:t>
            </a:fld>
            <a:endParaRPr lang="en-US" dirty="0"/>
          </a:p>
        </p:txBody>
      </p:sp>
      <p:sp>
        <p:nvSpPr>
          <p:cNvPr id="6" name="Slide Number Placeholder 5"/>
          <p:cNvSpPr>
            <a:spLocks noGrp="1"/>
          </p:cNvSpPr>
          <p:nvPr>
            <p:ph type="sldNum" sz="quarter" idx="12"/>
          </p:nvPr>
        </p:nvSpPr>
        <p:spPr/>
        <p:txBody>
          <a:bodyPr/>
          <a:lstStyle/>
          <a:p>
            <a:fld id="{6ADFE373-236C-4A44-B28F-E27EA00AD451}" type="slidenum">
              <a:rPr lang="en-US" smtClean="0"/>
              <a:t>‹#›</a:t>
            </a:fld>
            <a:endParaRPr lang="en-US" dirty="0"/>
          </a:p>
        </p:txBody>
      </p:sp>
    </p:spTree>
    <p:extLst>
      <p:ext uri="{BB962C8B-B14F-4D97-AF65-F5344CB8AC3E}">
        <p14:creationId xmlns:p14="http://schemas.microsoft.com/office/powerpoint/2010/main" val="131858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3544B97-2FE7-974A-926B-CFA5E4DCA307}" type="datetimeFigureOut">
              <a:rPr lang="en-US" smtClean="0"/>
              <a:t>9/14/16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ADFE373-236C-4A44-B28F-E27EA00AD451}" type="slidenum">
              <a:rPr lang="en-US" smtClean="0"/>
              <a:t>‹#›</a:t>
            </a:fld>
            <a:endParaRPr lang="en-US" dirty="0"/>
          </a:p>
        </p:txBody>
      </p:sp>
    </p:spTree>
    <p:extLst>
      <p:ext uri="{BB962C8B-B14F-4D97-AF65-F5344CB8AC3E}">
        <p14:creationId xmlns:p14="http://schemas.microsoft.com/office/powerpoint/2010/main" val="1375532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3544B97-2FE7-974A-926B-CFA5E4DCA307}" type="datetimeFigureOut">
              <a:rPr lang="en-US" smtClean="0"/>
              <a:t>9/14/16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ADFE373-236C-4A44-B28F-E27EA00AD451}" type="slidenum">
              <a:rPr lang="en-US" smtClean="0"/>
              <a:t>‹#›</a:t>
            </a:fld>
            <a:endParaRPr lang="en-US" dirty="0"/>
          </a:p>
        </p:txBody>
      </p:sp>
    </p:spTree>
    <p:extLst>
      <p:ext uri="{BB962C8B-B14F-4D97-AF65-F5344CB8AC3E}">
        <p14:creationId xmlns:p14="http://schemas.microsoft.com/office/powerpoint/2010/main" val="144073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3544B97-2FE7-974A-926B-CFA5E4DCA307}" type="datetimeFigureOut">
              <a:rPr lang="en-US" smtClean="0"/>
              <a:t>9/14/16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ADFE373-236C-4A44-B28F-E27EA00AD451}" type="slidenum">
              <a:rPr lang="en-US" smtClean="0"/>
              <a:t>‹#›</a:t>
            </a:fld>
            <a:endParaRPr lang="en-US" dirty="0"/>
          </a:p>
        </p:txBody>
      </p:sp>
    </p:spTree>
    <p:extLst>
      <p:ext uri="{BB962C8B-B14F-4D97-AF65-F5344CB8AC3E}">
        <p14:creationId xmlns:p14="http://schemas.microsoft.com/office/powerpoint/2010/main" val="666140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3544B97-2FE7-974A-926B-CFA5E4DCA307}" type="datetimeFigureOut">
              <a:rPr lang="en-US" smtClean="0"/>
              <a:t>9/14/16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ADFE373-236C-4A44-B28F-E27EA00AD451}" type="slidenum">
              <a:rPr lang="en-US" smtClean="0"/>
              <a:t>‹#›</a:t>
            </a:fld>
            <a:endParaRPr lang="en-US" dirty="0"/>
          </a:p>
        </p:txBody>
      </p:sp>
    </p:spTree>
    <p:extLst>
      <p:ext uri="{BB962C8B-B14F-4D97-AF65-F5344CB8AC3E}">
        <p14:creationId xmlns:p14="http://schemas.microsoft.com/office/powerpoint/2010/main" val="13872900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28775"/>
            <a:ext cx="8229600"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516461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3544B97-2FE7-974A-926B-CFA5E4DCA307}" type="datetimeFigureOut">
              <a:rPr lang="en-US" smtClean="0"/>
              <a:t>9/14/16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ADFE373-236C-4A44-B28F-E27EA00AD451}" type="slidenum">
              <a:rPr lang="en-US" smtClean="0"/>
              <a:t>‹#›</a:t>
            </a:fld>
            <a:endParaRPr lang="en-US" dirty="0"/>
          </a:p>
        </p:txBody>
      </p:sp>
    </p:spTree>
    <p:extLst>
      <p:ext uri="{BB962C8B-B14F-4D97-AF65-F5344CB8AC3E}">
        <p14:creationId xmlns:p14="http://schemas.microsoft.com/office/powerpoint/2010/main" val="2228444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3544B97-2FE7-974A-926B-CFA5E4DCA307}" type="datetimeFigureOut">
              <a:rPr lang="en-US" smtClean="0"/>
              <a:t>9/14/16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ADFE373-236C-4A44-B28F-E27EA00AD451}" type="slidenum">
              <a:rPr lang="en-US" smtClean="0"/>
              <a:t>‹#›</a:t>
            </a:fld>
            <a:endParaRPr lang="en-US" dirty="0"/>
          </a:p>
        </p:txBody>
      </p:sp>
    </p:spTree>
    <p:extLst>
      <p:ext uri="{BB962C8B-B14F-4D97-AF65-F5344CB8AC3E}">
        <p14:creationId xmlns:p14="http://schemas.microsoft.com/office/powerpoint/2010/main" val="1338652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3544B97-2FE7-974A-926B-CFA5E4DCA307}" type="datetimeFigureOut">
              <a:rPr lang="en-US" smtClean="0"/>
              <a:t>9/14/16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ADFE373-236C-4A44-B28F-E27EA00AD451}" type="slidenum">
              <a:rPr lang="en-US" smtClean="0"/>
              <a:t>‹#›</a:t>
            </a:fld>
            <a:endParaRPr lang="en-US" dirty="0"/>
          </a:p>
        </p:txBody>
      </p:sp>
    </p:spTree>
    <p:extLst>
      <p:ext uri="{BB962C8B-B14F-4D97-AF65-F5344CB8AC3E}">
        <p14:creationId xmlns:p14="http://schemas.microsoft.com/office/powerpoint/2010/main" val="662371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3544B97-2FE7-974A-926B-CFA5E4DCA307}" type="datetimeFigureOut">
              <a:rPr lang="en-US" smtClean="0"/>
              <a:t>9/14/16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ADFE373-236C-4A44-B28F-E27EA00AD451}" type="slidenum">
              <a:rPr lang="en-US" smtClean="0"/>
              <a:t>‹#›</a:t>
            </a:fld>
            <a:endParaRPr lang="en-US" dirty="0"/>
          </a:p>
        </p:txBody>
      </p:sp>
    </p:spTree>
    <p:extLst>
      <p:ext uri="{BB962C8B-B14F-4D97-AF65-F5344CB8AC3E}">
        <p14:creationId xmlns:p14="http://schemas.microsoft.com/office/powerpoint/2010/main" val="31891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544B97-2FE7-974A-926B-CFA5E4DCA307}" type="datetimeFigureOut">
              <a:rPr lang="en-US" smtClean="0"/>
              <a:t>9/14/16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ADFE373-236C-4A44-B28F-E27EA00AD451}" type="slidenum">
              <a:rPr lang="en-US" smtClean="0"/>
              <a:t>‹#›</a:t>
            </a:fld>
            <a:endParaRPr lang="en-US" dirty="0"/>
          </a:p>
        </p:txBody>
      </p:sp>
    </p:spTree>
    <p:extLst>
      <p:ext uri="{BB962C8B-B14F-4D97-AF65-F5344CB8AC3E}">
        <p14:creationId xmlns:p14="http://schemas.microsoft.com/office/powerpoint/2010/main" val="431809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3544B97-2FE7-974A-926B-CFA5E4DCA307}" type="datetimeFigureOut">
              <a:rPr lang="en-US" smtClean="0"/>
              <a:t>9/14/16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ADFE373-236C-4A44-B28F-E27EA00AD451}" type="slidenum">
              <a:rPr lang="en-US" smtClean="0"/>
              <a:t>‹#›</a:t>
            </a:fld>
            <a:endParaRPr lang="en-US" dirty="0"/>
          </a:p>
        </p:txBody>
      </p:sp>
    </p:spTree>
    <p:extLst>
      <p:ext uri="{BB962C8B-B14F-4D97-AF65-F5344CB8AC3E}">
        <p14:creationId xmlns:p14="http://schemas.microsoft.com/office/powerpoint/2010/main" val="729936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5" Type="http://schemas.openxmlformats.org/officeDocument/2006/relationships/image" Target="../media/image2.png"/><Relationship Id="rId16"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5500">
              <a:srgbClr val="C4D5E9"/>
            </a:gs>
            <a:gs pos="37000">
              <a:srgbClr val="D8E3F0"/>
            </a:gs>
            <a:gs pos="0">
              <a:schemeClr val="accent1">
                <a:lumMod val="0"/>
                <a:lumOff val="10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544B97-2FE7-974A-926B-CFA5E4DCA307}" type="datetimeFigureOut">
              <a:rPr lang="en-US" smtClean="0"/>
              <a:t>9/14/16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DFE373-236C-4A44-B28F-E27EA00AD451}" type="slidenum">
              <a:rPr lang="en-US" smtClean="0"/>
              <a:t>‹#›</a:t>
            </a:fld>
            <a:endParaRPr lang="en-US" dirty="0"/>
          </a:p>
        </p:txBody>
      </p:sp>
      <p:pic>
        <p:nvPicPr>
          <p:cNvPr id="8" name="Picture 7"/>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3894667" y="6284896"/>
            <a:ext cx="1244182" cy="522250"/>
          </a:xfrm>
          <a:prstGeom prst="rect">
            <a:avLst/>
          </a:prstGeom>
        </p:spPr>
      </p:pic>
      <p:pic>
        <p:nvPicPr>
          <p:cNvPr id="9" name="Picture 8" descr="ysm logo.png"/>
          <p:cNvPicPr>
            <a:picLocks noChangeAspect="1"/>
          </p:cNvPicPr>
          <p:nvPr userDrawn="1"/>
        </p:nvPicPr>
        <p:blipFill>
          <a:blip r:embed="rId15">
            <a:alphaModFix/>
            <a:extLst>
              <a:ext uri="{28A0092B-C50C-407E-A947-70E740481C1C}">
                <a14:useLocalDpi xmlns:a14="http://schemas.microsoft.com/office/drawing/2010/main" val="0"/>
              </a:ext>
            </a:extLst>
          </a:blip>
          <a:stretch>
            <a:fillRect/>
          </a:stretch>
        </p:blipFill>
        <p:spPr>
          <a:xfrm>
            <a:off x="8669867" y="6322429"/>
            <a:ext cx="482600" cy="539858"/>
          </a:xfrm>
          <a:prstGeom prst="rect">
            <a:avLst/>
          </a:prstGeom>
        </p:spPr>
      </p:pic>
      <p:pic>
        <p:nvPicPr>
          <p:cNvPr id="10" name="Picture 9"/>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0" y="6284896"/>
            <a:ext cx="977900" cy="563188"/>
          </a:xfrm>
          <a:prstGeom prst="rect">
            <a:avLst/>
          </a:prstGeom>
        </p:spPr>
      </p:pic>
    </p:spTree>
    <p:extLst>
      <p:ext uri="{BB962C8B-B14F-4D97-AF65-F5344CB8AC3E}">
        <p14:creationId xmlns:p14="http://schemas.microsoft.com/office/powerpoint/2010/main" val="2354279718"/>
      </p:ext>
    </p:extLst>
  </p:cSld>
  <p:clrMap bg1="lt1" tx1="dk1" bg2="lt2" tx2="dk2" accent1="accent1" accent2="accent2" accent3="accent3" accent4="accent4" accent5="accent5" accent6="accent6" hlink="hlink" folHlink="folHlink"/>
  <p:sldLayoutIdLst>
    <p:sldLayoutId id="2147483660"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 Id="rId3"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3.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4.tiff"/></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8.xml"/><Relationship Id="rId2"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6.png"/><Relationship Id="rId5" Type="http://schemas.openxmlformats.org/officeDocument/2006/relationships/image" Target="../media/image17.png"/><Relationship Id="rId1" Type="http://schemas.openxmlformats.org/officeDocument/2006/relationships/slideLayout" Target="../slideLayouts/slideLayout8.xml"/><Relationship Id="rId2" Type="http://schemas.openxmlformats.org/officeDocument/2006/relationships/notesSlide" Target="../notesSlides/notesSlide6.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emf"/><Relationship Id="rId1" Type="http://schemas.openxmlformats.org/officeDocument/2006/relationships/slideLayout" Target="../slideLayouts/slideLayout8.xml"/><Relationship Id="rId2" Type="http://schemas.openxmlformats.org/officeDocument/2006/relationships/notesSlide" Target="../notesSlides/notesSlide7.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oleObject" Target="../embeddings/oleObject1.bin"/><Relationship Id="rId5" Type="http://schemas.openxmlformats.org/officeDocument/2006/relationships/image" Target="../media/image21.emf"/><Relationship Id="rId1" Type="http://schemas.openxmlformats.org/officeDocument/2006/relationships/vmlDrawing" Target="../drawings/vmlDrawing1.vml"/><Relationship Id="rId2"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oleObject" Target="../embeddings/oleObject2.bin"/><Relationship Id="rId5" Type="http://schemas.openxmlformats.org/officeDocument/2006/relationships/image" Target="../media/image22.emf"/><Relationship Id="rId6" Type="http://schemas.openxmlformats.org/officeDocument/2006/relationships/oleObject" Target="../embeddings/oleObject3.bin"/><Relationship Id="rId7" Type="http://schemas.openxmlformats.org/officeDocument/2006/relationships/image" Target="../media/image23.emf"/><Relationship Id="rId8" Type="http://schemas.openxmlformats.org/officeDocument/2006/relationships/oleObject" Target="../embeddings/oleObject4.bin"/><Relationship Id="rId9" Type="http://schemas.openxmlformats.org/officeDocument/2006/relationships/image" Target="../media/image24.emf"/><Relationship Id="rId10" Type="http://schemas.openxmlformats.org/officeDocument/2006/relationships/oleObject" Target="../embeddings/oleObject5.bin"/><Relationship Id="rId11" Type="http://schemas.openxmlformats.org/officeDocument/2006/relationships/image" Target="../media/image25.emf"/><Relationship Id="rId1" Type="http://schemas.openxmlformats.org/officeDocument/2006/relationships/vmlDrawing" Target="../drawings/vmlDrawing2.vml"/><Relationship Id="rId2"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6.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7.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 Id="rId3" Type="http://schemas.openxmlformats.org/officeDocument/2006/relationships/image" Target="../media/image28.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 Id="rId3" Type="http://schemas.openxmlformats.org/officeDocument/2006/relationships/image" Target="../media/image29.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 Id="rId3" Type="http://schemas.openxmlformats.org/officeDocument/2006/relationships/image" Target="../media/image30.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xml"/><Relationship Id="rId3" Type="http://schemas.openxmlformats.org/officeDocument/2006/relationships/image" Target="../media/image31.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8.xml"/><Relationship Id="rId3" Type="http://schemas.openxmlformats.org/officeDocument/2006/relationships/image" Target="../media/image32.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9.xml"/><Relationship Id="rId3" Type="http://schemas.openxmlformats.org/officeDocument/2006/relationships/image" Target="../media/image33.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0.xml"/><Relationship Id="rId3" Type="http://schemas.openxmlformats.org/officeDocument/2006/relationships/image" Target="../media/image34.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5.tif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6.tif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7.tiff"/></Relationships>
</file>

<file path=ppt/slides/_rels/slide33.xml.rels><?xml version="1.0" encoding="UTF-8" standalone="yes"?>
<Relationships xmlns="http://schemas.openxmlformats.org/package/2006/relationships"><Relationship Id="rId3" Type="http://schemas.openxmlformats.org/officeDocument/2006/relationships/image" Target="../media/image39.tiff"/><Relationship Id="rId4" Type="http://schemas.openxmlformats.org/officeDocument/2006/relationships/image" Target="../media/image40.png"/><Relationship Id="rId1" Type="http://schemas.openxmlformats.org/officeDocument/2006/relationships/slideLayout" Target="../slideLayouts/slideLayout8.xml"/><Relationship Id="rId2" Type="http://schemas.openxmlformats.org/officeDocument/2006/relationships/image" Target="../media/image38.tif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1.tif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2.tif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3.tif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 Id="rId1" Type="http://schemas.openxmlformats.org/officeDocument/2006/relationships/slideLayout" Target="../slideLayouts/slideLayout8.xml"/><Relationship Id="rId2" Type="http://schemas.openxmlformats.org/officeDocument/2006/relationships/notesSlide" Target="../notesSlides/notesSlide2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8.png"/><Relationship Id="rId3" Type="http://schemas.openxmlformats.org/officeDocument/2006/relationships/image" Target="../media/image4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1" Type="http://schemas.openxmlformats.org/officeDocument/2006/relationships/slideLayout" Target="../slideLayouts/slideLayout8.xml"/><Relationship Id="rId2" Type="http://schemas.openxmlformats.org/officeDocument/2006/relationships/image" Target="../media/image5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53.e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54.e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6.em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7.e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8.emf"/><Relationship Id="rId3" Type="http://schemas.openxmlformats.org/officeDocument/2006/relationships/image" Target="../media/image59.wm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5.jpeg"/><Relationship Id="rId3" Type="http://schemas.openxmlformats.org/officeDocument/2006/relationships/image" Target="../media/image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62.tif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xml"/><Relationship Id="rId3" Type="http://schemas.openxmlformats.org/officeDocument/2006/relationships/image" Target="../media/image7.emf"/></Relationships>
</file>

<file path=ppt/slides/_rels/slide8.xml.rels><?xml version="1.0" encoding="UTF-8" standalone="yes"?>
<Relationships xmlns="http://schemas.openxmlformats.org/package/2006/relationships"><Relationship Id="rId3" Type="http://schemas.openxmlformats.org/officeDocument/2006/relationships/image" Target="../media/image8.emf"/><Relationship Id="rId4" Type="http://schemas.openxmlformats.org/officeDocument/2006/relationships/image" Target="../media/image9.emf"/><Relationship Id="rId5" Type="http://schemas.openxmlformats.org/officeDocument/2006/relationships/image" Target="../media/image10.emf"/><Relationship Id="rId1" Type="http://schemas.openxmlformats.org/officeDocument/2006/relationships/slideLayout" Target="../slideLayouts/slideLayout8.xml"/><Relationship Id="rId2"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 Id="rId3" Type="http://schemas.openxmlformats.org/officeDocument/2006/relationships/image" Target="../media/image11.emf"/></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55500">
              <a:srgbClr val="C4D5E9">
                <a:alpha val="78000"/>
              </a:srgbClr>
            </a:gs>
            <a:gs pos="37000">
              <a:srgbClr val="D8E3F0"/>
            </a:gs>
            <a:gs pos="0">
              <a:schemeClr val="accent1">
                <a:lumMod val="0"/>
                <a:lumOff val="10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0"/>
          <a:tileRect/>
        </a:gradFill>
        <a:effectLst/>
      </p:bgPr>
    </p:bg>
    <p:spTree>
      <p:nvGrpSpPr>
        <p:cNvPr id="1" name=""/>
        <p:cNvGrpSpPr/>
        <p:nvPr/>
      </p:nvGrpSpPr>
      <p:grpSpPr>
        <a:xfrm>
          <a:off x="0" y="0"/>
          <a:ext cx="0" cy="0"/>
          <a:chOff x="0" y="0"/>
          <a:chExt cx="0" cy="0"/>
        </a:xfrm>
      </p:grpSpPr>
      <p:sp>
        <p:nvSpPr>
          <p:cNvPr id="14338" name="Title 1"/>
          <p:cNvSpPr>
            <a:spLocks noGrp="1"/>
          </p:cNvSpPr>
          <p:nvPr>
            <p:ph type="ctrTitle"/>
          </p:nvPr>
        </p:nvSpPr>
        <p:spPr>
          <a:xfrm>
            <a:off x="431799" y="1557338"/>
            <a:ext cx="8526513" cy="4799012"/>
          </a:xfrm>
        </p:spPr>
        <p:txBody>
          <a:bodyPr/>
          <a:lstStyle/>
          <a:p>
            <a:r>
              <a:rPr lang="en-GB" sz="3200" b="1" dirty="0" smtClean="0">
                <a:solidFill>
                  <a:srgbClr val="0000FF"/>
                </a:solidFill>
              </a:rPr>
              <a:t>X</a:t>
            </a:r>
            <a:r>
              <a:rPr lang="en-GB" sz="3200" b="1" dirty="0">
                <a:solidFill>
                  <a:srgbClr val="0000FF"/>
                </a:solidFill>
              </a:rPr>
              <a:t>-Linked </a:t>
            </a:r>
            <a:r>
              <a:rPr lang="en-GB" sz="3200" b="1" dirty="0" smtClean="0">
                <a:solidFill>
                  <a:srgbClr val="0000FF"/>
                </a:solidFill>
              </a:rPr>
              <a:t>Hypophosphatemia in Adults </a:t>
            </a:r>
            <a:r>
              <a:rPr lang="en-GB" sz="3200" b="1" dirty="0">
                <a:solidFill>
                  <a:srgbClr val="0000FF"/>
                </a:solidFill>
              </a:rPr>
              <a:t/>
            </a:r>
            <a:br>
              <a:rPr lang="en-GB" sz="3200" b="1" dirty="0">
                <a:solidFill>
                  <a:srgbClr val="0000FF"/>
                </a:solidFill>
              </a:rPr>
            </a:br>
            <a:r>
              <a:rPr lang="en-GB" sz="3200" b="1" dirty="0" smtClean="0">
                <a:solidFill>
                  <a:srgbClr val="0000FF"/>
                </a:solidFill>
              </a:rPr>
              <a:t>New Biology, New Therapies</a:t>
            </a:r>
            <a:br>
              <a:rPr lang="en-GB" sz="3200" b="1" dirty="0" smtClean="0">
                <a:solidFill>
                  <a:srgbClr val="0000FF"/>
                </a:solidFill>
              </a:rPr>
            </a:br>
            <a:r>
              <a:rPr lang="en-GB" sz="3200" dirty="0" smtClean="0">
                <a:solidFill>
                  <a:srgbClr val="0000FF"/>
                </a:solidFill>
              </a:rPr>
              <a:t/>
            </a:r>
            <a:br>
              <a:rPr lang="en-GB" sz="3200" dirty="0" smtClean="0">
                <a:solidFill>
                  <a:srgbClr val="0000FF"/>
                </a:solidFill>
              </a:rPr>
            </a:br>
            <a:r>
              <a:rPr lang="en-GB" sz="2400" b="1" i="1" dirty="0" smtClean="0">
                <a:solidFill>
                  <a:srgbClr val="0000FF"/>
                </a:solidFill>
              </a:rPr>
              <a:t>September 16, 2016</a:t>
            </a:r>
            <a:r>
              <a:rPr lang="en-GB" sz="1800" b="1" i="1" dirty="0">
                <a:solidFill>
                  <a:srgbClr val="0000FF"/>
                </a:solidFill>
                <a:latin typeface="Apex New Book" charset="0"/>
                <a:cs typeface="Apex New Book" charset="0"/>
              </a:rPr>
              <a:t/>
            </a:r>
            <a:br>
              <a:rPr lang="en-GB" sz="1800" b="1" i="1" dirty="0">
                <a:solidFill>
                  <a:srgbClr val="0000FF"/>
                </a:solidFill>
                <a:latin typeface="Apex New Book" charset="0"/>
                <a:cs typeface="Apex New Book" charset="0"/>
              </a:rPr>
            </a:br>
            <a:endParaRPr lang="en-GB" sz="3200" b="1" i="1" dirty="0">
              <a:solidFill>
                <a:srgbClr val="0000FF"/>
              </a:solidFill>
              <a:latin typeface="Calibri" charset="0"/>
            </a:endParaRPr>
          </a:p>
        </p:txBody>
      </p:sp>
      <p:sp>
        <p:nvSpPr>
          <p:cNvPr id="3" name="TextBox 2"/>
          <p:cNvSpPr txBox="1"/>
          <p:nvPr/>
        </p:nvSpPr>
        <p:spPr>
          <a:xfrm>
            <a:off x="687575" y="5021048"/>
            <a:ext cx="6102692" cy="1015663"/>
          </a:xfrm>
          <a:prstGeom prst="rect">
            <a:avLst/>
          </a:prstGeom>
          <a:noFill/>
        </p:spPr>
        <p:txBody>
          <a:bodyPr wrap="square" rtlCol="0">
            <a:spAutoFit/>
          </a:bodyPr>
          <a:lstStyle/>
          <a:p>
            <a:r>
              <a:rPr lang="en-US" sz="2000" b="1" i="1" dirty="0">
                <a:solidFill>
                  <a:srgbClr val="0000FF"/>
                </a:solidFill>
                <a:latin typeface="+mj-lt"/>
                <a:ea typeface="+mj-ea"/>
                <a:cs typeface="+mj-cs"/>
              </a:rPr>
              <a:t>Karl L. Insogna, MD</a:t>
            </a:r>
          </a:p>
          <a:p>
            <a:r>
              <a:rPr lang="en-US" sz="2000" b="1" i="1" dirty="0">
                <a:solidFill>
                  <a:srgbClr val="0000FF"/>
                </a:solidFill>
                <a:latin typeface="+mj-lt"/>
                <a:ea typeface="+mj-ea"/>
                <a:cs typeface="+mj-cs"/>
              </a:rPr>
              <a:t>Ensign Professor of Medicine/Endocrinology</a:t>
            </a:r>
          </a:p>
          <a:p>
            <a:r>
              <a:rPr lang="en-US" sz="2000" b="1" i="1" dirty="0">
                <a:solidFill>
                  <a:srgbClr val="0000FF"/>
                </a:solidFill>
                <a:latin typeface="+mj-lt"/>
                <a:ea typeface="+mj-ea"/>
                <a:cs typeface="+mj-cs"/>
              </a:rPr>
              <a:t>Yale School of Medicine</a:t>
            </a:r>
          </a:p>
        </p:txBody>
      </p:sp>
      <p:pic>
        <p:nvPicPr>
          <p:cNvPr id="2" name="Picture 1"/>
          <p:cNvPicPr>
            <a:picLocks noChangeAspect="1"/>
          </p:cNvPicPr>
          <p:nvPr/>
        </p:nvPicPr>
        <p:blipFill>
          <a:blip r:embed="rId2">
            <a:alphaModFix amt="68000"/>
            <a:extLst>
              <a:ext uri="{BEBA8EAE-BF5A-486C-A8C5-ECC9F3942E4B}">
                <a14:imgProps xmlns:a14="http://schemas.microsoft.com/office/drawing/2010/main">
                  <a14:imgLayer r:embed="rId3">
                    <a14:imgEffect>
                      <a14:colorTemperature colorTemp="2575"/>
                    </a14:imgEffect>
                    <a14:imgEffect>
                      <a14:saturation sat="79000"/>
                    </a14:imgEffect>
                  </a14:imgLayer>
                </a14:imgProps>
              </a:ext>
              <a:ext uri="{28A0092B-C50C-407E-A947-70E740481C1C}">
                <a14:useLocalDpi xmlns:a14="http://schemas.microsoft.com/office/drawing/2010/main" val="0"/>
              </a:ext>
            </a:extLst>
          </a:blip>
          <a:stretch>
            <a:fillRect/>
          </a:stretch>
        </p:blipFill>
        <p:spPr>
          <a:xfrm>
            <a:off x="3730477" y="364066"/>
            <a:ext cx="1409202" cy="1938867"/>
          </a:xfrm>
          <a:prstGeom prst="rect">
            <a:avLst/>
          </a:prstGeom>
          <a:gradFill>
            <a:gsLst>
              <a:gs pos="55500">
                <a:srgbClr val="C4D5E9">
                  <a:alpha val="97000"/>
                </a:srgbClr>
              </a:gs>
              <a:gs pos="37000">
                <a:srgbClr val="D8E3F0"/>
              </a:gs>
              <a:gs pos="0">
                <a:schemeClr val="accent1">
                  <a:lumMod val="0"/>
                  <a:lumOff val="10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0"/>
          </a:gradFill>
        </p:spPr>
      </p:pic>
    </p:spTree>
    <p:extLst>
      <p:ext uri="{BB962C8B-B14F-4D97-AF65-F5344CB8AC3E}">
        <p14:creationId xmlns:p14="http://schemas.microsoft.com/office/powerpoint/2010/main" val="2379963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p:cNvSpPr>
            <a:spLocks noChangeArrowheads="1"/>
          </p:cNvSpPr>
          <p:nvPr/>
        </p:nvSpPr>
        <p:spPr bwMode="auto">
          <a:xfrm>
            <a:off x="812800" y="447767"/>
            <a:ext cx="7538720" cy="954107"/>
          </a:xfrm>
          <a:prstGeom prst="rect">
            <a:avLst/>
          </a:prstGeom>
          <a:solidFill>
            <a:schemeClr val="accent3">
              <a:alpha val="53000"/>
            </a:schemeClr>
          </a:solidFill>
          <a:ln>
            <a:solidFill>
              <a:srgbClr val="4F81BD"/>
            </a:solidFill>
          </a:ln>
          <a:effectLst>
            <a:innerShdw blurRad="63500" dist="50800" dir="13500000">
              <a:prstClr val="black">
                <a:alpha val="50000"/>
              </a:prstClr>
            </a:innerShdw>
          </a:effectLst>
          <a:extLst/>
        </p:spPr>
        <p:style>
          <a:lnRef idx="3">
            <a:schemeClr val="lt1"/>
          </a:lnRef>
          <a:fillRef idx="1">
            <a:schemeClr val="accent3"/>
          </a:fillRef>
          <a:effectRef idx="1">
            <a:schemeClr val="accent3"/>
          </a:effectRef>
          <a:fontRef idx="minor">
            <a:schemeClr val="lt1"/>
          </a:fontRef>
        </p:style>
        <p:txBody>
          <a:bodyPr wrap="square">
            <a:spAutoFit/>
          </a:bodyPr>
          <a:lstStyle/>
          <a:p>
            <a:pPr algn="ctr"/>
            <a:r>
              <a:rPr lang="en-US" sz="2800" b="1" dirty="0" smtClean="0">
                <a:solidFill>
                  <a:srgbClr val="0000FF"/>
                </a:solidFill>
                <a:latin typeface="Arial"/>
                <a:ea typeface="MS Pゴシック" charset="0"/>
                <a:cs typeface="Arial"/>
              </a:rPr>
              <a:t>Complications of XLH in adults:</a:t>
            </a:r>
          </a:p>
          <a:p>
            <a:pPr algn="ctr"/>
            <a:r>
              <a:rPr lang="en-US" sz="2800" b="1" dirty="0" smtClean="0">
                <a:solidFill>
                  <a:srgbClr val="0000FF"/>
                </a:solidFill>
                <a:latin typeface="Arial"/>
                <a:ea typeface="MS Pゴシック" charset="0"/>
                <a:cs typeface="Arial"/>
              </a:rPr>
              <a:t>Hearing loss</a:t>
            </a:r>
          </a:p>
        </p:txBody>
      </p:sp>
      <p:grpSp>
        <p:nvGrpSpPr>
          <p:cNvPr id="14" name="Group 13"/>
          <p:cNvGrpSpPr/>
          <p:nvPr/>
        </p:nvGrpSpPr>
        <p:grpSpPr>
          <a:xfrm>
            <a:off x="1881535" y="1654512"/>
            <a:ext cx="5060076" cy="4596285"/>
            <a:chOff x="1881535" y="1654512"/>
            <a:chExt cx="5060076" cy="4596285"/>
          </a:xfrm>
        </p:grpSpPr>
        <p:grpSp>
          <p:nvGrpSpPr>
            <p:cNvPr id="4" name="Group 3"/>
            <p:cNvGrpSpPr/>
            <p:nvPr/>
          </p:nvGrpSpPr>
          <p:grpSpPr>
            <a:xfrm>
              <a:off x="1881535" y="1654512"/>
              <a:ext cx="4973320" cy="4482128"/>
              <a:chOff x="1881535" y="1905484"/>
              <a:chExt cx="4973320" cy="4482128"/>
            </a:xfrm>
          </p:grpSpPr>
          <p:pic>
            <p:nvPicPr>
              <p:cNvPr id="5" name="Picture 4" descr="Hearing Threshold 11.37.0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1535" y="1905484"/>
                <a:ext cx="4973320" cy="4482128"/>
              </a:xfrm>
              <a:prstGeom prst="rect">
                <a:avLst/>
              </a:prstGeom>
            </p:spPr>
          </p:pic>
          <p:sp>
            <p:nvSpPr>
              <p:cNvPr id="6" name="Rectangle 5"/>
              <p:cNvSpPr/>
              <p:nvPr/>
            </p:nvSpPr>
            <p:spPr>
              <a:xfrm>
                <a:off x="2585720" y="2656840"/>
                <a:ext cx="3754120" cy="1102360"/>
              </a:xfrm>
              <a:prstGeom prst="rect">
                <a:avLst/>
              </a:prstGeom>
              <a:solidFill>
                <a:srgbClr val="F2C1F1">
                  <a:alpha val="47000"/>
                </a:srgbClr>
              </a:solid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7" name="Rectangle 6"/>
              <p:cNvSpPr/>
              <p:nvPr/>
            </p:nvSpPr>
            <p:spPr>
              <a:xfrm>
                <a:off x="2585720" y="5222240"/>
                <a:ext cx="3754120" cy="914400"/>
              </a:xfrm>
              <a:prstGeom prst="rect">
                <a:avLst/>
              </a:prstGeom>
              <a:solidFill>
                <a:srgbClr val="FFFF00">
                  <a:alpha val="38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2585720" y="3759200"/>
                <a:ext cx="3754120" cy="1463040"/>
              </a:xfrm>
              <a:prstGeom prst="rect">
                <a:avLst/>
              </a:prstGeom>
              <a:gradFill flip="none" rotWithShape="1">
                <a:gsLst>
                  <a:gs pos="0">
                    <a:schemeClr val="accent1">
                      <a:tint val="100000"/>
                      <a:shade val="100000"/>
                      <a:satMod val="130000"/>
                      <a:alpha val="26000"/>
                    </a:schemeClr>
                  </a:gs>
                  <a:gs pos="100000">
                    <a:schemeClr val="accent1">
                      <a:tint val="50000"/>
                      <a:shade val="100000"/>
                      <a:satMod val="350000"/>
                      <a:alpha val="26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p:cNvSpPr txBox="1"/>
              <p:nvPr/>
            </p:nvSpPr>
            <p:spPr>
              <a:xfrm>
                <a:off x="5364480" y="2936240"/>
                <a:ext cx="975360" cy="369332"/>
              </a:xfrm>
              <a:prstGeom prst="rect">
                <a:avLst/>
              </a:prstGeom>
              <a:noFill/>
            </p:spPr>
            <p:txBody>
              <a:bodyPr wrap="square" rtlCol="0">
                <a:spAutoFit/>
              </a:bodyPr>
              <a:lstStyle/>
              <a:p>
                <a:pPr algn="r"/>
                <a:r>
                  <a:rPr lang="en-US" b="1" dirty="0" smtClean="0">
                    <a:solidFill>
                      <a:srgbClr val="0000FF"/>
                    </a:solidFill>
                    <a:latin typeface="Arial"/>
                    <a:cs typeface="Arial"/>
                  </a:rPr>
                  <a:t>Normal</a:t>
                </a:r>
                <a:endParaRPr lang="en-US" b="1" dirty="0">
                  <a:solidFill>
                    <a:srgbClr val="0000FF"/>
                  </a:solidFill>
                  <a:latin typeface="Arial"/>
                  <a:cs typeface="Arial"/>
                </a:endParaRPr>
              </a:p>
            </p:txBody>
          </p:sp>
          <p:sp>
            <p:nvSpPr>
              <p:cNvPr id="10" name="TextBox 9"/>
              <p:cNvSpPr txBox="1"/>
              <p:nvPr/>
            </p:nvSpPr>
            <p:spPr>
              <a:xfrm>
                <a:off x="5080000" y="3931920"/>
                <a:ext cx="1259840" cy="369332"/>
              </a:xfrm>
              <a:prstGeom prst="rect">
                <a:avLst/>
              </a:prstGeom>
              <a:noFill/>
            </p:spPr>
            <p:txBody>
              <a:bodyPr wrap="square" rtlCol="0">
                <a:spAutoFit/>
              </a:bodyPr>
              <a:lstStyle/>
              <a:p>
                <a:pPr algn="r"/>
                <a:r>
                  <a:rPr lang="en-US" b="1" dirty="0" smtClean="0">
                    <a:solidFill>
                      <a:srgbClr val="0000FF"/>
                    </a:solidFill>
                    <a:latin typeface="Arial"/>
                    <a:cs typeface="Arial"/>
                  </a:rPr>
                  <a:t>Moderate</a:t>
                </a:r>
                <a:endParaRPr lang="en-US" b="1" dirty="0">
                  <a:solidFill>
                    <a:srgbClr val="0000FF"/>
                  </a:solidFill>
                  <a:latin typeface="Arial"/>
                  <a:cs typeface="Arial"/>
                </a:endParaRPr>
              </a:p>
            </p:txBody>
          </p:sp>
          <p:sp>
            <p:nvSpPr>
              <p:cNvPr id="12" name="TextBox 11"/>
              <p:cNvSpPr txBox="1"/>
              <p:nvPr/>
            </p:nvSpPr>
            <p:spPr>
              <a:xfrm>
                <a:off x="5080000" y="5276612"/>
                <a:ext cx="1259840" cy="369332"/>
              </a:xfrm>
              <a:prstGeom prst="rect">
                <a:avLst/>
              </a:prstGeom>
              <a:noFill/>
            </p:spPr>
            <p:txBody>
              <a:bodyPr wrap="square" rtlCol="0">
                <a:spAutoFit/>
              </a:bodyPr>
              <a:lstStyle/>
              <a:p>
                <a:pPr algn="r"/>
                <a:r>
                  <a:rPr lang="en-US" b="1" dirty="0" smtClean="0">
                    <a:solidFill>
                      <a:srgbClr val="0000FF"/>
                    </a:solidFill>
                    <a:latin typeface="Arial"/>
                    <a:cs typeface="Arial"/>
                  </a:rPr>
                  <a:t>Severe</a:t>
                </a:r>
                <a:endParaRPr lang="en-US" b="1" dirty="0">
                  <a:solidFill>
                    <a:srgbClr val="0000FF"/>
                  </a:solidFill>
                  <a:latin typeface="Arial"/>
                  <a:cs typeface="Arial"/>
                </a:endParaRPr>
              </a:p>
            </p:txBody>
          </p:sp>
        </p:grpSp>
        <p:sp>
          <p:nvSpPr>
            <p:cNvPr id="2" name="Rectangle 1"/>
            <p:cNvSpPr/>
            <p:nvPr/>
          </p:nvSpPr>
          <p:spPr>
            <a:xfrm>
              <a:off x="6744336" y="1654512"/>
              <a:ext cx="197275" cy="448212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p:cNvSpPr/>
            <p:nvPr/>
          </p:nvSpPr>
          <p:spPr>
            <a:xfrm>
              <a:off x="1881535" y="6041204"/>
              <a:ext cx="5060076" cy="20959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26959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812800" y="269967"/>
            <a:ext cx="7538720" cy="1384995"/>
          </a:xfrm>
          <a:prstGeom prst="rect">
            <a:avLst/>
          </a:prstGeom>
          <a:solidFill>
            <a:schemeClr val="accent3">
              <a:alpha val="53000"/>
            </a:schemeClr>
          </a:solidFill>
          <a:ln>
            <a:solidFill>
              <a:srgbClr val="4F81BD"/>
            </a:solidFill>
          </a:ln>
          <a:effectLst>
            <a:innerShdw blurRad="63500" dist="50800" dir="13500000">
              <a:prstClr val="black">
                <a:alpha val="50000"/>
              </a:prstClr>
            </a:innerShdw>
          </a:effectLst>
          <a:extLst/>
        </p:spPr>
        <p:style>
          <a:lnRef idx="3">
            <a:schemeClr val="lt1"/>
          </a:lnRef>
          <a:fillRef idx="1">
            <a:schemeClr val="accent3"/>
          </a:fillRef>
          <a:effectRef idx="1">
            <a:schemeClr val="accent3"/>
          </a:effectRef>
          <a:fontRef idx="minor">
            <a:schemeClr val="lt1"/>
          </a:fontRef>
        </p:style>
        <p:txBody>
          <a:bodyPr wrap="square">
            <a:spAutoFit/>
          </a:bodyPr>
          <a:lstStyle/>
          <a:p>
            <a:pPr algn="ctr"/>
            <a:r>
              <a:rPr lang="en-US" sz="2800" b="1" dirty="0" smtClean="0">
                <a:solidFill>
                  <a:srgbClr val="0000FF"/>
                </a:solidFill>
                <a:latin typeface="Arial"/>
                <a:ea typeface="MS Pゴシック" charset="0"/>
                <a:cs typeface="Arial"/>
              </a:rPr>
              <a:t>Complications of XLH in adults:</a:t>
            </a:r>
          </a:p>
          <a:p>
            <a:pPr algn="ctr"/>
            <a:r>
              <a:rPr lang="en-US" sz="2800" b="1" dirty="0" smtClean="0">
                <a:solidFill>
                  <a:srgbClr val="0000FF"/>
                </a:solidFill>
                <a:latin typeface="Arial"/>
                <a:ea typeface="MS Pゴシック" charset="0"/>
                <a:cs typeface="Arial"/>
              </a:rPr>
              <a:t>A sense of muscle weakness and  early fatigability </a:t>
            </a:r>
          </a:p>
        </p:txBody>
      </p:sp>
      <p:sp>
        <p:nvSpPr>
          <p:cNvPr id="6" name="TextBox 5"/>
          <p:cNvSpPr txBox="1"/>
          <p:nvPr/>
        </p:nvSpPr>
        <p:spPr>
          <a:xfrm>
            <a:off x="134620" y="2019298"/>
            <a:ext cx="8216900" cy="400110"/>
          </a:xfrm>
          <a:prstGeom prst="rect">
            <a:avLst/>
          </a:prstGeom>
          <a:noFill/>
        </p:spPr>
        <p:txBody>
          <a:bodyPr wrap="square" rtlCol="0">
            <a:spAutoFit/>
          </a:bodyPr>
          <a:lstStyle/>
          <a:p>
            <a:pPr marL="342900" indent="-342900">
              <a:buFont typeface="Wingdings" charset="2"/>
              <a:buChar char="v"/>
            </a:pPr>
            <a:r>
              <a:rPr lang="en-US" sz="2000" b="1" dirty="0" smtClean="0">
                <a:solidFill>
                  <a:srgbClr val="0000FF"/>
                </a:solidFill>
                <a:latin typeface="Arial"/>
                <a:cs typeface="Arial"/>
              </a:rPr>
              <a:t>This may be related to a reduction in muscle ATP synthesis</a:t>
            </a:r>
            <a:endParaRPr lang="en-US" sz="2000" b="1" dirty="0">
              <a:solidFill>
                <a:srgbClr val="0000FF"/>
              </a:solidFill>
              <a:latin typeface="Arial"/>
              <a:cs typeface="Arial"/>
            </a:endParaRPr>
          </a:p>
        </p:txBody>
      </p:sp>
      <p:pic>
        <p:nvPicPr>
          <p:cNvPr id="12" name="Picture 11"/>
          <p:cNvPicPr>
            <a:picLocks noChangeAspect="1"/>
          </p:cNvPicPr>
          <p:nvPr/>
        </p:nvPicPr>
        <p:blipFill rotWithShape="1">
          <a:blip r:embed="rId3"/>
          <a:srcRect l="3083"/>
          <a:stretch/>
        </p:blipFill>
        <p:spPr>
          <a:xfrm>
            <a:off x="0" y="2729595"/>
            <a:ext cx="9154160" cy="2324505"/>
          </a:xfrm>
          <a:prstGeom prst="rect">
            <a:avLst/>
          </a:prstGeom>
        </p:spPr>
      </p:pic>
      <p:sp>
        <p:nvSpPr>
          <p:cNvPr id="13" name="TextBox 12"/>
          <p:cNvSpPr txBox="1"/>
          <p:nvPr/>
        </p:nvSpPr>
        <p:spPr>
          <a:xfrm>
            <a:off x="5422484" y="5229375"/>
            <a:ext cx="3721516" cy="523220"/>
          </a:xfrm>
          <a:prstGeom prst="rect">
            <a:avLst/>
          </a:prstGeom>
          <a:noFill/>
        </p:spPr>
        <p:txBody>
          <a:bodyPr wrap="square" rtlCol="0">
            <a:spAutoFit/>
          </a:bodyPr>
          <a:lstStyle/>
          <a:p>
            <a:r>
              <a:rPr lang="en-US" sz="1400" b="1" dirty="0">
                <a:solidFill>
                  <a:srgbClr val="0000FF"/>
                </a:solidFill>
                <a:latin typeface="Arial"/>
                <a:cs typeface="Arial"/>
              </a:rPr>
              <a:t>FASEB J. 2016 Jun 23. </a:t>
            </a:r>
            <a:r>
              <a:rPr lang="en-US" sz="1400" b="1" dirty="0" err="1">
                <a:solidFill>
                  <a:srgbClr val="0000FF"/>
                </a:solidFill>
                <a:latin typeface="Arial"/>
                <a:cs typeface="Arial"/>
              </a:rPr>
              <a:t>pii</a:t>
            </a:r>
            <a:r>
              <a:rPr lang="en-US" sz="1400" b="1" dirty="0">
                <a:solidFill>
                  <a:srgbClr val="0000FF"/>
                </a:solidFill>
                <a:latin typeface="Arial"/>
                <a:cs typeface="Arial"/>
              </a:rPr>
              <a:t>: fj.201600473R. </a:t>
            </a:r>
          </a:p>
          <a:p>
            <a:r>
              <a:rPr lang="en-US" sz="1400" b="1" dirty="0">
                <a:solidFill>
                  <a:srgbClr val="0000FF"/>
                </a:solidFill>
                <a:latin typeface="Arial"/>
                <a:cs typeface="Arial"/>
              </a:rPr>
              <a:t>[</a:t>
            </a:r>
            <a:r>
              <a:rPr lang="en-US" sz="1400" b="1" dirty="0" err="1">
                <a:solidFill>
                  <a:srgbClr val="0000FF"/>
                </a:solidFill>
                <a:latin typeface="Arial"/>
                <a:cs typeface="Arial"/>
              </a:rPr>
              <a:t>Epub</a:t>
            </a:r>
            <a:r>
              <a:rPr lang="en-US" sz="1400" b="1" dirty="0">
                <a:solidFill>
                  <a:srgbClr val="0000FF"/>
                </a:solidFill>
                <a:latin typeface="Arial"/>
                <a:cs typeface="Arial"/>
              </a:rPr>
              <a:t> ahead of print]</a:t>
            </a:r>
          </a:p>
        </p:txBody>
      </p:sp>
    </p:spTree>
    <p:extLst>
      <p:ext uri="{BB962C8B-B14F-4D97-AF65-F5344CB8AC3E}">
        <p14:creationId xmlns:p14="http://schemas.microsoft.com/office/powerpoint/2010/main" val="1367944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381000" y="0"/>
            <a:ext cx="8084820" cy="1200329"/>
          </a:xfrm>
          <a:prstGeom prst="rect">
            <a:avLst/>
          </a:prstGeom>
          <a:solidFill>
            <a:schemeClr val="accent3">
              <a:alpha val="53000"/>
            </a:schemeClr>
          </a:solidFill>
          <a:ln>
            <a:solidFill>
              <a:srgbClr val="4F81BD"/>
            </a:solidFill>
          </a:ln>
          <a:effectLst>
            <a:innerShdw blurRad="63500" dist="50800" dir="13500000">
              <a:prstClr val="black">
                <a:alpha val="50000"/>
              </a:prstClr>
            </a:innerShdw>
          </a:effectLst>
          <a:extLst/>
        </p:spPr>
        <p:style>
          <a:lnRef idx="3">
            <a:schemeClr val="lt1"/>
          </a:lnRef>
          <a:fillRef idx="1">
            <a:schemeClr val="accent3"/>
          </a:fillRef>
          <a:effectRef idx="1">
            <a:schemeClr val="accent3"/>
          </a:effectRef>
          <a:fontRef idx="minor">
            <a:schemeClr val="lt1"/>
          </a:fontRef>
        </p:style>
        <p:txBody>
          <a:bodyPr wrap="square">
            <a:spAutoFit/>
          </a:bodyPr>
          <a:lstStyle/>
          <a:p>
            <a:pPr algn="ctr"/>
            <a:r>
              <a:rPr lang="en-US" sz="2400" b="1" dirty="0" smtClean="0">
                <a:solidFill>
                  <a:srgbClr val="0000FF"/>
                </a:solidFill>
                <a:latin typeface="Arial"/>
                <a:ea typeface="MS Pゴシック" charset="0"/>
                <a:cs typeface="Arial"/>
              </a:rPr>
              <a:t>In a </a:t>
            </a:r>
            <a:r>
              <a:rPr lang="en-US" sz="2400" b="1" dirty="0" err="1" smtClean="0">
                <a:solidFill>
                  <a:srgbClr val="0000FF"/>
                </a:solidFill>
                <a:latin typeface="Arial"/>
                <a:ea typeface="MS Pゴシック" charset="0"/>
                <a:cs typeface="Arial"/>
              </a:rPr>
              <a:t>hypophosphatemic</a:t>
            </a:r>
            <a:r>
              <a:rPr lang="en-US" sz="2400" b="1" dirty="0" smtClean="0">
                <a:solidFill>
                  <a:srgbClr val="0000FF"/>
                </a:solidFill>
                <a:latin typeface="Arial"/>
                <a:ea typeface="MS Pゴシック" charset="0"/>
                <a:cs typeface="Arial"/>
              </a:rPr>
              <a:t> patient (with HHRH) correcting the hypophosphatemia improves rates of muscle ATP synthesis</a:t>
            </a:r>
          </a:p>
        </p:txBody>
      </p:sp>
      <p:grpSp>
        <p:nvGrpSpPr>
          <p:cNvPr id="7" name="Group 6"/>
          <p:cNvGrpSpPr/>
          <p:nvPr/>
        </p:nvGrpSpPr>
        <p:grpSpPr>
          <a:xfrm>
            <a:off x="507999" y="1339540"/>
            <a:ext cx="8102601" cy="4813609"/>
            <a:chOff x="507999" y="1339540"/>
            <a:chExt cx="8102601" cy="4813609"/>
          </a:xfrm>
        </p:grpSpPr>
        <p:pic>
          <p:nvPicPr>
            <p:cNvPr id="5" name="Picture 4"/>
            <p:cNvPicPr>
              <a:picLocks noChangeAspect="1"/>
            </p:cNvPicPr>
            <p:nvPr/>
          </p:nvPicPr>
          <p:blipFill rotWithShape="1">
            <a:blip r:embed="rId2"/>
            <a:srcRect l="4668" t="9165" r="2121"/>
            <a:stretch/>
          </p:blipFill>
          <p:spPr>
            <a:xfrm>
              <a:off x="507999" y="1339540"/>
              <a:ext cx="8102601" cy="4813609"/>
            </a:xfrm>
            <a:prstGeom prst="rect">
              <a:avLst/>
            </a:prstGeom>
          </p:spPr>
        </p:pic>
        <p:sp>
          <p:nvSpPr>
            <p:cNvPr id="6" name="Rectangle 5"/>
            <p:cNvSpPr/>
            <p:nvPr/>
          </p:nvSpPr>
          <p:spPr>
            <a:xfrm>
              <a:off x="507999" y="1339540"/>
              <a:ext cx="685801" cy="5400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 name="TextBox 8"/>
          <p:cNvSpPr txBox="1"/>
          <p:nvPr/>
        </p:nvSpPr>
        <p:spPr>
          <a:xfrm>
            <a:off x="5092701" y="6153149"/>
            <a:ext cx="3721516" cy="523220"/>
          </a:xfrm>
          <a:prstGeom prst="rect">
            <a:avLst/>
          </a:prstGeom>
          <a:noFill/>
        </p:spPr>
        <p:txBody>
          <a:bodyPr wrap="square" rtlCol="0">
            <a:spAutoFit/>
          </a:bodyPr>
          <a:lstStyle/>
          <a:p>
            <a:r>
              <a:rPr lang="en-US" sz="1400" b="1" dirty="0">
                <a:solidFill>
                  <a:srgbClr val="0000FF"/>
                </a:solidFill>
                <a:latin typeface="Arial"/>
                <a:cs typeface="Arial"/>
              </a:rPr>
              <a:t>FASEB J. 2016 Jun 23. </a:t>
            </a:r>
            <a:r>
              <a:rPr lang="en-US" sz="1400" b="1" dirty="0" err="1">
                <a:solidFill>
                  <a:srgbClr val="0000FF"/>
                </a:solidFill>
                <a:latin typeface="Arial"/>
                <a:cs typeface="Arial"/>
              </a:rPr>
              <a:t>pii</a:t>
            </a:r>
            <a:r>
              <a:rPr lang="en-US" sz="1400" b="1" dirty="0">
                <a:solidFill>
                  <a:srgbClr val="0000FF"/>
                </a:solidFill>
                <a:latin typeface="Arial"/>
                <a:cs typeface="Arial"/>
              </a:rPr>
              <a:t>: fj.201600473R. </a:t>
            </a:r>
          </a:p>
          <a:p>
            <a:r>
              <a:rPr lang="en-US" sz="1400" b="1" dirty="0">
                <a:solidFill>
                  <a:srgbClr val="0000FF"/>
                </a:solidFill>
                <a:latin typeface="Arial"/>
                <a:cs typeface="Arial"/>
              </a:rPr>
              <a:t>[</a:t>
            </a:r>
            <a:r>
              <a:rPr lang="en-US" sz="1400" b="1" dirty="0" err="1">
                <a:solidFill>
                  <a:srgbClr val="0000FF"/>
                </a:solidFill>
                <a:latin typeface="Arial"/>
                <a:cs typeface="Arial"/>
              </a:rPr>
              <a:t>Epub</a:t>
            </a:r>
            <a:r>
              <a:rPr lang="en-US" sz="1400" b="1" dirty="0">
                <a:solidFill>
                  <a:srgbClr val="0000FF"/>
                </a:solidFill>
                <a:latin typeface="Arial"/>
                <a:cs typeface="Arial"/>
              </a:rPr>
              <a:t> ahead of print]</a:t>
            </a:r>
          </a:p>
        </p:txBody>
      </p:sp>
    </p:spTree>
    <p:extLst>
      <p:ext uri="{BB962C8B-B14F-4D97-AF65-F5344CB8AC3E}">
        <p14:creationId xmlns:p14="http://schemas.microsoft.com/office/powerpoint/2010/main" val="1890820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810590" y="205349"/>
            <a:ext cx="7949500" cy="5858544"/>
            <a:chOff x="34144" y="445076"/>
            <a:chExt cx="7949500" cy="5858544"/>
          </a:xfrm>
        </p:grpSpPr>
        <p:sp>
          <p:nvSpPr>
            <p:cNvPr id="2" name="Rectangle 3"/>
            <p:cNvSpPr>
              <a:spLocks noChangeArrowheads="1"/>
            </p:cNvSpPr>
            <p:nvPr/>
          </p:nvSpPr>
          <p:spPr bwMode="auto">
            <a:xfrm>
              <a:off x="34144" y="445076"/>
              <a:ext cx="7949500" cy="954107"/>
            </a:xfrm>
            <a:prstGeom prst="rect">
              <a:avLst/>
            </a:prstGeom>
            <a:solidFill>
              <a:schemeClr val="accent3">
                <a:alpha val="50000"/>
              </a:schemeClr>
            </a:solidFill>
            <a:ln>
              <a:solidFill>
                <a:srgbClr val="4F81BD"/>
              </a:solidFill>
            </a:ln>
            <a:effectLst>
              <a:innerShdw blurRad="63500" dist="50800" dir="13500000">
                <a:prstClr val="black">
                  <a:alpha val="50000"/>
                </a:prstClr>
              </a:innerShdw>
            </a:effectLst>
            <a:extLst/>
          </p:spPr>
          <p:style>
            <a:lnRef idx="3">
              <a:schemeClr val="lt1"/>
            </a:lnRef>
            <a:fillRef idx="1">
              <a:schemeClr val="accent3"/>
            </a:fillRef>
            <a:effectRef idx="1">
              <a:schemeClr val="accent3"/>
            </a:effectRef>
            <a:fontRef idx="minor">
              <a:schemeClr val="lt1"/>
            </a:fontRef>
          </p:style>
          <p:txBody>
            <a:bodyPr wrap="square">
              <a:spAutoFit/>
            </a:bodyPr>
            <a:lstStyle/>
            <a:p>
              <a:pPr algn="ctr"/>
              <a:r>
                <a:rPr lang="en-US" sz="2800" b="1" dirty="0" smtClean="0">
                  <a:solidFill>
                    <a:srgbClr val="0000FF"/>
                  </a:solidFill>
                  <a:latin typeface="Arial"/>
                  <a:ea typeface="MS Pゴシック" charset="0"/>
                  <a:cs typeface="Arial"/>
                </a:rPr>
                <a:t>Complications of XLH in </a:t>
              </a:r>
              <a:r>
                <a:rPr lang="en-US" sz="2800" b="1" dirty="0">
                  <a:solidFill>
                    <a:srgbClr val="0000FF"/>
                  </a:solidFill>
                  <a:latin typeface="Arial"/>
                  <a:ea typeface="MS Pゴシック" charset="0"/>
                  <a:cs typeface="Arial"/>
                </a:rPr>
                <a:t>A</a:t>
              </a:r>
              <a:r>
                <a:rPr lang="en-US" sz="2800" b="1" dirty="0" smtClean="0">
                  <a:solidFill>
                    <a:srgbClr val="0000FF"/>
                  </a:solidFill>
                  <a:latin typeface="Arial"/>
                  <a:ea typeface="MS Pゴシック" charset="0"/>
                  <a:cs typeface="Arial"/>
                </a:rPr>
                <a:t>dults: </a:t>
              </a:r>
            </a:p>
            <a:p>
              <a:pPr algn="ctr"/>
              <a:r>
                <a:rPr lang="en-US" sz="2800" b="1" dirty="0" smtClean="0">
                  <a:solidFill>
                    <a:srgbClr val="0000FF"/>
                  </a:solidFill>
                  <a:latin typeface="Arial"/>
                  <a:ea typeface="MS Pゴシック" charset="0"/>
                  <a:cs typeface="Arial"/>
                </a:rPr>
                <a:t>Fractures and </a:t>
              </a:r>
              <a:r>
                <a:rPr lang="en-US" sz="2800" b="1" dirty="0">
                  <a:solidFill>
                    <a:srgbClr val="0000FF"/>
                  </a:solidFill>
                  <a:latin typeface="Arial"/>
                  <a:ea typeface="MS Pゴシック" charset="0"/>
                  <a:cs typeface="Arial"/>
                </a:rPr>
                <a:t>E</a:t>
              </a:r>
              <a:r>
                <a:rPr lang="en-US" sz="2800" b="1" dirty="0" smtClean="0">
                  <a:solidFill>
                    <a:srgbClr val="0000FF"/>
                  </a:solidFill>
                  <a:latin typeface="Arial"/>
                  <a:ea typeface="MS Pゴシック" charset="0"/>
                  <a:cs typeface="Arial"/>
                </a:rPr>
                <a:t>nthesopathy</a:t>
              </a:r>
              <a:endParaRPr lang="en-US" sz="2800" b="1" dirty="0">
                <a:solidFill>
                  <a:srgbClr val="0000FF"/>
                </a:solidFill>
                <a:latin typeface="Arial"/>
                <a:ea typeface="MS Pゴシック" charset="0"/>
                <a:cs typeface="Arial"/>
              </a:endParaRPr>
            </a:p>
          </p:txBody>
        </p:sp>
        <p:pic>
          <p:nvPicPr>
            <p:cNvPr id="5" name="Picture 4"/>
            <p:cNvPicPr>
              <a:picLocks noChangeAspect="1"/>
            </p:cNvPicPr>
            <p:nvPr/>
          </p:nvPicPr>
          <p:blipFill>
            <a:blip r:embed="rId2"/>
            <a:stretch>
              <a:fillRect/>
            </a:stretch>
          </p:blipFill>
          <p:spPr>
            <a:xfrm>
              <a:off x="897835" y="1673530"/>
              <a:ext cx="2997546" cy="4630090"/>
            </a:xfrm>
            <a:prstGeom prst="rect">
              <a:avLst/>
            </a:prstGeom>
          </p:spPr>
        </p:pic>
        <p:sp>
          <p:nvSpPr>
            <p:cNvPr id="6" name="Line 7"/>
            <p:cNvSpPr>
              <a:spLocks noChangeShapeType="1"/>
            </p:cNvSpPr>
            <p:nvPr/>
          </p:nvSpPr>
          <p:spPr bwMode="auto">
            <a:xfrm flipH="1">
              <a:off x="1906472" y="5531521"/>
              <a:ext cx="598962" cy="130031"/>
            </a:xfrm>
            <a:prstGeom prst="line">
              <a:avLst/>
            </a:prstGeom>
            <a:noFill/>
            <a:ln w="76200">
              <a:solidFill>
                <a:srgbClr val="FF0000"/>
              </a:solidFill>
              <a:round/>
              <a:headEnd type="stealth" w="med" len="med"/>
              <a:tailEnd/>
            </a:ln>
            <a:extLst>
              <a:ext uri="{909E8E84-426E-40dd-AFC4-6F175D3DCCD1}">
                <a14:hiddenFill xmlns:a14="http://schemas.microsoft.com/office/drawing/2010/main" xmlns="">
                  <a:noFill/>
                </a14:hiddenFill>
              </a:ext>
            </a:extLst>
          </p:spPr>
          <p:txBody>
            <a:bodyPr wrap="none" anchor="ctr"/>
            <a:lstStyle/>
            <a:p>
              <a:endParaRPr lang="en-US" dirty="0"/>
            </a:p>
          </p:txBody>
        </p:sp>
        <p:sp>
          <p:nvSpPr>
            <p:cNvPr id="7" name="Line 7"/>
            <p:cNvSpPr>
              <a:spLocks noChangeShapeType="1"/>
            </p:cNvSpPr>
            <p:nvPr/>
          </p:nvSpPr>
          <p:spPr bwMode="auto">
            <a:xfrm flipH="1">
              <a:off x="2295650" y="3842464"/>
              <a:ext cx="100958" cy="597954"/>
            </a:xfrm>
            <a:prstGeom prst="line">
              <a:avLst/>
            </a:prstGeom>
            <a:noFill/>
            <a:ln w="76200">
              <a:solidFill>
                <a:srgbClr val="FF0000"/>
              </a:solidFill>
              <a:round/>
              <a:headEnd type="stealth" w="med" len="med"/>
              <a:tailEnd/>
            </a:ln>
            <a:extLst>
              <a:ext uri="{909E8E84-426E-40dd-AFC4-6F175D3DCCD1}">
                <a14:hiddenFill xmlns:a14="http://schemas.microsoft.com/office/drawing/2010/main" xmlns="">
                  <a:noFill/>
                </a14:hiddenFill>
              </a:ext>
            </a:extLst>
          </p:spPr>
          <p:txBody>
            <a:bodyPr wrap="none" anchor="ctr"/>
            <a:lstStyle/>
            <a:p>
              <a:endParaRPr lang="en-US" dirty="0"/>
            </a:p>
          </p:txBody>
        </p:sp>
        <p:sp>
          <p:nvSpPr>
            <p:cNvPr id="8" name="Line 7"/>
            <p:cNvSpPr>
              <a:spLocks noChangeShapeType="1"/>
            </p:cNvSpPr>
            <p:nvPr/>
          </p:nvSpPr>
          <p:spPr bwMode="auto">
            <a:xfrm flipV="1">
              <a:off x="3041903" y="2300011"/>
              <a:ext cx="497232" cy="316627"/>
            </a:xfrm>
            <a:prstGeom prst="line">
              <a:avLst/>
            </a:prstGeom>
            <a:noFill/>
            <a:ln w="76200">
              <a:solidFill>
                <a:srgbClr val="FF0000"/>
              </a:solidFill>
              <a:round/>
              <a:headEnd type="stealth" w="med" len="med"/>
              <a:tailEnd/>
            </a:ln>
            <a:extLst>
              <a:ext uri="{909E8E84-426E-40dd-AFC4-6F175D3DCCD1}">
                <a14:hiddenFill xmlns:a14="http://schemas.microsoft.com/office/drawing/2010/main" xmlns="">
                  <a:noFill/>
                </a14:hiddenFill>
              </a:ext>
            </a:extLst>
          </p:spPr>
          <p:txBody>
            <a:bodyPr wrap="none" anchor="ctr"/>
            <a:lstStyle/>
            <a:p>
              <a:endParaRPr lang="en-US" dirty="0"/>
            </a:p>
          </p:txBody>
        </p:sp>
        <p:sp>
          <p:nvSpPr>
            <p:cNvPr id="14" name="Line 7"/>
            <p:cNvSpPr>
              <a:spLocks noChangeShapeType="1"/>
            </p:cNvSpPr>
            <p:nvPr/>
          </p:nvSpPr>
          <p:spPr bwMode="auto">
            <a:xfrm flipV="1">
              <a:off x="2697071" y="1804233"/>
              <a:ext cx="497232" cy="316627"/>
            </a:xfrm>
            <a:prstGeom prst="line">
              <a:avLst/>
            </a:prstGeom>
            <a:noFill/>
            <a:ln w="76200">
              <a:solidFill>
                <a:srgbClr val="FF0000"/>
              </a:solidFill>
              <a:round/>
              <a:headEnd type="stealth" w="med" len="med"/>
              <a:tailEnd/>
            </a:ln>
            <a:extLst>
              <a:ext uri="{909E8E84-426E-40dd-AFC4-6F175D3DCCD1}">
                <a14:hiddenFill xmlns:a14="http://schemas.microsoft.com/office/drawing/2010/main" xmlns="">
                  <a:noFill/>
                </a14:hiddenFill>
              </a:ext>
            </a:extLst>
          </p:spPr>
          <p:txBody>
            <a:bodyPr wrap="none" anchor="ctr"/>
            <a:lstStyle/>
            <a:p>
              <a:endParaRPr lang="en-US" dirty="0"/>
            </a:p>
          </p:txBody>
        </p:sp>
      </p:grpSp>
      <p:grpSp>
        <p:nvGrpSpPr>
          <p:cNvPr id="13" name="Group 12"/>
          <p:cNvGrpSpPr/>
          <p:nvPr/>
        </p:nvGrpSpPr>
        <p:grpSpPr>
          <a:xfrm>
            <a:off x="5309995" y="1493520"/>
            <a:ext cx="2297915" cy="1969208"/>
            <a:chOff x="6399546" y="848788"/>
            <a:chExt cx="2363453" cy="2486550"/>
          </a:xfrm>
        </p:grpSpPr>
        <p:pic>
          <p:nvPicPr>
            <p:cNvPr id="3" name="Picture 15" descr="1"/>
            <p:cNvPicPr>
              <a:picLocks noChangeAspect="1" noChangeArrowheads="1"/>
            </p:cNvPicPr>
            <p:nvPr/>
          </p:nvPicPr>
          <p:blipFill>
            <a:blip r:embed="rId3">
              <a:extLst>
                <a:ext uri="{28A0092B-C50C-407E-A947-70E740481C1C}">
                  <a14:useLocalDpi xmlns:a14="http://schemas.microsoft.com/office/drawing/2010/main" val="0"/>
                </a:ext>
              </a:extLst>
            </a:blip>
            <a:srcRect l="8640" t="9944" r="8640" b="20653"/>
            <a:stretch>
              <a:fillRect/>
            </a:stretch>
          </p:blipFill>
          <p:spPr>
            <a:xfrm>
              <a:off x="6399546" y="848788"/>
              <a:ext cx="2363453" cy="2486550"/>
            </a:xfrm>
            <a:prstGeom prst="rect">
              <a:avLst/>
            </a:prstGeom>
          </p:spPr>
        </p:pic>
        <p:sp>
          <p:nvSpPr>
            <p:cNvPr id="9" name="Line 7"/>
            <p:cNvSpPr>
              <a:spLocks noChangeShapeType="1"/>
            </p:cNvSpPr>
            <p:nvPr/>
          </p:nvSpPr>
          <p:spPr bwMode="auto">
            <a:xfrm flipV="1">
              <a:off x="7757947" y="1987995"/>
              <a:ext cx="497232" cy="316627"/>
            </a:xfrm>
            <a:prstGeom prst="line">
              <a:avLst/>
            </a:prstGeom>
            <a:noFill/>
            <a:ln w="76200">
              <a:solidFill>
                <a:srgbClr val="FF0000"/>
              </a:solidFill>
              <a:round/>
              <a:headEnd type="stealth" w="med" len="med"/>
              <a:tailEnd/>
            </a:ln>
            <a:extLst>
              <a:ext uri="{909E8E84-426E-40dd-AFC4-6F175D3DCCD1}">
                <a14:hiddenFill xmlns:a14="http://schemas.microsoft.com/office/drawing/2010/main" xmlns="">
                  <a:noFill/>
                </a14:hiddenFill>
              </a:ext>
            </a:extLst>
          </p:spPr>
          <p:txBody>
            <a:bodyPr wrap="none" anchor="ctr"/>
            <a:lstStyle/>
            <a:p>
              <a:endParaRPr lang="en-US" dirty="0"/>
            </a:p>
          </p:txBody>
        </p:sp>
      </p:grpSp>
      <p:grpSp>
        <p:nvGrpSpPr>
          <p:cNvPr id="12" name="Group 11"/>
          <p:cNvGrpSpPr/>
          <p:nvPr/>
        </p:nvGrpSpPr>
        <p:grpSpPr>
          <a:xfrm>
            <a:off x="5309996" y="3579388"/>
            <a:ext cx="2297915" cy="2484505"/>
            <a:chOff x="6329434" y="3626404"/>
            <a:chExt cx="2452615" cy="3079195"/>
          </a:xfrm>
        </p:grpSpPr>
        <p:pic>
          <p:nvPicPr>
            <p:cNvPr id="4" name="Picture 2" descr="1"/>
            <p:cNvPicPr>
              <a:picLocks noChangeAspect="1" noChangeArrowheads="1"/>
            </p:cNvPicPr>
            <p:nvPr/>
          </p:nvPicPr>
          <p:blipFill>
            <a:blip r:embed="rId4">
              <a:extLst>
                <a:ext uri="{28A0092B-C50C-407E-A947-70E740481C1C}">
                  <a14:useLocalDpi xmlns:a14="http://schemas.microsoft.com/office/drawing/2010/main" val="0"/>
                </a:ext>
              </a:extLst>
            </a:blip>
            <a:srcRect l="7059" t="4688" r="10588" b="6563"/>
            <a:stretch>
              <a:fillRect/>
            </a:stretch>
          </p:blipFill>
          <p:spPr>
            <a:xfrm>
              <a:off x="6329434" y="3626404"/>
              <a:ext cx="2452615" cy="3079195"/>
            </a:xfrm>
            <a:prstGeom prst="rect">
              <a:avLst/>
            </a:prstGeom>
          </p:spPr>
        </p:pic>
        <p:sp>
          <p:nvSpPr>
            <p:cNvPr id="10" name="Line 7"/>
            <p:cNvSpPr>
              <a:spLocks noChangeShapeType="1"/>
            </p:cNvSpPr>
            <p:nvPr/>
          </p:nvSpPr>
          <p:spPr bwMode="auto">
            <a:xfrm flipH="1" flipV="1">
              <a:off x="8255179" y="4862592"/>
              <a:ext cx="143148" cy="316627"/>
            </a:xfrm>
            <a:prstGeom prst="line">
              <a:avLst/>
            </a:prstGeom>
            <a:noFill/>
            <a:ln w="76200">
              <a:solidFill>
                <a:srgbClr val="FF0000"/>
              </a:solidFill>
              <a:round/>
              <a:headEnd type="stealth" w="med" len="med"/>
              <a:tailEnd/>
            </a:ln>
            <a:extLst>
              <a:ext uri="{909E8E84-426E-40dd-AFC4-6F175D3DCCD1}">
                <a14:hiddenFill xmlns:a14="http://schemas.microsoft.com/office/drawing/2010/main" xmlns="">
                  <a:noFill/>
                </a14:hiddenFill>
              </a:ext>
            </a:extLst>
          </p:spPr>
          <p:txBody>
            <a:bodyPr wrap="none" anchor="ctr"/>
            <a:lstStyle/>
            <a:p>
              <a:endParaRPr lang="en-US" dirty="0"/>
            </a:p>
          </p:txBody>
        </p:sp>
      </p:grpSp>
    </p:spTree>
    <p:extLst>
      <p:ext uri="{BB962C8B-B14F-4D97-AF65-F5344CB8AC3E}">
        <p14:creationId xmlns:p14="http://schemas.microsoft.com/office/powerpoint/2010/main" val="3556628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p:tgtEl>
                                          <p:spTgt spid="13"/>
                                        </p:tgtEl>
                                        <p:attrNameLst>
                                          <p:attrName>ppt_y</p:attrName>
                                        </p:attrNameLst>
                                      </p:cBhvr>
                                      <p:tavLst>
                                        <p:tav tm="0">
                                          <p:val>
                                            <p:strVal val="#ppt_y+#ppt_h*1.125000"/>
                                          </p:val>
                                        </p:tav>
                                        <p:tav tm="100000">
                                          <p:val>
                                            <p:strVal val="#ppt_y"/>
                                          </p:val>
                                        </p:tav>
                                      </p:tavLst>
                                    </p:anim>
                                    <p:animEffect transition="in" filter="wipe(up)">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p:tgtEl>
                                          <p:spTgt spid="12"/>
                                        </p:tgtEl>
                                        <p:attrNameLst>
                                          <p:attrName>ppt_y</p:attrName>
                                        </p:attrNameLst>
                                      </p:cBhvr>
                                      <p:tavLst>
                                        <p:tav tm="0">
                                          <p:val>
                                            <p:strVal val="#ppt_y+#ppt_h*1.125000"/>
                                          </p:val>
                                        </p:tav>
                                        <p:tav tm="100000">
                                          <p:val>
                                            <p:strVal val="#ppt_y"/>
                                          </p:val>
                                        </p:tav>
                                      </p:tavLst>
                                    </p:anim>
                                    <p:animEffect transition="in" filter="wipe(up)">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4" descr="1"/>
          <p:cNvPicPr>
            <a:picLocks noChangeAspect="1" noChangeArrowheads="1"/>
          </p:cNvPicPr>
          <p:nvPr/>
        </p:nvPicPr>
        <p:blipFill>
          <a:blip r:embed="rId3">
            <a:lum contrast="12000"/>
            <a:extLst>
              <a:ext uri="{28A0092B-C50C-407E-A947-70E740481C1C}">
                <a14:useLocalDpi xmlns:a14="http://schemas.microsoft.com/office/drawing/2010/main" val="0"/>
              </a:ext>
            </a:extLst>
          </a:blip>
          <a:srcRect l="29330" t="9375" r="11281" b="4688"/>
          <a:stretch>
            <a:fillRect/>
          </a:stretch>
        </p:blipFill>
        <p:spPr bwMode="auto">
          <a:xfrm>
            <a:off x="310864" y="609600"/>
            <a:ext cx="3194335" cy="556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75" name="Picture 15" descr="1"/>
          <p:cNvPicPr>
            <a:picLocks noGrp="1" noChangeAspect="1" noChangeArrowheads="1"/>
          </p:cNvPicPr>
          <p:nvPr>
            <p:ph sz="half" idx="4294967295"/>
          </p:nvPr>
        </p:nvPicPr>
        <p:blipFill>
          <a:blip r:embed="rId4">
            <a:extLst>
              <a:ext uri="{28A0092B-C50C-407E-A947-70E740481C1C}">
                <a14:useLocalDpi xmlns:a14="http://schemas.microsoft.com/office/drawing/2010/main" val="0"/>
              </a:ext>
            </a:extLst>
          </a:blip>
          <a:srcRect l="8640" t="9944" r="8640" b="20653"/>
          <a:stretch>
            <a:fillRect/>
          </a:stretch>
        </p:blipFill>
        <p:spPr>
          <a:xfrm>
            <a:off x="3873500" y="609600"/>
            <a:ext cx="2298700" cy="2418424"/>
          </a:xfrm>
        </p:spPr>
      </p:pic>
      <p:pic>
        <p:nvPicPr>
          <p:cNvPr id="28676" name="Picture 2" descr="1"/>
          <p:cNvPicPr>
            <a:picLocks noGrp="1" noChangeAspect="1" noChangeArrowheads="1"/>
          </p:cNvPicPr>
          <p:nvPr>
            <p:ph sz="half" idx="4294967295"/>
          </p:nvPr>
        </p:nvPicPr>
        <p:blipFill>
          <a:blip r:embed="rId5">
            <a:extLst>
              <a:ext uri="{28A0092B-C50C-407E-A947-70E740481C1C}">
                <a14:useLocalDpi xmlns:a14="http://schemas.microsoft.com/office/drawing/2010/main" val="0"/>
              </a:ext>
            </a:extLst>
          </a:blip>
          <a:srcRect l="7059" t="4688" r="10588" b="6563"/>
          <a:stretch>
            <a:fillRect/>
          </a:stretch>
        </p:blipFill>
        <p:spPr>
          <a:xfrm>
            <a:off x="3854450" y="3259474"/>
            <a:ext cx="2317750" cy="2909876"/>
          </a:xfrm>
        </p:spPr>
      </p:pic>
      <p:sp>
        <p:nvSpPr>
          <p:cNvPr id="26629" name="Line 5"/>
          <p:cNvSpPr>
            <a:spLocks noChangeShapeType="1"/>
          </p:cNvSpPr>
          <p:nvPr/>
        </p:nvSpPr>
        <p:spPr bwMode="auto">
          <a:xfrm>
            <a:off x="3249618" y="2234610"/>
            <a:ext cx="0" cy="685800"/>
          </a:xfrm>
          <a:prstGeom prst="line">
            <a:avLst/>
          </a:prstGeom>
          <a:noFill/>
          <a:ln w="762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26630" name="Line 6"/>
          <p:cNvSpPr>
            <a:spLocks noChangeShapeType="1"/>
          </p:cNvSpPr>
          <p:nvPr/>
        </p:nvSpPr>
        <p:spPr bwMode="auto">
          <a:xfrm>
            <a:off x="4495800" y="1447800"/>
            <a:ext cx="228600" cy="685800"/>
          </a:xfrm>
          <a:prstGeom prst="line">
            <a:avLst/>
          </a:prstGeom>
          <a:noFill/>
          <a:ln w="762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26631" name="Line 7"/>
          <p:cNvSpPr>
            <a:spLocks noChangeShapeType="1"/>
          </p:cNvSpPr>
          <p:nvPr/>
        </p:nvSpPr>
        <p:spPr bwMode="auto">
          <a:xfrm flipV="1">
            <a:off x="4419600" y="6400800"/>
            <a:ext cx="609600" cy="46038"/>
          </a:xfrm>
          <a:prstGeom prst="line">
            <a:avLst/>
          </a:prstGeom>
          <a:noFill/>
          <a:ln w="9525">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26632" name="Line 18"/>
          <p:cNvSpPr>
            <a:spLocks noChangeShapeType="1"/>
          </p:cNvSpPr>
          <p:nvPr/>
        </p:nvSpPr>
        <p:spPr bwMode="auto">
          <a:xfrm flipH="1">
            <a:off x="4645792" y="4215475"/>
            <a:ext cx="106363" cy="685800"/>
          </a:xfrm>
          <a:prstGeom prst="line">
            <a:avLst/>
          </a:prstGeom>
          <a:noFill/>
          <a:ln w="762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26633" name="Line 19"/>
          <p:cNvSpPr>
            <a:spLocks noChangeShapeType="1"/>
          </p:cNvSpPr>
          <p:nvPr/>
        </p:nvSpPr>
        <p:spPr bwMode="auto">
          <a:xfrm>
            <a:off x="5791200" y="4291675"/>
            <a:ext cx="46038" cy="609600"/>
          </a:xfrm>
          <a:prstGeom prst="line">
            <a:avLst/>
          </a:prstGeom>
          <a:noFill/>
          <a:ln w="762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1" name="Rectangle 10"/>
          <p:cNvSpPr>
            <a:spLocks noChangeArrowheads="1"/>
          </p:cNvSpPr>
          <p:nvPr/>
        </p:nvSpPr>
        <p:spPr bwMode="auto">
          <a:xfrm>
            <a:off x="6396038" y="852348"/>
            <a:ext cx="2646362" cy="1815882"/>
          </a:xfrm>
          <a:prstGeom prst="rect">
            <a:avLst/>
          </a:prstGeom>
          <a:solidFill>
            <a:schemeClr val="accent3">
              <a:alpha val="53000"/>
            </a:schemeClr>
          </a:solidFill>
          <a:ln>
            <a:solidFill>
              <a:srgbClr val="4F81BD"/>
            </a:solidFill>
          </a:ln>
          <a:effectLst>
            <a:innerShdw blurRad="63500" dist="50800" dir="13500000">
              <a:prstClr val="black">
                <a:alpha val="50000"/>
              </a:prstClr>
            </a:innerShdw>
          </a:effectLst>
          <a:extLst/>
        </p:spPr>
        <p:style>
          <a:lnRef idx="3">
            <a:schemeClr val="lt1"/>
          </a:lnRef>
          <a:fillRef idx="1">
            <a:schemeClr val="accent3"/>
          </a:fillRef>
          <a:effectRef idx="1">
            <a:schemeClr val="accent3"/>
          </a:effectRef>
          <a:fontRef idx="minor">
            <a:schemeClr val="lt1"/>
          </a:fontRef>
        </p:style>
        <p:txBody>
          <a:bodyPr wrap="square">
            <a:spAutoFit/>
          </a:bodyPr>
          <a:lstStyle/>
          <a:p>
            <a:pPr algn="ctr"/>
            <a:r>
              <a:rPr lang="en-US" sz="2800" b="1" dirty="0" smtClean="0">
                <a:solidFill>
                  <a:srgbClr val="0000FF"/>
                </a:solidFill>
                <a:latin typeface="Arial"/>
                <a:ea typeface="MS Pゴシック" charset="0"/>
                <a:cs typeface="Arial"/>
              </a:rPr>
              <a:t>Osteophytes </a:t>
            </a:r>
            <a:r>
              <a:rPr lang="en-US" sz="2800" b="1" smtClean="0">
                <a:solidFill>
                  <a:srgbClr val="0000FF"/>
                </a:solidFill>
                <a:latin typeface="Arial"/>
                <a:ea typeface="MS Pゴシック" charset="0"/>
                <a:cs typeface="Arial"/>
              </a:rPr>
              <a:t>and </a:t>
            </a:r>
          </a:p>
          <a:p>
            <a:pPr algn="ctr"/>
            <a:r>
              <a:rPr lang="en-US" sz="2800" b="1" dirty="0" smtClean="0">
                <a:solidFill>
                  <a:srgbClr val="0000FF"/>
                </a:solidFill>
                <a:latin typeface="Arial"/>
                <a:ea typeface="MS Pゴシック" charset="0"/>
                <a:cs typeface="Arial"/>
              </a:rPr>
              <a:t>Calcified </a:t>
            </a:r>
            <a:r>
              <a:rPr lang="en-US" sz="2800" b="1" dirty="0" err="1" smtClean="0">
                <a:solidFill>
                  <a:srgbClr val="0000FF"/>
                </a:solidFill>
                <a:latin typeface="Arial"/>
                <a:ea typeface="MS Pゴシック" charset="0"/>
                <a:cs typeface="Arial"/>
              </a:rPr>
              <a:t>Entheses</a:t>
            </a:r>
            <a:endParaRPr lang="en-US" sz="2800" b="1" dirty="0" smtClean="0">
              <a:solidFill>
                <a:srgbClr val="0000FF"/>
              </a:solidFill>
              <a:latin typeface="Arial"/>
              <a:ea typeface="MS Pゴシック" charset="0"/>
              <a:cs typeface="Arial"/>
            </a:endParaRPr>
          </a:p>
        </p:txBody>
      </p:sp>
    </p:spTree>
    <p:extLst>
      <p:ext uri="{BB962C8B-B14F-4D97-AF65-F5344CB8AC3E}">
        <p14:creationId xmlns:p14="http://schemas.microsoft.com/office/powerpoint/2010/main" val="1942844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6625"/>
                                        </p:tgtEl>
                                        <p:attrNameLst>
                                          <p:attrName>style.visibility</p:attrName>
                                        </p:attrNameLst>
                                      </p:cBhvr>
                                      <p:to>
                                        <p:strVal val="visible"/>
                                      </p:to>
                                    </p:set>
                                    <p:anim calcmode="lin" valueType="num">
                                      <p:cBhvr additive="base">
                                        <p:cTn id="7" dur="500"/>
                                        <p:tgtEl>
                                          <p:spTgt spid="26625"/>
                                        </p:tgtEl>
                                        <p:attrNameLst>
                                          <p:attrName>ppt_y</p:attrName>
                                        </p:attrNameLst>
                                      </p:cBhvr>
                                      <p:tavLst>
                                        <p:tav tm="0">
                                          <p:val>
                                            <p:strVal val="#ppt_y+#ppt_h*1.125000"/>
                                          </p:val>
                                        </p:tav>
                                        <p:tav tm="100000">
                                          <p:val>
                                            <p:strVal val="#ppt_y"/>
                                          </p:val>
                                        </p:tav>
                                      </p:tavLst>
                                    </p:anim>
                                    <p:animEffect transition="in" filter="wipe(up)">
                                      <p:cBhvr>
                                        <p:cTn id="8" dur="500"/>
                                        <p:tgtEl>
                                          <p:spTgt spid="26625"/>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26629"/>
                                        </p:tgtEl>
                                        <p:attrNameLst>
                                          <p:attrName>style.visibility</p:attrName>
                                        </p:attrNameLst>
                                      </p:cBhvr>
                                      <p:to>
                                        <p:strVal val="visible"/>
                                      </p:to>
                                    </p:set>
                                    <p:anim calcmode="lin" valueType="num">
                                      <p:cBhvr additive="base">
                                        <p:cTn id="11" dur="500"/>
                                        <p:tgtEl>
                                          <p:spTgt spid="26629"/>
                                        </p:tgtEl>
                                        <p:attrNameLst>
                                          <p:attrName>ppt_y</p:attrName>
                                        </p:attrNameLst>
                                      </p:cBhvr>
                                      <p:tavLst>
                                        <p:tav tm="0">
                                          <p:val>
                                            <p:strVal val="#ppt_y+#ppt_h*1.125000"/>
                                          </p:val>
                                        </p:tav>
                                        <p:tav tm="100000">
                                          <p:val>
                                            <p:strVal val="#ppt_y"/>
                                          </p:val>
                                        </p:tav>
                                      </p:tavLst>
                                    </p:anim>
                                    <p:animEffect transition="in" filter="wipe(up)">
                                      <p:cBhvr>
                                        <p:cTn id="12" dur="500"/>
                                        <p:tgtEl>
                                          <p:spTgt spid="26629"/>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28675"/>
                                        </p:tgtEl>
                                        <p:attrNameLst>
                                          <p:attrName>style.visibility</p:attrName>
                                        </p:attrNameLst>
                                      </p:cBhvr>
                                      <p:to>
                                        <p:strVal val="visible"/>
                                      </p:to>
                                    </p:set>
                                    <p:anim calcmode="lin" valueType="num">
                                      <p:cBhvr additive="base">
                                        <p:cTn id="17" dur="500"/>
                                        <p:tgtEl>
                                          <p:spTgt spid="28675"/>
                                        </p:tgtEl>
                                        <p:attrNameLst>
                                          <p:attrName>ppt_y</p:attrName>
                                        </p:attrNameLst>
                                      </p:cBhvr>
                                      <p:tavLst>
                                        <p:tav tm="0">
                                          <p:val>
                                            <p:strVal val="#ppt_y+#ppt_h*1.125000"/>
                                          </p:val>
                                        </p:tav>
                                        <p:tav tm="100000">
                                          <p:val>
                                            <p:strVal val="#ppt_y"/>
                                          </p:val>
                                        </p:tav>
                                      </p:tavLst>
                                    </p:anim>
                                    <p:animEffect transition="in" filter="wipe(up)">
                                      <p:cBhvr>
                                        <p:cTn id="18" dur="500"/>
                                        <p:tgtEl>
                                          <p:spTgt spid="28675"/>
                                        </p:tgtEl>
                                      </p:cBhvr>
                                    </p:animEffect>
                                  </p:childTnLst>
                                </p:cTn>
                              </p:par>
                              <p:par>
                                <p:cTn id="19" presetID="12" presetClass="entr" presetSubtype="4" fill="hold" grpId="0" nodeType="withEffect">
                                  <p:stCondLst>
                                    <p:cond delay="0"/>
                                  </p:stCondLst>
                                  <p:childTnLst>
                                    <p:set>
                                      <p:cBhvr>
                                        <p:cTn id="20" dur="1" fill="hold">
                                          <p:stCondLst>
                                            <p:cond delay="0"/>
                                          </p:stCondLst>
                                        </p:cTn>
                                        <p:tgtEl>
                                          <p:spTgt spid="26630"/>
                                        </p:tgtEl>
                                        <p:attrNameLst>
                                          <p:attrName>style.visibility</p:attrName>
                                        </p:attrNameLst>
                                      </p:cBhvr>
                                      <p:to>
                                        <p:strVal val="visible"/>
                                      </p:to>
                                    </p:set>
                                    <p:anim calcmode="lin" valueType="num">
                                      <p:cBhvr additive="base">
                                        <p:cTn id="21" dur="500"/>
                                        <p:tgtEl>
                                          <p:spTgt spid="26630"/>
                                        </p:tgtEl>
                                        <p:attrNameLst>
                                          <p:attrName>ppt_y</p:attrName>
                                        </p:attrNameLst>
                                      </p:cBhvr>
                                      <p:tavLst>
                                        <p:tav tm="0">
                                          <p:val>
                                            <p:strVal val="#ppt_y+#ppt_h*1.125000"/>
                                          </p:val>
                                        </p:tav>
                                        <p:tav tm="100000">
                                          <p:val>
                                            <p:strVal val="#ppt_y"/>
                                          </p:val>
                                        </p:tav>
                                      </p:tavLst>
                                    </p:anim>
                                    <p:animEffect transition="in" filter="wipe(up)">
                                      <p:cBhvr>
                                        <p:cTn id="22" dur="500"/>
                                        <p:tgtEl>
                                          <p:spTgt spid="26630"/>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nodeType="clickEffect">
                                  <p:stCondLst>
                                    <p:cond delay="0"/>
                                  </p:stCondLst>
                                  <p:childTnLst>
                                    <p:set>
                                      <p:cBhvr>
                                        <p:cTn id="26" dur="1" fill="hold">
                                          <p:stCondLst>
                                            <p:cond delay="0"/>
                                          </p:stCondLst>
                                        </p:cTn>
                                        <p:tgtEl>
                                          <p:spTgt spid="28676"/>
                                        </p:tgtEl>
                                        <p:attrNameLst>
                                          <p:attrName>style.visibility</p:attrName>
                                        </p:attrNameLst>
                                      </p:cBhvr>
                                      <p:to>
                                        <p:strVal val="visible"/>
                                      </p:to>
                                    </p:set>
                                    <p:anim calcmode="lin" valueType="num">
                                      <p:cBhvr additive="base">
                                        <p:cTn id="27" dur="500"/>
                                        <p:tgtEl>
                                          <p:spTgt spid="28676"/>
                                        </p:tgtEl>
                                        <p:attrNameLst>
                                          <p:attrName>ppt_y</p:attrName>
                                        </p:attrNameLst>
                                      </p:cBhvr>
                                      <p:tavLst>
                                        <p:tav tm="0">
                                          <p:val>
                                            <p:strVal val="#ppt_y+#ppt_h*1.125000"/>
                                          </p:val>
                                        </p:tav>
                                        <p:tav tm="100000">
                                          <p:val>
                                            <p:strVal val="#ppt_y"/>
                                          </p:val>
                                        </p:tav>
                                      </p:tavLst>
                                    </p:anim>
                                    <p:animEffect transition="in" filter="wipe(up)">
                                      <p:cBhvr>
                                        <p:cTn id="28" dur="500"/>
                                        <p:tgtEl>
                                          <p:spTgt spid="28676"/>
                                        </p:tgtEl>
                                      </p:cBhvr>
                                    </p:animEffect>
                                  </p:childTnLst>
                                </p:cTn>
                              </p:par>
                              <p:par>
                                <p:cTn id="29" presetID="12" presetClass="entr" presetSubtype="4" fill="hold" grpId="0" nodeType="withEffect">
                                  <p:stCondLst>
                                    <p:cond delay="0"/>
                                  </p:stCondLst>
                                  <p:childTnLst>
                                    <p:set>
                                      <p:cBhvr>
                                        <p:cTn id="30" dur="1" fill="hold">
                                          <p:stCondLst>
                                            <p:cond delay="0"/>
                                          </p:stCondLst>
                                        </p:cTn>
                                        <p:tgtEl>
                                          <p:spTgt spid="26632"/>
                                        </p:tgtEl>
                                        <p:attrNameLst>
                                          <p:attrName>style.visibility</p:attrName>
                                        </p:attrNameLst>
                                      </p:cBhvr>
                                      <p:to>
                                        <p:strVal val="visible"/>
                                      </p:to>
                                    </p:set>
                                    <p:anim calcmode="lin" valueType="num">
                                      <p:cBhvr additive="base">
                                        <p:cTn id="31" dur="500"/>
                                        <p:tgtEl>
                                          <p:spTgt spid="26632"/>
                                        </p:tgtEl>
                                        <p:attrNameLst>
                                          <p:attrName>ppt_y</p:attrName>
                                        </p:attrNameLst>
                                      </p:cBhvr>
                                      <p:tavLst>
                                        <p:tav tm="0">
                                          <p:val>
                                            <p:strVal val="#ppt_y+#ppt_h*1.125000"/>
                                          </p:val>
                                        </p:tav>
                                        <p:tav tm="100000">
                                          <p:val>
                                            <p:strVal val="#ppt_y"/>
                                          </p:val>
                                        </p:tav>
                                      </p:tavLst>
                                    </p:anim>
                                    <p:animEffect transition="in" filter="wipe(up)">
                                      <p:cBhvr>
                                        <p:cTn id="32" dur="500"/>
                                        <p:tgtEl>
                                          <p:spTgt spid="26632"/>
                                        </p:tgtEl>
                                      </p:cBhvr>
                                    </p:animEffect>
                                  </p:childTnLst>
                                </p:cTn>
                              </p:par>
                              <p:par>
                                <p:cTn id="33" presetID="12" presetClass="entr" presetSubtype="4" fill="hold" grpId="0" nodeType="withEffect">
                                  <p:stCondLst>
                                    <p:cond delay="0"/>
                                  </p:stCondLst>
                                  <p:childTnLst>
                                    <p:set>
                                      <p:cBhvr>
                                        <p:cTn id="34" dur="1" fill="hold">
                                          <p:stCondLst>
                                            <p:cond delay="0"/>
                                          </p:stCondLst>
                                        </p:cTn>
                                        <p:tgtEl>
                                          <p:spTgt spid="26633"/>
                                        </p:tgtEl>
                                        <p:attrNameLst>
                                          <p:attrName>style.visibility</p:attrName>
                                        </p:attrNameLst>
                                      </p:cBhvr>
                                      <p:to>
                                        <p:strVal val="visible"/>
                                      </p:to>
                                    </p:set>
                                    <p:anim calcmode="lin" valueType="num">
                                      <p:cBhvr additive="base">
                                        <p:cTn id="35" dur="500"/>
                                        <p:tgtEl>
                                          <p:spTgt spid="26633"/>
                                        </p:tgtEl>
                                        <p:attrNameLst>
                                          <p:attrName>ppt_y</p:attrName>
                                        </p:attrNameLst>
                                      </p:cBhvr>
                                      <p:tavLst>
                                        <p:tav tm="0">
                                          <p:val>
                                            <p:strVal val="#ppt_y+#ppt_h*1.125000"/>
                                          </p:val>
                                        </p:tav>
                                        <p:tav tm="100000">
                                          <p:val>
                                            <p:strVal val="#ppt_y"/>
                                          </p:val>
                                        </p:tav>
                                      </p:tavLst>
                                    </p:anim>
                                    <p:animEffect transition="in" filter="wipe(up)">
                                      <p:cBhvr>
                                        <p:cTn id="36" dur="500"/>
                                        <p:tgtEl>
                                          <p:spTgt spid="266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9" grpId="0" animBg="1"/>
      <p:bldP spid="26630" grpId="0" animBg="1"/>
      <p:bldP spid="26632" grpId="0" animBg="1"/>
      <p:bldP spid="2663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308600" y="1392528"/>
            <a:ext cx="2096047" cy="4834187"/>
            <a:chOff x="1479283" y="971785"/>
            <a:chExt cx="2637256" cy="5474493"/>
          </a:xfrm>
        </p:grpSpPr>
        <p:pic>
          <p:nvPicPr>
            <p:cNvPr id="35844" name="Picture 2"/>
            <p:cNvPicPr>
              <a:picLocks noChangeAspect="1" noChangeArrowheads="1"/>
            </p:cNvPicPr>
            <p:nvPr/>
          </p:nvPicPr>
          <p:blipFill>
            <a:blip r:embed="rId3">
              <a:extLst>
                <a:ext uri="{28A0092B-C50C-407E-A947-70E740481C1C}">
                  <a14:useLocalDpi xmlns:a14="http://schemas.microsoft.com/office/drawing/2010/main" val="0"/>
                </a:ext>
              </a:extLst>
            </a:blip>
            <a:srcRect l="9354" r="23611"/>
            <a:stretch>
              <a:fillRect/>
            </a:stretch>
          </p:blipFill>
          <p:spPr bwMode="auto">
            <a:xfrm>
              <a:off x="1479283" y="971785"/>
              <a:ext cx="2637256" cy="54744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46" name="Line 6"/>
            <p:cNvSpPr>
              <a:spLocks noChangeShapeType="1"/>
            </p:cNvSpPr>
            <p:nvPr/>
          </p:nvSpPr>
          <p:spPr bwMode="auto">
            <a:xfrm flipH="1">
              <a:off x="1589644" y="3809623"/>
              <a:ext cx="583356" cy="0"/>
            </a:xfrm>
            <a:prstGeom prst="line">
              <a:avLst/>
            </a:prstGeom>
            <a:noFill/>
            <a:ln w="76200">
              <a:solidFill>
                <a:srgbClr val="FF0000"/>
              </a:solidFill>
              <a:round/>
              <a:headEnd type="stealth" w="med" len="med"/>
              <a:tailEnd/>
            </a:ln>
            <a:extLst>
              <a:ext uri="{909E8E84-426E-40dd-AFC4-6F175D3DCCD1}">
                <a14:hiddenFill xmlns:a14="http://schemas.microsoft.com/office/drawing/2010/main" xmlns="">
                  <a:noFill/>
                </a14:hiddenFill>
              </a:ext>
            </a:extLst>
          </p:spPr>
          <p:txBody>
            <a:bodyPr wrap="none" anchor="ctr"/>
            <a:lstStyle/>
            <a:p>
              <a:endParaRPr lang="en-US" dirty="0"/>
            </a:p>
          </p:txBody>
        </p:sp>
        <p:sp>
          <p:nvSpPr>
            <p:cNvPr id="35847" name="Line 7"/>
            <p:cNvSpPr>
              <a:spLocks noChangeShapeType="1"/>
            </p:cNvSpPr>
            <p:nvPr/>
          </p:nvSpPr>
          <p:spPr bwMode="auto">
            <a:xfrm flipH="1">
              <a:off x="1531308" y="4276957"/>
              <a:ext cx="583356" cy="0"/>
            </a:xfrm>
            <a:prstGeom prst="line">
              <a:avLst/>
            </a:prstGeom>
            <a:noFill/>
            <a:ln w="76200">
              <a:solidFill>
                <a:srgbClr val="FF0000"/>
              </a:solidFill>
              <a:round/>
              <a:headEnd type="stealth" w="med" len="med"/>
              <a:tailEnd/>
            </a:ln>
            <a:extLst>
              <a:ext uri="{909E8E84-426E-40dd-AFC4-6F175D3DCCD1}">
                <a14:hiddenFill xmlns:a14="http://schemas.microsoft.com/office/drawing/2010/main" xmlns="">
                  <a:noFill/>
                </a14:hiddenFill>
              </a:ext>
            </a:extLst>
          </p:spPr>
          <p:txBody>
            <a:bodyPr wrap="none" anchor="ctr"/>
            <a:lstStyle/>
            <a:p>
              <a:endParaRPr lang="en-US" dirty="0"/>
            </a:p>
          </p:txBody>
        </p:sp>
        <p:sp>
          <p:nvSpPr>
            <p:cNvPr id="35848" name="Line 8"/>
            <p:cNvSpPr>
              <a:spLocks noChangeShapeType="1"/>
            </p:cNvSpPr>
            <p:nvPr/>
          </p:nvSpPr>
          <p:spPr bwMode="auto">
            <a:xfrm flipH="1">
              <a:off x="1589644" y="3342288"/>
              <a:ext cx="583356" cy="0"/>
            </a:xfrm>
            <a:prstGeom prst="line">
              <a:avLst/>
            </a:prstGeom>
            <a:noFill/>
            <a:ln w="76200">
              <a:solidFill>
                <a:srgbClr val="FF0000"/>
              </a:solidFill>
              <a:round/>
              <a:headEnd type="stealth" w="med" len="med"/>
              <a:tailEnd/>
            </a:ln>
            <a:extLst>
              <a:ext uri="{909E8E84-426E-40dd-AFC4-6F175D3DCCD1}">
                <a14:hiddenFill xmlns:a14="http://schemas.microsoft.com/office/drawing/2010/main" xmlns="">
                  <a:noFill/>
                </a14:hiddenFill>
              </a:ext>
            </a:extLst>
          </p:spPr>
          <p:txBody>
            <a:bodyPr wrap="none" anchor="ctr"/>
            <a:lstStyle/>
            <a:p>
              <a:endParaRPr lang="en-US" dirty="0"/>
            </a:p>
          </p:txBody>
        </p:sp>
      </p:grpSp>
      <p:grpSp>
        <p:nvGrpSpPr>
          <p:cNvPr id="8" name="Group 2"/>
          <p:cNvGrpSpPr>
            <a:grpSpLocks/>
          </p:cNvGrpSpPr>
          <p:nvPr/>
        </p:nvGrpSpPr>
        <p:grpSpPr bwMode="auto">
          <a:xfrm>
            <a:off x="3937665" y="1392528"/>
            <a:ext cx="4424015" cy="4558771"/>
            <a:chOff x="1344" y="720"/>
            <a:chExt cx="3288" cy="3368"/>
          </a:xfrm>
        </p:grpSpPr>
        <p:pic>
          <p:nvPicPr>
            <p:cNvPr id="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4" y="720"/>
              <a:ext cx="3288" cy="336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0" name="Rectangle 4"/>
            <p:cNvSpPr>
              <a:spLocks noChangeArrowheads="1"/>
            </p:cNvSpPr>
            <p:nvPr/>
          </p:nvSpPr>
          <p:spPr bwMode="auto">
            <a:xfrm>
              <a:off x="3696" y="720"/>
              <a:ext cx="933" cy="528"/>
            </a:xfrm>
            <a:prstGeom prst="rect">
              <a:avLst/>
            </a:prstGeom>
            <a:solidFill>
              <a:schemeClr val="tx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dirty="0"/>
            </a:p>
          </p:txBody>
        </p:sp>
      </p:grpSp>
      <p:sp>
        <p:nvSpPr>
          <p:cNvPr id="11" name="Rectangle 3"/>
          <p:cNvSpPr>
            <a:spLocks noChangeArrowheads="1"/>
          </p:cNvSpPr>
          <p:nvPr/>
        </p:nvSpPr>
        <p:spPr bwMode="auto">
          <a:xfrm>
            <a:off x="792480" y="224247"/>
            <a:ext cx="7569200" cy="954107"/>
          </a:xfrm>
          <a:prstGeom prst="rect">
            <a:avLst/>
          </a:prstGeom>
          <a:solidFill>
            <a:schemeClr val="accent3">
              <a:alpha val="41000"/>
            </a:schemeClr>
          </a:solidFill>
          <a:ln>
            <a:solidFill>
              <a:srgbClr val="4F81BD"/>
            </a:solidFill>
          </a:ln>
          <a:effectLst>
            <a:innerShdw blurRad="63500" dist="50800" dir="13500000">
              <a:prstClr val="black">
                <a:alpha val="50000"/>
              </a:prstClr>
            </a:innerShdw>
          </a:effectLst>
          <a:extLst/>
        </p:spPr>
        <p:style>
          <a:lnRef idx="3">
            <a:schemeClr val="lt1"/>
          </a:lnRef>
          <a:fillRef idx="1">
            <a:schemeClr val="accent3"/>
          </a:fillRef>
          <a:effectRef idx="1">
            <a:schemeClr val="accent3"/>
          </a:effectRef>
          <a:fontRef idx="minor">
            <a:schemeClr val="lt1"/>
          </a:fontRef>
        </p:style>
        <p:txBody>
          <a:bodyPr wrap="square">
            <a:spAutoFit/>
          </a:bodyPr>
          <a:lstStyle/>
          <a:p>
            <a:pPr algn="ctr"/>
            <a:r>
              <a:rPr lang="en-US" sz="2800" b="1" dirty="0" smtClean="0">
                <a:solidFill>
                  <a:srgbClr val="0000FF"/>
                </a:solidFill>
                <a:latin typeface="Arial"/>
                <a:ea typeface="MS Pゴシック" charset="0"/>
                <a:cs typeface="Arial"/>
              </a:rPr>
              <a:t>Complications of XLH in Adults:</a:t>
            </a:r>
          </a:p>
          <a:p>
            <a:pPr algn="ctr"/>
            <a:r>
              <a:rPr lang="en-US" sz="2800" b="1" dirty="0" smtClean="0">
                <a:solidFill>
                  <a:srgbClr val="0000FF"/>
                </a:solidFill>
                <a:latin typeface="Arial"/>
                <a:ea typeface="MS Pゴシック" charset="0"/>
                <a:cs typeface="Arial"/>
              </a:rPr>
              <a:t> </a:t>
            </a:r>
            <a:r>
              <a:rPr lang="en-US" sz="2800" b="1" dirty="0">
                <a:solidFill>
                  <a:srgbClr val="0000FF"/>
                </a:solidFill>
                <a:latin typeface="Arial"/>
                <a:ea typeface="MS Pゴシック" charset="0"/>
                <a:cs typeface="Arial"/>
              </a:rPr>
              <a:t>S</a:t>
            </a:r>
            <a:r>
              <a:rPr lang="en-US" sz="2800" b="1" dirty="0" smtClean="0">
                <a:solidFill>
                  <a:srgbClr val="0000FF"/>
                </a:solidFill>
                <a:latin typeface="Arial"/>
                <a:ea typeface="MS Pゴシック" charset="0"/>
                <a:cs typeface="Arial"/>
              </a:rPr>
              <a:t>pinal Ligament </a:t>
            </a:r>
            <a:r>
              <a:rPr lang="en-US" sz="2800" b="1" dirty="0">
                <a:solidFill>
                  <a:srgbClr val="0000FF"/>
                </a:solidFill>
                <a:latin typeface="Arial"/>
                <a:ea typeface="MS Pゴシック" charset="0"/>
                <a:cs typeface="Arial"/>
              </a:rPr>
              <a:t>C</a:t>
            </a:r>
            <a:r>
              <a:rPr lang="en-US" sz="2800" b="1" dirty="0" smtClean="0">
                <a:solidFill>
                  <a:srgbClr val="0000FF"/>
                </a:solidFill>
                <a:latin typeface="Arial"/>
                <a:ea typeface="MS Pゴシック" charset="0"/>
                <a:cs typeface="Arial"/>
              </a:rPr>
              <a:t>alcification</a:t>
            </a:r>
          </a:p>
        </p:txBody>
      </p:sp>
      <p:cxnSp>
        <p:nvCxnSpPr>
          <p:cNvPr id="4" name="Straight Arrow Connector 3"/>
          <p:cNvCxnSpPr/>
          <p:nvPr/>
        </p:nvCxnSpPr>
        <p:spPr>
          <a:xfrm flipH="1">
            <a:off x="6099609" y="2932658"/>
            <a:ext cx="274320" cy="251460"/>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a:off x="6316779" y="3410271"/>
            <a:ext cx="274320" cy="251460"/>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6400599" y="3746421"/>
            <a:ext cx="274320" cy="251460"/>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97511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p:tgtEl>
                                          <p:spTgt spid="8"/>
                                        </p:tgtEl>
                                        <p:attrNameLst>
                                          <p:attrName>ppt_y</p:attrName>
                                        </p:attrNameLst>
                                      </p:cBhvr>
                                      <p:tavLst>
                                        <p:tav tm="0">
                                          <p:val>
                                            <p:strVal val="#ppt_y+#ppt_h*1.125000"/>
                                          </p:val>
                                        </p:tav>
                                        <p:tav tm="100000">
                                          <p:val>
                                            <p:strVal val="#ppt_y"/>
                                          </p:val>
                                        </p:tav>
                                      </p:tavLst>
                                    </p:anim>
                                    <p:animEffect transition="in" filter="wipe(up)">
                                      <p:cBhvr>
                                        <p:cTn id="14" dur="500"/>
                                        <p:tgtEl>
                                          <p:spTgt spid="8"/>
                                        </p:tgtEl>
                                      </p:cBhvr>
                                    </p:animEffect>
                                  </p:childTnLst>
                                </p:cTn>
                              </p:par>
                              <p:par>
                                <p:cTn id="15" presetID="12" presetClass="entr" presetSubtype="4"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p:tgtEl>
                                          <p:spTgt spid="4"/>
                                        </p:tgtEl>
                                        <p:attrNameLst>
                                          <p:attrName>ppt_y</p:attrName>
                                        </p:attrNameLst>
                                      </p:cBhvr>
                                      <p:tavLst>
                                        <p:tav tm="0">
                                          <p:val>
                                            <p:strVal val="#ppt_y+#ppt_h*1.125000"/>
                                          </p:val>
                                        </p:tav>
                                        <p:tav tm="100000">
                                          <p:val>
                                            <p:strVal val="#ppt_y"/>
                                          </p:val>
                                        </p:tav>
                                      </p:tavLst>
                                    </p:anim>
                                    <p:animEffect transition="in" filter="wipe(up)">
                                      <p:cBhvr>
                                        <p:cTn id="18" dur="500"/>
                                        <p:tgtEl>
                                          <p:spTgt spid="4"/>
                                        </p:tgtEl>
                                      </p:cBhvr>
                                    </p:animEffect>
                                  </p:childTnLst>
                                </p:cTn>
                              </p:par>
                              <p:par>
                                <p:cTn id="19" presetID="12" presetClass="entr" presetSubtype="4"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p:tgtEl>
                                          <p:spTgt spid="14"/>
                                        </p:tgtEl>
                                        <p:attrNameLst>
                                          <p:attrName>ppt_y</p:attrName>
                                        </p:attrNameLst>
                                      </p:cBhvr>
                                      <p:tavLst>
                                        <p:tav tm="0">
                                          <p:val>
                                            <p:strVal val="#ppt_y+#ppt_h*1.125000"/>
                                          </p:val>
                                        </p:tav>
                                        <p:tav tm="100000">
                                          <p:val>
                                            <p:strVal val="#ppt_y"/>
                                          </p:val>
                                        </p:tav>
                                      </p:tavLst>
                                    </p:anim>
                                    <p:animEffect transition="in" filter="wipe(up)">
                                      <p:cBhvr>
                                        <p:cTn id="22" dur="500"/>
                                        <p:tgtEl>
                                          <p:spTgt spid="14"/>
                                        </p:tgtEl>
                                      </p:cBhvr>
                                    </p:animEffect>
                                  </p:childTnLst>
                                </p:cTn>
                              </p:par>
                              <p:par>
                                <p:cTn id="23" presetID="12" presetClass="entr" presetSubtype="4"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p:tgtEl>
                                          <p:spTgt spid="15"/>
                                        </p:tgtEl>
                                        <p:attrNameLst>
                                          <p:attrName>ppt_y</p:attrName>
                                        </p:attrNameLst>
                                      </p:cBhvr>
                                      <p:tavLst>
                                        <p:tav tm="0">
                                          <p:val>
                                            <p:strVal val="#ppt_y+#ppt_h*1.125000"/>
                                          </p:val>
                                        </p:tav>
                                        <p:tav tm="100000">
                                          <p:val>
                                            <p:strVal val="#ppt_y"/>
                                          </p:val>
                                        </p:tav>
                                      </p:tavLst>
                                    </p:anim>
                                    <p:animEffect transition="in" filter="wipe(up)">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
          <p:cNvSpPr>
            <a:spLocks noChangeArrowheads="1"/>
          </p:cNvSpPr>
          <p:nvPr/>
        </p:nvSpPr>
        <p:spPr bwMode="auto">
          <a:xfrm>
            <a:off x="0" y="1741488"/>
            <a:ext cx="1841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algn="l" eaLnBrk="1" hangingPunct="1"/>
            <a:endParaRPr lang="en-US" altLang="en-US" sz="1800"/>
          </a:p>
        </p:txBody>
      </p:sp>
      <p:graphicFrame>
        <p:nvGraphicFramePr>
          <p:cNvPr id="24579" name="Object 2"/>
          <p:cNvGraphicFramePr>
            <a:graphicFrameLocks noChangeAspect="1"/>
          </p:cNvGraphicFramePr>
          <p:nvPr/>
        </p:nvGraphicFramePr>
        <p:xfrm>
          <a:off x="0" y="1627188"/>
          <a:ext cx="9144000" cy="4230687"/>
        </p:xfrm>
        <a:graphic>
          <a:graphicData uri="http://schemas.openxmlformats.org/presentationml/2006/ole">
            <mc:AlternateContent xmlns:mc="http://schemas.openxmlformats.org/markup-compatibility/2006">
              <mc:Choice xmlns:v="urn:schemas-microsoft-com:vml" Requires="v">
                <p:oleObj spid="_x0000_s3145" name="Chart" r:id="rId4" imgW="6807200" imgH="3162300" progId="Excel.Chart.8">
                  <p:embed/>
                </p:oleObj>
              </mc:Choice>
              <mc:Fallback>
                <p:oleObj name="Chart" r:id="rId4" imgW="6807200" imgH="3162300" progId="Excel.Char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627188"/>
                        <a:ext cx="9144000" cy="4230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24581" name="TextBox 5"/>
          <p:cNvSpPr txBox="1">
            <a:spLocks noChangeArrowheads="1"/>
          </p:cNvSpPr>
          <p:nvPr/>
        </p:nvSpPr>
        <p:spPr bwMode="auto">
          <a:xfrm>
            <a:off x="1257300" y="1627188"/>
            <a:ext cx="16002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algn="l" eaLnBrk="1" hangingPunct="1"/>
            <a:r>
              <a:rPr lang="en-US" altLang="en-US" sz="1800"/>
              <a:t>  </a:t>
            </a:r>
            <a:r>
              <a:rPr lang="en-US" altLang="en-US" sz="1800">
                <a:solidFill>
                  <a:srgbClr val="FF6600"/>
                </a:solidFill>
                <a:ea typeface="ヒラギノ角ゴ Pro W3" charset="-128"/>
              </a:rPr>
              <a:t>♦ Male</a:t>
            </a:r>
          </a:p>
          <a:p>
            <a:pPr algn="l" eaLnBrk="1" hangingPunct="1"/>
            <a:r>
              <a:rPr lang="en-US" altLang="en-US" sz="1800" dirty="0">
                <a:ea typeface="ヒラギノ角ゴ Pro W3" charset="-128"/>
              </a:rPr>
              <a:t>  </a:t>
            </a:r>
            <a:r>
              <a:rPr lang="en-US" altLang="en-US" sz="1800" dirty="0">
                <a:solidFill>
                  <a:srgbClr val="000073"/>
                </a:solidFill>
              </a:rPr>
              <a:t>● Female</a:t>
            </a:r>
          </a:p>
        </p:txBody>
      </p:sp>
      <p:sp>
        <p:nvSpPr>
          <p:cNvPr id="7" name="Rectangle 6"/>
          <p:cNvSpPr>
            <a:spLocks noChangeArrowheads="1"/>
          </p:cNvSpPr>
          <p:nvPr/>
        </p:nvSpPr>
        <p:spPr bwMode="auto">
          <a:xfrm>
            <a:off x="951230" y="530999"/>
            <a:ext cx="7538720" cy="523220"/>
          </a:xfrm>
          <a:prstGeom prst="rect">
            <a:avLst/>
          </a:prstGeom>
          <a:solidFill>
            <a:schemeClr val="accent3">
              <a:alpha val="53000"/>
            </a:schemeClr>
          </a:solidFill>
          <a:ln>
            <a:solidFill>
              <a:srgbClr val="4F81BD"/>
            </a:solidFill>
          </a:ln>
          <a:effectLst>
            <a:innerShdw blurRad="63500" dist="50800" dir="13500000">
              <a:prstClr val="black">
                <a:alpha val="50000"/>
              </a:prstClr>
            </a:innerShdw>
          </a:effectLst>
          <a:extLst/>
        </p:spPr>
        <p:style>
          <a:lnRef idx="3">
            <a:schemeClr val="lt1"/>
          </a:lnRef>
          <a:fillRef idx="1">
            <a:schemeClr val="accent3"/>
          </a:fillRef>
          <a:effectRef idx="1">
            <a:schemeClr val="accent3"/>
          </a:effectRef>
          <a:fontRef idx="minor">
            <a:schemeClr val="lt1"/>
          </a:fontRef>
        </p:style>
        <p:txBody>
          <a:bodyPr wrap="square">
            <a:spAutoFit/>
          </a:bodyPr>
          <a:lstStyle/>
          <a:p>
            <a:pPr algn="ctr"/>
            <a:r>
              <a:rPr lang="en-US" sz="2800" b="1" dirty="0" smtClean="0">
                <a:solidFill>
                  <a:srgbClr val="0000FF"/>
                </a:solidFill>
                <a:latin typeface="Arial"/>
                <a:ea typeface="MS Pゴシック" charset="0"/>
                <a:cs typeface="Arial"/>
              </a:rPr>
              <a:t>Enthesopathy: Sites vs. Age</a:t>
            </a:r>
          </a:p>
        </p:txBody>
      </p:sp>
      <p:sp>
        <p:nvSpPr>
          <p:cNvPr id="6" name="TextBox 5"/>
          <p:cNvSpPr txBox="1"/>
          <p:nvPr/>
        </p:nvSpPr>
        <p:spPr>
          <a:xfrm>
            <a:off x="6398260" y="6123067"/>
            <a:ext cx="2091690" cy="307777"/>
          </a:xfrm>
          <a:prstGeom prst="rect">
            <a:avLst/>
          </a:prstGeom>
          <a:noFill/>
        </p:spPr>
        <p:txBody>
          <a:bodyPr wrap="square" rtlCol="0">
            <a:spAutoFit/>
          </a:bodyPr>
          <a:lstStyle/>
          <a:p>
            <a:r>
              <a:rPr lang="en-US" sz="1400" b="1" dirty="0">
                <a:solidFill>
                  <a:srgbClr val="0000FF"/>
                </a:solidFill>
                <a:latin typeface="Arial"/>
                <a:cs typeface="Arial"/>
              </a:rPr>
              <a:t>JCEM 95:E352, 2010</a:t>
            </a:r>
          </a:p>
        </p:txBody>
      </p:sp>
    </p:spTree>
    <p:extLst>
      <p:ext uri="{BB962C8B-B14F-4D97-AF65-F5344CB8AC3E}">
        <p14:creationId xmlns:p14="http://schemas.microsoft.com/office/powerpoint/2010/main" val="1240296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5057" name="Object 4"/>
          <p:cNvGraphicFramePr>
            <a:graphicFrameLocks noChangeAspect="1"/>
          </p:cNvGraphicFramePr>
          <p:nvPr>
            <p:extLst>
              <p:ext uri="{D42A27DB-BD31-4B8C-83A1-F6EECF244321}">
                <p14:modId xmlns:p14="http://schemas.microsoft.com/office/powerpoint/2010/main" val="1071225377"/>
              </p:ext>
            </p:extLst>
          </p:nvPr>
        </p:nvGraphicFramePr>
        <p:xfrm>
          <a:off x="165100" y="1130300"/>
          <a:ext cx="4495800" cy="2603500"/>
        </p:xfrm>
        <a:graphic>
          <a:graphicData uri="http://schemas.openxmlformats.org/presentationml/2006/ole">
            <mc:AlternateContent xmlns:mc="http://schemas.openxmlformats.org/markup-compatibility/2006">
              <mc:Choice xmlns:v="urn:schemas-microsoft-com:vml" Requires="v">
                <p:oleObj spid="_x0000_s9471" name="Chart" r:id="rId4" imgW="4457700" imgH="2336800" progId="Excel.Chart.8">
                  <p:embed/>
                </p:oleObj>
              </mc:Choice>
              <mc:Fallback>
                <p:oleObj name="Chart" r:id="rId4" imgW="4457700" imgH="2336800" progId="Excel.Char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100" y="1130300"/>
                        <a:ext cx="4495800" cy="26035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45058" name="Object 5"/>
          <p:cNvGraphicFramePr>
            <a:graphicFrameLocks noChangeAspect="1"/>
          </p:cNvGraphicFramePr>
          <p:nvPr>
            <p:extLst>
              <p:ext uri="{D42A27DB-BD31-4B8C-83A1-F6EECF244321}">
                <p14:modId xmlns:p14="http://schemas.microsoft.com/office/powerpoint/2010/main" val="1325503068"/>
              </p:ext>
            </p:extLst>
          </p:nvPr>
        </p:nvGraphicFramePr>
        <p:xfrm>
          <a:off x="4644932" y="1130299"/>
          <a:ext cx="4280996" cy="2553577"/>
        </p:xfrm>
        <a:graphic>
          <a:graphicData uri="http://schemas.openxmlformats.org/presentationml/2006/ole">
            <mc:AlternateContent xmlns:mc="http://schemas.openxmlformats.org/markup-compatibility/2006">
              <mc:Choice xmlns:v="urn:schemas-microsoft-com:vml" Requires="v">
                <p:oleObj spid="_x0000_s9472" name="Chart" r:id="rId6" imgW="4762500" imgH="2349500" progId="Excel.Chart.8">
                  <p:embed/>
                </p:oleObj>
              </mc:Choice>
              <mc:Fallback>
                <p:oleObj name="Chart" r:id="rId6" imgW="4762500" imgH="2349500" progId="Excel.Chart.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4932" y="1130299"/>
                        <a:ext cx="4280996" cy="2553577"/>
                      </a:xfrm>
                      <a:prstGeom prst="rect">
                        <a:avLst/>
                      </a:prstGeom>
                      <a:noFill/>
                      <a:ln>
                        <a:noFill/>
                      </a:ln>
                      <a:effectLst/>
                    </p:spPr>
                  </p:pic>
                </p:oleObj>
              </mc:Fallback>
            </mc:AlternateContent>
          </a:graphicData>
        </a:graphic>
      </p:graphicFrame>
      <p:graphicFrame>
        <p:nvGraphicFramePr>
          <p:cNvPr id="45059" name="Object 6"/>
          <p:cNvGraphicFramePr>
            <a:graphicFrameLocks noChangeAspect="1"/>
          </p:cNvGraphicFramePr>
          <p:nvPr>
            <p:extLst>
              <p:ext uri="{D42A27DB-BD31-4B8C-83A1-F6EECF244321}">
                <p14:modId xmlns:p14="http://schemas.microsoft.com/office/powerpoint/2010/main" val="985117273"/>
              </p:ext>
            </p:extLst>
          </p:nvPr>
        </p:nvGraphicFramePr>
        <p:xfrm>
          <a:off x="165100" y="3733800"/>
          <a:ext cx="4495800" cy="2395538"/>
        </p:xfrm>
        <a:graphic>
          <a:graphicData uri="http://schemas.openxmlformats.org/presentationml/2006/ole">
            <mc:AlternateContent xmlns:mc="http://schemas.openxmlformats.org/markup-compatibility/2006">
              <mc:Choice xmlns:v="urn:schemas-microsoft-com:vml" Requires="v">
                <p:oleObj spid="_x0000_s9473" name="Chart" r:id="rId8" imgW="4457700" imgH="2336800" progId="Excel.Chart.8">
                  <p:embed/>
                </p:oleObj>
              </mc:Choice>
              <mc:Fallback>
                <p:oleObj name="Chart" r:id="rId8" imgW="4457700" imgH="2336800" progId="Excel.Chart.8">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5100" y="3733800"/>
                        <a:ext cx="4495800" cy="23955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45060" name="Object 7"/>
          <p:cNvGraphicFramePr>
            <a:graphicFrameLocks noChangeAspect="1"/>
          </p:cNvGraphicFramePr>
          <p:nvPr>
            <p:extLst>
              <p:ext uri="{D42A27DB-BD31-4B8C-83A1-F6EECF244321}">
                <p14:modId xmlns:p14="http://schemas.microsoft.com/office/powerpoint/2010/main" val="2074271896"/>
              </p:ext>
            </p:extLst>
          </p:nvPr>
        </p:nvGraphicFramePr>
        <p:xfrm>
          <a:off x="4644932" y="3733800"/>
          <a:ext cx="4280996" cy="2405719"/>
        </p:xfrm>
        <a:graphic>
          <a:graphicData uri="http://schemas.openxmlformats.org/presentationml/2006/ole">
            <mc:AlternateContent xmlns:mc="http://schemas.openxmlformats.org/markup-compatibility/2006">
              <mc:Choice xmlns:v="urn:schemas-microsoft-com:vml" Requires="v">
                <p:oleObj spid="_x0000_s9474" name="Chart" r:id="rId10" imgW="4457700" imgH="2336800" progId="Excel.Chart.8">
                  <p:embed/>
                </p:oleObj>
              </mc:Choice>
              <mc:Fallback>
                <p:oleObj name="Chart" r:id="rId10" imgW="4457700" imgH="2336800" progId="Excel.Chart.8">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44932" y="3733800"/>
                        <a:ext cx="4280996" cy="2405719"/>
                      </a:xfrm>
                      <a:prstGeom prst="rect">
                        <a:avLst/>
                      </a:prstGeom>
                      <a:noFill/>
                      <a:ln>
                        <a:noFill/>
                      </a:ln>
                      <a:effectLst/>
                    </p:spPr>
                  </p:pic>
                </p:oleObj>
              </mc:Fallback>
            </mc:AlternateContent>
          </a:graphicData>
        </a:graphic>
      </p:graphicFrame>
      <p:sp>
        <p:nvSpPr>
          <p:cNvPr id="8" name="Rectangle 7"/>
          <p:cNvSpPr>
            <a:spLocks noChangeArrowheads="1"/>
          </p:cNvSpPr>
          <p:nvPr/>
        </p:nvSpPr>
        <p:spPr bwMode="auto">
          <a:xfrm>
            <a:off x="317500" y="387677"/>
            <a:ext cx="8356600" cy="523220"/>
          </a:xfrm>
          <a:prstGeom prst="rect">
            <a:avLst/>
          </a:prstGeom>
          <a:solidFill>
            <a:schemeClr val="accent3">
              <a:alpha val="53000"/>
            </a:schemeClr>
          </a:solidFill>
          <a:ln>
            <a:solidFill>
              <a:srgbClr val="4F81BD"/>
            </a:solidFill>
          </a:ln>
          <a:effectLst>
            <a:innerShdw blurRad="63500" dist="50800" dir="13500000">
              <a:prstClr val="black">
                <a:alpha val="50000"/>
              </a:prstClr>
            </a:innerShdw>
          </a:effectLst>
          <a:extLst/>
        </p:spPr>
        <p:style>
          <a:lnRef idx="3">
            <a:schemeClr val="lt1"/>
          </a:lnRef>
          <a:fillRef idx="1">
            <a:schemeClr val="accent3"/>
          </a:fillRef>
          <a:effectRef idx="1">
            <a:schemeClr val="accent3"/>
          </a:effectRef>
          <a:fontRef idx="minor">
            <a:schemeClr val="lt1"/>
          </a:fontRef>
        </p:style>
        <p:txBody>
          <a:bodyPr wrap="square">
            <a:spAutoFit/>
          </a:bodyPr>
          <a:lstStyle/>
          <a:p>
            <a:pPr algn="ctr"/>
            <a:r>
              <a:rPr lang="en-US" sz="2800" b="1" smtClean="0">
                <a:solidFill>
                  <a:srgbClr val="0000FF"/>
                </a:solidFill>
                <a:latin typeface="Arial"/>
                <a:ea typeface="MS Pゴシック" charset="0"/>
                <a:cs typeface="Arial"/>
              </a:rPr>
              <a:t>Biochemistry in XLH, </a:t>
            </a:r>
            <a:r>
              <a:rPr lang="en-US" sz="2800" b="1" dirty="0" smtClean="0">
                <a:solidFill>
                  <a:srgbClr val="0000FF"/>
                </a:solidFill>
                <a:latin typeface="Arial"/>
                <a:ea typeface="MS Pゴシック" charset="0"/>
                <a:cs typeface="Arial"/>
              </a:rPr>
              <a:t>by Age and Disease</a:t>
            </a:r>
          </a:p>
        </p:txBody>
      </p:sp>
      <p:cxnSp>
        <p:nvCxnSpPr>
          <p:cNvPr id="3" name="Straight Connector 2"/>
          <p:cNvCxnSpPr/>
          <p:nvPr/>
        </p:nvCxnSpPr>
        <p:spPr>
          <a:xfrm>
            <a:off x="533400" y="2832100"/>
            <a:ext cx="4026568" cy="1337"/>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2180093" y="2332789"/>
            <a:ext cx="162426" cy="19852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3818393" y="1637262"/>
            <a:ext cx="162426" cy="19852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4772146" y="1984142"/>
            <a:ext cx="4026568" cy="1337"/>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6570177" y="1745181"/>
            <a:ext cx="162426" cy="19852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8222753" y="2105620"/>
            <a:ext cx="162426" cy="19852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6664603" y="6139519"/>
            <a:ext cx="2091690" cy="307777"/>
          </a:xfrm>
          <a:prstGeom prst="rect">
            <a:avLst/>
          </a:prstGeom>
          <a:noFill/>
        </p:spPr>
        <p:txBody>
          <a:bodyPr wrap="square" rtlCol="0">
            <a:spAutoFit/>
          </a:bodyPr>
          <a:lstStyle/>
          <a:p>
            <a:r>
              <a:rPr lang="en-US" sz="1400" b="1" dirty="0">
                <a:solidFill>
                  <a:srgbClr val="0000FF"/>
                </a:solidFill>
                <a:latin typeface="Arial"/>
                <a:cs typeface="Arial"/>
              </a:rPr>
              <a:t>JCEM 95:E352, 2010</a:t>
            </a:r>
          </a:p>
        </p:txBody>
      </p:sp>
    </p:spTree>
    <p:extLst>
      <p:ext uri="{BB962C8B-B14F-4D97-AF65-F5344CB8AC3E}">
        <p14:creationId xmlns:p14="http://schemas.microsoft.com/office/powerpoint/2010/main" val="1964810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5057"/>
                                        </p:tgtEl>
                                        <p:attrNameLst>
                                          <p:attrName>style.visibility</p:attrName>
                                        </p:attrNameLst>
                                      </p:cBhvr>
                                      <p:to>
                                        <p:strVal val="visible"/>
                                      </p:to>
                                    </p:set>
                                    <p:anim calcmode="lin" valueType="num">
                                      <p:cBhvr additive="base">
                                        <p:cTn id="7" dur="500"/>
                                        <p:tgtEl>
                                          <p:spTgt spid="45057"/>
                                        </p:tgtEl>
                                        <p:attrNameLst>
                                          <p:attrName>ppt_y</p:attrName>
                                        </p:attrNameLst>
                                      </p:cBhvr>
                                      <p:tavLst>
                                        <p:tav tm="0">
                                          <p:val>
                                            <p:strVal val="#ppt_y+#ppt_h*1.125000"/>
                                          </p:val>
                                        </p:tav>
                                        <p:tav tm="100000">
                                          <p:val>
                                            <p:strVal val="#ppt_y"/>
                                          </p:val>
                                        </p:tav>
                                      </p:tavLst>
                                    </p:anim>
                                    <p:animEffect transition="in" filter="wipe(up)">
                                      <p:cBhvr>
                                        <p:cTn id="8" dur="500"/>
                                        <p:tgtEl>
                                          <p:spTgt spid="45057"/>
                                        </p:tgtEl>
                                      </p:cBhvr>
                                    </p:animEffect>
                                  </p:childTnLst>
                                </p:cTn>
                              </p:par>
                              <p:par>
                                <p:cTn id="9" presetID="1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p:tgtEl>
                                          <p:spTgt spid="3"/>
                                        </p:tgtEl>
                                        <p:attrNameLst>
                                          <p:attrName>ppt_y</p:attrName>
                                        </p:attrNameLst>
                                      </p:cBhvr>
                                      <p:tavLst>
                                        <p:tav tm="0">
                                          <p:val>
                                            <p:strVal val="#ppt_y+#ppt_h*1.125000"/>
                                          </p:val>
                                        </p:tav>
                                        <p:tav tm="100000">
                                          <p:val>
                                            <p:strVal val="#ppt_y"/>
                                          </p:val>
                                        </p:tav>
                                      </p:tavLst>
                                    </p:anim>
                                    <p:animEffect transition="in" filter="wipe(up)">
                                      <p:cBhvr>
                                        <p:cTn id="12" dur="500"/>
                                        <p:tgtEl>
                                          <p:spTgt spid="3"/>
                                        </p:tgtEl>
                                      </p:cBhvr>
                                    </p:animEffect>
                                  </p:childTnLst>
                                </p:cTn>
                              </p:par>
                              <p:par>
                                <p:cTn id="13" presetID="1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p:tgtEl>
                                          <p:spTgt spid="9"/>
                                        </p:tgtEl>
                                        <p:attrNameLst>
                                          <p:attrName>ppt_y</p:attrName>
                                        </p:attrNameLst>
                                      </p:cBhvr>
                                      <p:tavLst>
                                        <p:tav tm="0">
                                          <p:val>
                                            <p:strVal val="#ppt_y+#ppt_h*1.125000"/>
                                          </p:val>
                                        </p:tav>
                                        <p:tav tm="100000">
                                          <p:val>
                                            <p:strVal val="#ppt_y"/>
                                          </p:val>
                                        </p:tav>
                                      </p:tavLst>
                                    </p:anim>
                                    <p:animEffect transition="in" filter="wipe(up)">
                                      <p:cBhvr>
                                        <p:cTn id="16" dur="500"/>
                                        <p:tgtEl>
                                          <p:spTgt spid="9"/>
                                        </p:tgtEl>
                                      </p:cBhvr>
                                    </p:animEffect>
                                  </p:childTnLst>
                                </p:cTn>
                              </p:par>
                              <p:par>
                                <p:cTn id="17" presetID="12" presetClass="entr" presetSubtype="4"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p:tgtEl>
                                          <p:spTgt spid="15"/>
                                        </p:tgtEl>
                                        <p:attrNameLst>
                                          <p:attrName>ppt_y</p:attrName>
                                        </p:attrNameLst>
                                      </p:cBhvr>
                                      <p:tavLst>
                                        <p:tav tm="0">
                                          <p:val>
                                            <p:strVal val="#ppt_y+#ppt_h*1.125000"/>
                                          </p:val>
                                        </p:tav>
                                        <p:tav tm="100000">
                                          <p:val>
                                            <p:strVal val="#ppt_y"/>
                                          </p:val>
                                        </p:tav>
                                      </p:tavLst>
                                    </p:anim>
                                    <p:animEffect transition="in" filter="wipe(up)">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45058"/>
                                        </p:tgtEl>
                                        <p:attrNameLst>
                                          <p:attrName>style.visibility</p:attrName>
                                        </p:attrNameLst>
                                      </p:cBhvr>
                                      <p:to>
                                        <p:strVal val="visible"/>
                                      </p:to>
                                    </p:set>
                                    <p:anim calcmode="lin" valueType="num">
                                      <p:cBhvr additive="base">
                                        <p:cTn id="25" dur="500"/>
                                        <p:tgtEl>
                                          <p:spTgt spid="45058"/>
                                        </p:tgtEl>
                                        <p:attrNameLst>
                                          <p:attrName>ppt_y</p:attrName>
                                        </p:attrNameLst>
                                      </p:cBhvr>
                                      <p:tavLst>
                                        <p:tav tm="0">
                                          <p:val>
                                            <p:strVal val="#ppt_y+#ppt_h*1.125000"/>
                                          </p:val>
                                        </p:tav>
                                        <p:tav tm="100000">
                                          <p:val>
                                            <p:strVal val="#ppt_y"/>
                                          </p:val>
                                        </p:tav>
                                      </p:tavLst>
                                    </p:anim>
                                    <p:animEffect transition="in" filter="wipe(up)">
                                      <p:cBhvr>
                                        <p:cTn id="26" dur="500"/>
                                        <p:tgtEl>
                                          <p:spTgt spid="45058"/>
                                        </p:tgtEl>
                                      </p:cBhvr>
                                    </p:animEffect>
                                  </p:childTnLst>
                                </p:cTn>
                              </p:par>
                              <p:par>
                                <p:cTn id="27" presetID="12" presetClass="entr" presetSubtype="4"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p:tgtEl>
                                          <p:spTgt spid="16"/>
                                        </p:tgtEl>
                                        <p:attrNameLst>
                                          <p:attrName>ppt_y</p:attrName>
                                        </p:attrNameLst>
                                      </p:cBhvr>
                                      <p:tavLst>
                                        <p:tav tm="0">
                                          <p:val>
                                            <p:strVal val="#ppt_y+#ppt_h*1.125000"/>
                                          </p:val>
                                        </p:tav>
                                        <p:tav tm="100000">
                                          <p:val>
                                            <p:strVal val="#ppt_y"/>
                                          </p:val>
                                        </p:tav>
                                      </p:tavLst>
                                    </p:anim>
                                    <p:animEffect transition="in" filter="wipe(up)">
                                      <p:cBhvr>
                                        <p:cTn id="30" dur="500"/>
                                        <p:tgtEl>
                                          <p:spTgt spid="16"/>
                                        </p:tgtEl>
                                      </p:cBhvr>
                                    </p:animEffect>
                                  </p:childTnLst>
                                </p:cTn>
                              </p:par>
                              <p:par>
                                <p:cTn id="31" presetID="12" presetClass="entr" presetSubtype="4"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p:tgtEl>
                                          <p:spTgt spid="17"/>
                                        </p:tgtEl>
                                        <p:attrNameLst>
                                          <p:attrName>ppt_y</p:attrName>
                                        </p:attrNameLst>
                                      </p:cBhvr>
                                      <p:tavLst>
                                        <p:tav tm="0">
                                          <p:val>
                                            <p:strVal val="#ppt_y+#ppt_h*1.125000"/>
                                          </p:val>
                                        </p:tav>
                                        <p:tav tm="100000">
                                          <p:val>
                                            <p:strVal val="#ppt_y"/>
                                          </p:val>
                                        </p:tav>
                                      </p:tavLst>
                                    </p:anim>
                                    <p:animEffect transition="in" filter="wipe(up)">
                                      <p:cBhvr>
                                        <p:cTn id="34" dur="500"/>
                                        <p:tgtEl>
                                          <p:spTgt spid="17"/>
                                        </p:tgtEl>
                                      </p:cBhvr>
                                    </p:animEffect>
                                  </p:childTnLst>
                                </p:cTn>
                              </p:par>
                              <p:par>
                                <p:cTn id="35" presetID="12" presetClass="entr" presetSubtype="4"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p:tgtEl>
                                          <p:spTgt spid="18"/>
                                        </p:tgtEl>
                                        <p:attrNameLst>
                                          <p:attrName>ppt_y</p:attrName>
                                        </p:attrNameLst>
                                      </p:cBhvr>
                                      <p:tavLst>
                                        <p:tav tm="0">
                                          <p:val>
                                            <p:strVal val="#ppt_y+#ppt_h*1.125000"/>
                                          </p:val>
                                        </p:tav>
                                        <p:tav tm="100000">
                                          <p:val>
                                            <p:strVal val="#ppt_y"/>
                                          </p:val>
                                        </p:tav>
                                      </p:tavLst>
                                    </p:anim>
                                    <p:animEffect transition="in" filter="wipe(up)">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grpId="0" nodeType="clickEffect">
                                  <p:stCondLst>
                                    <p:cond delay="0"/>
                                  </p:stCondLst>
                                  <p:childTnLst>
                                    <p:set>
                                      <p:cBhvr>
                                        <p:cTn id="42" dur="1" fill="hold">
                                          <p:stCondLst>
                                            <p:cond delay="0"/>
                                          </p:stCondLst>
                                        </p:cTn>
                                        <p:tgtEl>
                                          <p:spTgt spid="45059"/>
                                        </p:tgtEl>
                                        <p:attrNameLst>
                                          <p:attrName>style.visibility</p:attrName>
                                        </p:attrNameLst>
                                      </p:cBhvr>
                                      <p:to>
                                        <p:strVal val="visible"/>
                                      </p:to>
                                    </p:set>
                                    <p:anim calcmode="lin" valueType="num">
                                      <p:cBhvr additive="base">
                                        <p:cTn id="43" dur="500"/>
                                        <p:tgtEl>
                                          <p:spTgt spid="45059"/>
                                        </p:tgtEl>
                                        <p:attrNameLst>
                                          <p:attrName>ppt_y</p:attrName>
                                        </p:attrNameLst>
                                      </p:cBhvr>
                                      <p:tavLst>
                                        <p:tav tm="0">
                                          <p:val>
                                            <p:strVal val="#ppt_y+#ppt_h*1.125000"/>
                                          </p:val>
                                        </p:tav>
                                        <p:tav tm="100000">
                                          <p:val>
                                            <p:strVal val="#ppt_y"/>
                                          </p:val>
                                        </p:tav>
                                      </p:tavLst>
                                    </p:anim>
                                    <p:animEffect transition="in" filter="wipe(up)">
                                      <p:cBhvr>
                                        <p:cTn id="44" dur="500"/>
                                        <p:tgtEl>
                                          <p:spTgt spid="45059"/>
                                        </p:tgtEl>
                                      </p:cBhvr>
                                    </p:animEffect>
                                  </p:childTnLst>
                                </p:cTn>
                              </p:par>
                            </p:childTnLst>
                          </p:cTn>
                        </p:par>
                      </p:childTnLst>
                    </p:cTn>
                  </p:par>
                  <p:par>
                    <p:cTn id="45" fill="hold">
                      <p:stCondLst>
                        <p:cond delay="indefinite"/>
                      </p:stCondLst>
                      <p:childTnLst>
                        <p:par>
                          <p:cTn id="46" fill="hold">
                            <p:stCondLst>
                              <p:cond delay="0"/>
                            </p:stCondLst>
                            <p:childTnLst>
                              <p:par>
                                <p:cTn id="47" presetID="12" presetClass="entr" presetSubtype="4" fill="hold" grpId="0" nodeType="clickEffect">
                                  <p:stCondLst>
                                    <p:cond delay="0"/>
                                  </p:stCondLst>
                                  <p:childTnLst>
                                    <p:set>
                                      <p:cBhvr>
                                        <p:cTn id="48" dur="1" fill="hold">
                                          <p:stCondLst>
                                            <p:cond delay="0"/>
                                          </p:stCondLst>
                                        </p:cTn>
                                        <p:tgtEl>
                                          <p:spTgt spid="45060"/>
                                        </p:tgtEl>
                                        <p:attrNameLst>
                                          <p:attrName>style.visibility</p:attrName>
                                        </p:attrNameLst>
                                      </p:cBhvr>
                                      <p:to>
                                        <p:strVal val="visible"/>
                                      </p:to>
                                    </p:set>
                                    <p:anim calcmode="lin" valueType="num">
                                      <p:cBhvr additive="base">
                                        <p:cTn id="49" dur="500"/>
                                        <p:tgtEl>
                                          <p:spTgt spid="45060"/>
                                        </p:tgtEl>
                                        <p:attrNameLst>
                                          <p:attrName>ppt_y</p:attrName>
                                        </p:attrNameLst>
                                      </p:cBhvr>
                                      <p:tavLst>
                                        <p:tav tm="0">
                                          <p:val>
                                            <p:strVal val="#ppt_y+#ppt_h*1.125000"/>
                                          </p:val>
                                        </p:tav>
                                        <p:tav tm="100000">
                                          <p:val>
                                            <p:strVal val="#ppt_y"/>
                                          </p:val>
                                        </p:tav>
                                      </p:tavLst>
                                    </p:anim>
                                    <p:animEffect transition="in" filter="wipe(up)">
                                      <p:cBhvr>
                                        <p:cTn id="50" dur="500"/>
                                        <p:tgtEl>
                                          <p:spTgt spid="45060"/>
                                        </p:tgtEl>
                                      </p:cBhvr>
                                    </p:animEffect>
                                  </p:childTnLst>
                                </p:cTn>
                              </p:par>
                              <p:par>
                                <p:cTn id="51" presetID="12" presetClass="entr" presetSubtype="4" fill="hold" grpId="0" nodeType="withEffect">
                                  <p:stCondLst>
                                    <p:cond delay="0"/>
                                  </p:stCondLst>
                                  <p:childTnLst>
                                    <p:set>
                                      <p:cBhvr>
                                        <p:cTn id="52" dur="1" fill="hold">
                                          <p:stCondLst>
                                            <p:cond delay="0"/>
                                          </p:stCondLst>
                                        </p:cTn>
                                        <p:tgtEl>
                                          <p:spTgt spid="14"/>
                                        </p:tgtEl>
                                        <p:attrNameLst>
                                          <p:attrName>style.visibility</p:attrName>
                                        </p:attrNameLst>
                                      </p:cBhvr>
                                      <p:to>
                                        <p:strVal val="visible"/>
                                      </p:to>
                                    </p:set>
                                    <p:anim calcmode="lin" valueType="num">
                                      <p:cBhvr additive="base">
                                        <p:cTn id="53" dur="500"/>
                                        <p:tgtEl>
                                          <p:spTgt spid="14"/>
                                        </p:tgtEl>
                                        <p:attrNameLst>
                                          <p:attrName>ppt_y</p:attrName>
                                        </p:attrNameLst>
                                      </p:cBhvr>
                                      <p:tavLst>
                                        <p:tav tm="0">
                                          <p:val>
                                            <p:strVal val="#ppt_y+#ppt_h*1.125000"/>
                                          </p:val>
                                        </p:tav>
                                        <p:tav tm="100000">
                                          <p:val>
                                            <p:strVal val="#ppt_y"/>
                                          </p:val>
                                        </p:tav>
                                      </p:tavLst>
                                    </p:anim>
                                    <p:animEffect transition="in" filter="wipe(up)">
                                      <p:cBhvr>
                                        <p:cTn id="5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5057" grpId="0"/>
      <p:bldOleChart spid="45058" grpId="0"/>
      <p:bldOleChart spid="45059" grpId="0"/>
      <p:bldOleChart spid="45060"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9126" name="Group 102"/>
          <p:cNvGraphicFramePr>
            <a:graphicFrameLocks noGrp="1"/>
          </p:cNvGraphicFramePr>
          <p:nvPr>
            <p:extLst>
              <p:ext uri="{D42A27DB-BD31-4B8C-83A1-F6EECF244321}">
                <p14:modId xmlns:p14="http://schemas.microsoft.com/office/powerpoint/2010/main" val="2099854501"/>
              </p:ext>
            </p:extLst>
          </p:nvPr>
        </p:nvGraphicFramePr>
        <p:xfrm>
          <a:off x="1371600" y="1711325"/>
          <a:ext cx="6858000" cy="2003426"/>
        </p:xfrm>
        <a:graphic>
          <a:graphicData uri="http://schemas.openxmlformats.org/drawingml/2006/table">
            <a:tbl>
              <a:tblPr/>
              <a:tblGrid>
                <a:gridCol w="1624013"/>
                <a:gridCol w="1136650"/>
                <a:gridCol w="1046162"/>
                <a:gridCol w="1068388"/>
                <a:gridCol w="993775"/>
                <a:gridCol w="989012"/>
              </a:tblGrid>
              <a:tr h="471488">
                <a:tc>
                  <a:txBody>
                    <a:bodyPr/>
                    <a:lstStyle>
                      <a:lvl1pPr algn="l">
                        <a:spcBef>
                          <a:spcPct val="20000"/>
                        </a:spcBef>
                        <a:buFont typeface="Wingdings" charset="2"/>
                        <a:defRPr sz="2800">
                          <a:solidFill>
                            <a:schemeClr val="tx1"/>
                          </a:solidFill>
                          <a:latin typeface="Times New Roman" charset="0"/>
                          <a:ea typeface="ＭＳ Ｐゴシック" charset="-128"/>
                        </a:defRPr>
                      </a:lvl1pPr>
                      <a:lvl2pPr marL="742950" indent="-285750" algn="l">
                        <a:spcBef>
                          <a:spcPct val="20000"/>
                        </a:spcBef>
                        <a:buFont typeface="Wingdings" charset="2"/>
                        <a:defRPr sz="2400">
                          <a:solidFill>
                            <a:schemeClr val="tx1"/>
                          </a:solidFill>
                          <a:latin typeface="Times New Roman" charset="0"/>
                          <a:ea typeface="ＭＳ Ｐゴシック" charset="-128"/>
                        </a:defRPr>
                      </a:lvl2pPr>
                      <a:lvl3pPr marL="1143000" indent="-228600" algn="l">
                        <a:spcBef>
                          <a:spcPct val="20000"/>
                        </a:spcBef>
                        <a:buFont typeface="Wingdings" charset="2"/>
                        <a:defRPr sz="2000">
                          <a:solidFill>
                            <a:schemeClr val="tx1"/>
                          </a:solidFill>
                          <a:latin typeface="Times New Roman" charset="0"/>
                          <a:ea typeface="ＭＳ Ｐゴシック" charset="-128"/>
                        </a:defRPr>
                      </a:lvl3pPr>
                      <a:lvl4pPr marL="1600200" indent="-228600" algn="l">
                        <a:spcBef>
                          <a:spcPct val="20000"/>
                        </a:spcBef>
                        <a:buFont typeface="Wingdings" charset="2"/>
                        <a:defRPr>
                          <a:solidFill>
                            <a:schemeClr val="tx1"/>
                          </a:solidFill>
                          <a:latin typeface="Times New Roman" charset="0"/>
                          <a:ea typeface="ＭＳ Ｐゴシック" charset="-128"/>
                        </a:defRPr>
                      </a:lvl4pPr>
                      <a:lvl5pPr marL="2057400" indent="-228600" algn="l">
                        <a:spcBef>
                          <a:spcPct val="20000"/>
                        </a:spcBef>
                        <a:buFont typeface="Wingdings" charset="2"/>
                        <a:defRPr>
                          <a:solidFill>
                            <a:schemeClr val="tx1"/>
                          </a:solidFill>
                          <a:latin typeface="Times New Roman" charset="0"/>
                          <a:ea typeface="ＭＳ Ｐゴシック" charset="-128"/>
                        </a:defRPr>
                      </a:lvl5pPr>
                      <a:lvl6pPr marL="2514600" indent="-228600" eaLnBrk="0" fontAlgn="base" hangingPunct="0">
                        <a:spcBef>
                          <a:spcPct val="20000"/>
                        </a:spcBef>
                        <a:spcAft>
                          <a:spcPct val="0"/>
                        </a:spcAft>
                        <a:buFont typeface="Wingdings" charset="2"/>
                        <a:defRPr>
                          <a:solidFill>
                            <a:schemeClr val="tx1"/>
                          </a:solidFill>
                          <a:latin typeface="Times New Roman" charset="0"/>
                          <a:ea typeface="ＭＳ Ｐゴシック" charset="-128"/>
                        </a:defRPr>
                      </a:lvl6pPr>
                      <a:lvl7pPr marL="2971800" indent="-228600" eaLnBrk="0" fontAlgn="base" hangingPunct="0">
                        <a:spcBef>
                          <a:spcPct val="20000"/>
                        </a:spcBef>
                        <a:spcAft>
                          <a:spcPct val="0"/>
                        </a:spcAft>
                        <a:buFont typeface="Wingdings" charset="2"/>
                        <a:defRPr>
                          <a:solidFill>
                            <a:schemeClr val="tx1"/>
                          </a:solidFill>
                          <a:latin typeface="Times New Roman" charset="0"/>
                          <a:ea typeface="ＭＳ Ｐゴシック" charset="-128"/>
                        </a:defRPr>
                      </a:lvl7pPr>
                      <a:lvl8pPr marL="3429000" indent="-228600" eaLnBrk="0" fontAlgn="base" hangingPunct="0">
                        <a:spcBef>
                          <a:spcPct val="20000"/>
                        </a:spcBef>
                        <a:spcAft>
                          <a:spcPct val="0"/>
                        </a:spcAft>
                        <a:buFont typeface="Wingdings" charset="2"/>
                        <a:defRPr>
                          <a:solidFill>
                            <a:schemeClr val="tx1"/>
                          </a:solidFill>
                          <a:latin typeface="Times New Roman" charset="0"/>
                          <a:ea typeface="ＭＳ Ｐゴシック" charset="-128"/>
                        </a:defRPr>
                      </a:lvl8pPr>
                      <a:lvl9pPr marL="3886200" indent="-228600" eaLnBrk="0" fontAlgn="base" hangingPunct="0">
                        <a:spcBef>
                          <a:spcPct val="20000"/>
                        </a:spcBef>
                        <a:spcAft>
                          <a:spcPct val="0"/>
                        </a:spcAft>
                        <a:buFont typeface="Wingdings" charset="2"/>
                        <a:defRPr>
                          <a:solidFill>
                            <a:schemeClr val="tx1"/>
                          </a:solidFill>
                          <a:latin typeface="Times New Roman"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 typeface="Wingdings" charset="2"/>
                        <a:buNone/>
                        <a:tabLst/>
                      </a:pPr>
                      <a:r>
                        <a:rPr kumimoji="0" lang="en-US" altLang="en-US" sz="1800" b="1" i="1" u="none" strike="noStrike" cap="none" normalizeH="0" baseline="0" dirty="0">
                          <a:ln>
                            <a:noFill/>
                          </a:ln>
                          <a:solidFill>
                            <a:srgbClr val="000000"/>
                          </a:solidFill>
                          <a:effectLst/>
                          <a:latin typeface="Times New Roman" charset="0"/>
                          <a:ea typeface="ＭＳ Ｐゴシック" charset="-128"/>
                        </a:rPr>
                        <a:t>klotho</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8E5FE"/>
                    </a:solidFill>
                  </a:tcPr>
                </a:tc>
                <a:tc>
                  <a:txBody>
                    <a:bodyPr/>
                    <a:lstStyle>
                      <a:lvl1pPr algn="l">
                        <a:spcBef>
                          <a:spcPct val="20000"/>
                        </a:spcBef>
                        <a:buFont typeface="Wingdings" charset="2"/>
                        <a:defRPr sz="2800">
                          <a:solidFill>
                            <a:schemeClr val="tx1"/>
                          </a:solidFill>
                          <a:latin typeface="Times New Roman" charset="0"/>
                          <a:ea typeface="ＭＳ Ｐゴシック" charset="-128"/>
                        </a:defRPr>
                      </a:lvl1pPr>
                      <a:lvl2pPr marL="742950" indent="-285750" algn="l">
                        <a:spcBef>
                          <a:spcPct val="20000"/>
                        </a:spcBef>
                        <a:buFont typeface="Wingdings" charset="2"/>
                        <a:defRPr sz="2400">
                          <a:solidFill>
                            <a:schemeClr val="tx1"/>
                          </a:solidFill>
                          <a:latin typeface="Times New Roman" charset="0"/>
                          <a:ea typeface="ＭＳ Ｐゴシック" charset="-128"/>
                        </a:defRPr>
                      </a:lvl2pPr>
                      <a:lvl3pPr marL="1143000" indent="-228600" algn="l">
                        <a:spcBef>
                          <a:spcPct val="20000"/>
                        </a:spcBef>
                        <a:buFont typeface="Wingdings" charset="2"/>
                        <a:defRPr sz="2000">
                          <a:solidFill>
                            <a:schemeClr val="tx1"/>
                          </a:solidFill>
                          <a:latin typeface="Times New Roman" charset="0"/>
                          <a:ea typeface="ＭＳ Ｐゴシック" charset="-128"/>
                        </a:defRPr>
                      </a:lvl3pPr>
                      <a:lvl4pPr marL="1600200" indent="-228600" algn="l">
                        <a:spcBef>
                          <a:spcPct val="20000"/>
                        </a:spcBef>
                        <a:buFont typeface="Wingdings" charset="2"/>
                        <a:defRPr>
                          <a:solidFill>
                            <a:schemeClr val="tx1"/>
                          </a:solidFill>
                          <a:latin typeface="Times New Roman" charset="0"/>
                          <a:ea typeface="ＭＳ Ｐゴシック" charset="-128"/>
                        </a:defRPr>
                      </a:lvl4pPr>
                      <a:lvl5pPr marL="2057400" indent="-228600" algn="l">
                        <a:spcBef>
                          <a:spcPct val="20000"/>
                        </a:spcBef>
                        <a:buFont typeface="Wingdings" charset="2"/>
                        <a:defRPr>
                          <a:solidFill>
                            <a:schemeClr val="tx1"/>
                          </a:solidFill>
                          <a:latin typeface="Times New Roman" charset="0"/>
                          <a:ea typeface="ＭＳ Ｐゴシック" charset="-128"/>
                        </a:defRPr>
                      </a:lvl5pPr>
                      <a:lvl6pPr marL="2514600" indent="-228600" eaLnBrk="0" fontAlgn="base" hangingPunct="0">
                        <a:spcBef>
                          <a:spcPct val="20000"/>
                        </a:spcBef>
                        <a:spcAft>
                          <a:spcPct val="0"/>
                        </a:spcAft>
                        <a:buFont typeface="Wingdings" charset="2"/>
                        <a:defRPr>
                          <a:solidFill>
                            <a:schemeClr val="tx1"/>
                          </a:solidFill>
                          <a:latin typeface="Times New Roman" charset="0"/>
                          <a:ea typeface="ＭＳ Ｐゴシック" charset="-128"/>
                        </a:defRPr>
                      </a:lvl6pPr>
                      <a:lvl7pPr marL="2971800" indent="-228600" eaLnBrk="0" fontAlgn="base" hangingPunct="0">
                        <a:spcBef>
                          <a:spcPct val="20000"/>
                        </a:spcBef>
                        <a:spcAft>
                          <a:spcPct val="0"/>
                        </a:spcAft>
                        <a:buFont typeface="Wingdings" charset="2"/>
                        <a:defRPr>
                          <a:solidFill>
                            <a:schemeClr val="tx1"/>
                          </a:solidFill>
                          <a:latin typeface="Times New Roman" charset="0"/>
                          <a:ea typeface="ＭＳ Ｐゴシック" charset="-128"/>
                        </a:defRPr>
                      </a:lvl7pPr>
                      <a:lvl8pPr marL="3429000" indent="-228600" eaLnBrk="0" fontAlgn="base" hangingPunct="0">
                        <a:spcBef>
                          <a:spcPct val="20000"/>
                        </a:spcBef>
                        <a:spcAft>
                          <a:spcPct val="0"/>
                        </a:spcAft>
                        <a:buFont typeface="Wingdings" charset="2"/>
                        <a:defRPr>
                          <a:solidFill>
                            <a:schemeClr val="tx1"/>
                          </a:solidFill>
                          <a:latin typeface="Times New Roman" charset="0"/>
                          <a:ea typeface="ＭＳ Ｐゴシック" charset="-128"/>
                        </a:defRPr>
                      </a:lvl8pPr>
                      <a:lvl9pPr marL="3886200" indent="-228600" eaLnBrk="0" fontAlgn="base" hangingPunct="0">
                        <a:spcBef>
                          <a:spcPct val="20000"/>
                        </a:spcBef>
                        <a:spcAft>
                          <a:spcPct val="0"/>
                        </a:spcAft>
                        <a:buFont typeface="Wingdings" charset="2"/>
                        <a:defRPr>
                          <a:solidFill>
                            <a:schemeClr val="tx1"/>
                          </a:solidFill>
                          <a:latin typeface="Times New Roman"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 typeface="Wingdings" charset="2"/>
                        <a:buNone/>
                        <a:tabLst/>
                      </a:pPr>
                      <a:r>
                        <a:rPr kumimoji="0" lang="en-US" altLang="en-US" sz="1800" b="0" i="1" u="none" strike="noStrike" cap="none" normalizeH="0" baseline="0">
                          <a:ln>
                            <a:noFill/>
                          </a:ln>
                          <a:solidFill>
                            <a:srgbClr val="000000"/>
                          </a:solidFill>
                          <a:effectLst/>
                          <a:latin typeface="Times New Roman" charset="0"/>
                          <a:ea typeface="ＭＳ Ｐゴシック" charset="-128"/>
                        </a:rPr>
                        <a:t>FGF23</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8E5FE"/>
                    </a:solidFill>
                  </a:tcPr>
                </a:tc>
                <a:tc>
                  <a:txBody>
                    <a:bodyPr/>
                    <a:lstStyle>
                      <a:lvl1pPr algn="l">
                        <a:spcBef>
                          <a:spcPct val="20000"/>
                        </a:spcBef>
                        <a:buFont typeface="Wingdings" charset="2"/>
                        <a:defRPr sz="2800">
                          <a:solidFill>
                            <a:schemeClr val="tx1"/>
                          </a:solidFill>
                          <a:latin typeface="Times New Roman" charset="0"/>
                          <a:ea typeface="ＭＳ Ｐゴシック" charset="-128"/>
                        </a:defRPr>
                      </a:lvl1pPr>
                      <a:lvl2pPr marL="742950" indent="-285750" algn="l">
                        <a:spcBef>
                          <a:spcPct val="20000"/>
                        </a:spcBef>
                        <a:buFont typeface="Wingdings" charset="2"/>
                        <a:defRPr sz="2400">
                          <a:solidFill>
                            <a:schemeClr val="tx1"/>
                          </a:solidFill>
                          <a:latin typeface="Times New Roman" charset="0"/>
                          <a:ea typeface="ＭＳ Ｐゴシック" charset="-128"/>
                        </a:defRPr>
                      </a:lvl2pPr>
                      <a:lvl3pPr marL="1143000" indent="-228600" algn="l">
                        <a:spcBef>
                          <a:spcPct val="20000"/>
                        </a:spcBef>
                        <a:buFont typeface="Wingdings" charset="2"/>
                        <a:defRPr sz="2000">
                          <a:solidFill>
                            <a:schemeClr val="tx1"/>
                          </a:solidFill>
                          <a:latin typeface="Times New Roman" charset="0"/>
                          <a:ea typeface="ＭＳ Ｐゴシック" charset="-128"/>
                        </a:defRPr>
                      </a:lvl3pPr>
                      <a:lvl4pPr marL="1600200" indent="-228600" algn="l">
                        <a:spcBef>
                          <a:spcPct val="20000"/>
                        </a:spcBef>
                        <a:buFont typeface="Wingdings" charset="2"/>
                        <a:defRPr>
                          <a:solidFill>
                            <a:schemeClr val="tx1"/>
                          </a:solidFill>
                          <a:latin typeface="Times New Roman" charset="0"/>
                          <a:ea typeface="ＭＳ Ｐゴシック" charset="-128"/>
                        </a:defRPr>
                      </a:lvl4pPr>
                      <a:lvl5pPr marL="2057400" indent="-228600" algn="l">
                        <a:spcBef>
                          <a:spcPct val="20000"/>
                        </a:spcBef>
                        <a:buFont typeface="Wingdings" charset="2"/>
                        <a:defRPr>
                          <a:solidFill>
                            <a:schemeClr val="tx1"/>
                          </a:solidFill>
                          <a:latin typeface="Times New Roman" charset="0"/>
                          <a:ea typeface="ＭＳ Ｐゴシック" charset="-128"/>
                        </a:defRPr>
                      </a:lvl5pPr>
                      <a:lvl6pPr marL="2514600" indent="-228600" eaLnBrk="0" fontAlgn="base" hangingPunct="0">
                        <a:spcBef>
                          <a:spcPct val="20000"/>
                        </a:spcBef>
                        <a:spcAft>
                          <a:spcPct val="0"/>
                        </a:spcAft>
                        <a:buFont typeface="Wingdings" charset="2"/>
                        <a:defRPr>
                          <a:solidFill>
                            <a:schemeClr val="tx1"/>
                          </a:solidFill>
                          <a:latin typeface="Times New Roman" charset="0"/>
                          <a:ea typeface="ＭＳ Ｐゴシック" charset="-128"/>
                        </a:defRPr>
                      </a:lvl6pPr>
                      <a:lvl7pPr marL="2971800" indent="-228600" eaLnBrk="0" fontAlgn="base" hangingPunct="0">
                        <a:spcBef>
                          <a:spcPct val="20000"/>
                        </a:spcBef>
                        <a:spcAft>
                          <a:spcPct val="0"/>
                        </a:spcAft>
                        <a:buFont typeface="Wingdings" charset="2"/>
                        <a:defRPr>
                          <a:solidFill>
                            <a:schemeClr val="tx1"/>
                          </a:solidFill>
                          <a:latin typeface="Times New Roman" charset="0"/>
                          <a:ea typeface="ＭＳ Ｐゴシック" charset="-128"/>
                        </a:defRPr>
                      </a:lvl7pPr>
                      <a:lvl8pPr marL="3429000" indent="-228600" eaLnBrk="0" fontAlgn="base" hangingPunct="0">
                        <a:spcBef>
                          <a:spcPct val="20000"/>
                        </a:spcBef>
                        <a:spcAft>
                          <a:spcPct val="0"/>
                        </a:spcAft>
                        <a:buFont typeface="Wingdings" charset="2"/>
                        <a:defRPr>
                          <a:solidFill>
                            <a:schemeClr val="tx1"/>
                          </a:solidFill>
                          <a:latin typeface="Times New Roman" charset="0"/>
                          <a:ea typeface="ＭＳ Ｐゴシック" charset="-128"/>
                        </a:defRPr>
                      </a:lvl8pPr>
                      <a:lvl9pPr marL="3886200" indent="-228600" eaLnBrk="0" fontAlgn="base" hangingPunct="0">
                        <a:spcBef>
                          <a:spcPct val="20000"/>
                        </a:spcBef>
                        <a:spcAft>
                          <a:spcPct val="0"/>
                        </a:spcAft>
                        <a:buFont typeface="Wingdings" charset="2"/>
                        <a:defRPr>
                          <a:solidFill>
                            <a:schemeClr val="tx1"/>
                          </a:solidFill>
                          <a:latin typeface="Times New Roman"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 typeface="Wingdings" charset="2"/>
                        <a:buNone/>
                        <a:tabLst/>
                      </a:pPr>
                      <a:r>
                        <a:rPr kumimoji="0" lang="en-US" altLang="en-US" sz="1800" b="0" i="1" u="none" strike="noStrike" cap="none" normalizeH="0" baseline="0">
                          <a:ln>
                            <a:noFill/>
                          </a:ln>
                          <a:solidFill>
                            <a:srgbClr val="000000"/>
                          </a:solidFill>
                          <a:effectLst/>
                          <a:latin typeface="Times New Roman" charset="0"/>
                          <a:ea typeface="ＭＳ Ｐゴシック" charset="-128"/>
                        </a:rPr>
                        <a:t>P</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8E5FE"/>
                    </a:solidFill>
                  </a:tcPr>
                </a:tc>
                <a:tc>
                  <a:txBody>
                    <a:bodyPr/>
                    <a:lstStyle>
                      <a:lvl1pPr algn="l">
                        <a:spcBef>
                          <a:spcPct val="20000"/>
                        </a:spcBef>
                        <a:buFont typeface="Wingdings" charset="2"/>
                        <a:defRPr sz="2800">
                          <a:solidFill>
                            <a:schemeClr val="tx1"/>
                          </a:solidFill>
                          <a:latin typeface="Times New Roman" charset="0"/>
                          <a:ea typeface="ＭＳ Ｐゴシック" charset="-128"/>
                        </a:defRPr>
                      </a:lvl1pPr>
                      <a:lvl2pPr marL="742950" indent="-285750" algn="l">
                        <a:spcBef>
                          <a:spcPct val="20000"/>
                        </a:spcBef>
                        <a:buFont typeface="Wingdings" charset="2"/>
                        <a:defRPr sz="2400">
                          <a:solidFill>
                            <a:schemeClr val="tx1"/>
                          </a:solidFill>
                          <a:latin typeface="Times New Roman" charset="0"/>
                          <a:ea typeface="ＭＳ Ｐゴシック" charset="-128"/>
                        </a:defRPr>
                      </a:lvl2pPr>
                      <a:lvl3pPr marL="1143000" indent="-228600" algn="l">
                        <a:spcBef>
                          <a:spcPct val="20000"/>
                        </a:spcBef>
                        <a:buFont typeface="Wingdings" charset="2"/>
                        <a:defRPr sz="2000">
                          <a:solidFill>
                            <a:schemeClr val="tx1"/>
                          </a:solidFill>
                          <a:latin typeface="Times New Roman" charset="0"/>
                          <a:ea typeface="ＭＳ Ｐゴシック" charset="-128"/>
                        </a:defRPr>
                      </a:lvl3pPr>
                      <a:lvl4pPr marL="1600200" indent="-228600" algn="l">
                        <a:spcBef>
                          <a:spcPct val="20000"/>
                        </a:spcBef>
                        <a:buFont typeface="Wingdings" charset="2"/>
                        <a:defRPr>
                          <a:solidFill>
                            <a:schemeClr val="tx1"/>
                          </a:solidFill>
                          <a:latin typeface="Times New Roman" charset="0"/>
                          <a:ea typeface="ＭＳ Ｐゴシック" charset="-128"/>
                        </a:defRPr>
                      </a:lvl4pPr>
                      <a:lvl5pPr marL="2057400" indent="-228600" algn="l">
                        <a:spcBef>
                          <a:spcPct val="20000"/>
                        </a:spcBef>
                        <a:buFont typeface="Wingdings" charset="2"/>
                        <a:defRPr>
                          <a:solidFill>
                            <a:schemeClr val="tx1"/>
                          </a:solidFill>
                          <a:latin typeface="Times New Roman" charset="0"/>
                          <a:ea typeface="ＭＳ Ｐゴシック" charset="-128"/>
                        </a:defRPr>
                      </a:lvl5pPr>
                      <a:lvl6pPr marL="2514600" indent="-228600" eaLnBrk="0" fontAlgn="base" hangingPunct="0">
                        <a:spcBef>
                          <a:spcPct val="20000"/>
                        </a:spcBef>
                        <a:spcAft>
                          <a:spcPct val="0"/>
                        </a:spcAft>
                        <a:buFont typeface="Wingdings" charset="2"/>
                        <a:defRPr>
                          <a:solidFill>
                            <a:schemeClr val="tx1"/>
                          </a:solidFill>
                          <a:latin typeface="Times New Roman" charset="0"/>
                          <a:ea typeface="ＭＳ Ｐゴシック" charset="-128"/>
                        </a:defRPr>
                      </a:lvl6pPr>
                      <a:lvl7pPr marL="2971800" indent="-228600" eaLnBrk="0" fontAlgn="base" hangingPunct="0">
                        <a:spcBef>
                          <a:spcPct val="20000"/>
                        </a:spcBef>
                        <a:spcAft>
                          <a:spcPct val="0"/>
                        </a:spcAft>
                        <a:buFont typeface="Wingdings" charset="2"/>
                        <a:defRPr>
                          <a:solidFill>
                            <a:schemeClr val="tx1"/>
                          </a:solidFill>
                          <a:latin typeface="Times New Roman" charset="0"/>
                          <a:ea typeface="ＭＳ Ｐゴシック" charset="-128"/>
                        </a:defRPr>
                      </a:lvl7pPr>
                      <a:lvl8pPr marL="3429000" indent="-228600" eaLnBrk="0" fontAlgn="base" hangingPunct="0">
                        <a:spcBef>
                          <a:spcPct val="20000"/>
                        </a:spcBef>
                        <a:spcAft>
                          <a:spcPct val="0"/>
                        </a:spcAft>
                        <a:buFont typeface="Wingdings" charset="2"/>
                        <a:defRPr>
                          <a:solidFill>
                            <a:schemeClr val="tx1"/>
                          </a:solidFill>
                          <a:latin typeface="Times New Roman" charset="0"/>
                          <a:ea typeface="ＭＳ Ｐゴシック" charset="-128"/>
                        </a:defRPr>
                      </a:lvl8pPr>
                      <a:lvl9pPr marL="3886200" indent="-228600" eaLnBrk="0" fontAlgn="base" hangingPunct="0">
                        <a:spcBef>
                          <a:spcPct val="20000"/>
                        </a:spcBef>
                        <a:spcAft>
                          <a:spcPct val="0"/>
                        </a:spcAft>
                        <a:buFont typeface="Wingdings" charset="2"/>
                        <a:defRPr>
                          <a:solidFill>
                            <a:schemeClr val="tx1"/>
                          </a:solidFill>
                          <a:latin typeface="Times New Roman"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 typeface="Wingdings" charset="2"/>
                        <a:buNone/>
                        <a:tabLst/>
                      </a:pPr>
                      <a:r>
                        <a:rPr kumimoji="0" lang="en-US" altLang="en-US" sz="1800" b="0" i="1" u="none" strike="noStrike" cap="none" normalizeH="0" baseline="0">
                          <a:ln>
                            <a:noFill/>
                          </a:ln>
                          <a:solidFill>
                            <a:srgbClr val="000000"/>
                          </a:solidFill>
                          <a:effectLst/>
                          <a:latin typeface="Times New Roman" charset="0"/>
                          <a:ea typeface="ＭＳ Ｐゴシック" charset="-128"/>
                        </a:rPr>
                        <a:t>PTH</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8E5FE"/>
                    </a:solidFill>
                  </a:tcPr>
                </a:tc>
                <a:tc>
                  <a:txBody>
                    <a:bodyPr/>
                    <a:lstStyle>
                      <a:lvl1pPr algn="l">
                        <a:spcBef>
                          <a:spcPct val="20000"/>
                        </a:spcBef>
                        <a:buFont typeface="Wingdings" charset="2"/>
                        <a:defRPr sz="2800">
                          <a:solidFill>
                            <a:schemeClr val="tx1"/>
                          </a:solidFill>
                          <a:latin typeface="Times New Roman" charset="0"/>
                          <a:ea typeface="ＭＳ Ｐゴシック" charset="-128"/>
                        </a:defRPr>
                      </a:lvl1pPr>
                      <a:lvl2pPr marL="742950" indent="-285750" algn="l">
                        <a:spcBef>
                          <a:spcPct val="20000"/>
                        </a:spcBef>
                        <a:buFont typeface="Wingdings" charset="2"/>
                        <a:defRPr sz="2400">
                          <a:solidFill>
                            <a:schemeClr val="tx1"/>
                          </a:solidFill>
                          <a:latin typeface="Times New Roman" charset="0"/>
                          <a:ea typeface="ＭＳ Ｐゴシック" charset="-128"/>
                        </a:defRPr>
                      </a:lvl2pPr>
                      <a:lvl3pPr marL="1143000" indent="-228600" algn="l">
                        <a:spcBef>
                          <a:spcPct val="20000"/>
                        </a:spcBef>
                        <a:buFont typeface="Wingdings" charset="2"/>
                        <a:defRPr sz="2000">
                          <a:solidFill>
                            <a:schemeClr val="tx1"/>
                          </a:solidFill>
                          <a:latin typeface="Times New Roman" charset="0"/>
                          <a:ea typeface="ＭＳ Ｐゴシック" charset="-128"/>
                        </a:defRPr>
                      </a:lvl3pPr>
                      <a:lvl4pPr marL="1600200" indent="-228600" algn="l">
                        <a:spcBef>
                          <a:spcPct val="20000"/>
                        </a:spcBef>
                        <a:buFont typeface="Wingdings" charset="2"/>
                        <a:defRPr>
                          <a:solidFill>
                            <a:schemeClr val="tx1"/>
                          </a:solidFill>
                          <a:latin typeface="Times New Roman" charset="0"/>
                          <a:ea typeface="ＭＳ Ｐゴシック" charset="-128"/>
                        </a:defRPr>
                      </a:lvl4pPr>
                      <a:lvl5pPr marL="2057400" indent="-228600" algn="l">
                        <a:spcBef>
                          <a:spcPct val="20000"/>
                        </a:spcBef>
                        <a:buFont typeface="Wingdings" charset="2"/>
                        <a:defRPr>
                          <a:solidFill>
                            <a:schemeClr val="tx1"/>
                          </a:solidFill>
                          <a:latin typeface="Times New Roman" charset="0"/>
                          <a:ea typeface="ＭＳ Ｐゴシック" charset="-128"/>
                        </a:defRPr>
                      </a:lvl5pPr>
                      <a:lvl6pPr marL="2514600" indent="-228600" eaLnBrk="0" fontAlgn="base" hangingPunct="0">
                        <a:spcBef>
                          <a:spcPct val="20000"/>
                        </a:spcBef>
                        <a:spcAft>
                          <a:spcPct val="0"/>
                        </a:spcAft>
                        <a:buFont typeface="Wingdings" charset="2"/>
                        <a:defRPr>
                          <a:solidFill>
                            <a:schemeClr val="tx1"/>
                          </a:solidFill>
                          <a:latin typeface="Times New Roman" charset="0"/>
                          <a:ea typeface="ＭＳ Ｐゴシック" charset="-128"/>
                        </a:defRPr>
                      </a:lvl6pPr>
                      <a:lvl7pPr marL="2971800" indent="-228600" eaLnBrk="0" fontAlgn="base" hangingPunct="0">
                        <a:spcBef>
                          <a:spcPct val="20000"/>
                        </a:spcBef>
                        <a:spcAft>
                          <a:spcPct val="0"/>
                        </a:spcAft>
                        <a:buFont typeface="Wingdings" charset="2"/>
                        <a:defRPr>
                          <a:solidFill>
                            <a:schemeClr val="tx1"/>
                          </a:solidFill>
                          <a:latin typeface="Times New Roman" charset="0"/>
                          <a:ea typeface="ＭＳ Ｐゴシック" charset="-128"/>
                        </a:defRPr>
                      </a:lvl7pPr>
                      <a:lvl8pPr marL="3429000" indent="-228600" eaLnBrk="0" fontAlgn="base" hangingPunct="0">
                        <a:spcBef>
                          <a:spcPct val="20000"/>
                        </a:spcBef>
                        <a:spcAft>
                          <a:spcPct val="0"/>
                        </a:spcAft>
                        <a:buFont typeface="Wingdings" charset="2"/>
                        <a:defRPr>
                          <a:solidFill>
                            <a:schemeClr val="tx1"/>
                          </a:solidFill>
                          <a:latin typeface="Times New Roman" charset="0"/>
                          <a:ea typeface="ＭＳ Ｐゴシック" charset="-128"/>
                        </a:defRPr>
                      </a:lvl8pPr>
                      <a:lvl9pPr marL="3886200" indent="-228600" eaLnBrk="0" fontAlgn="base" hangingPunct="0">
                        <a:spcBef>
                          <a:spcPct val="20000"/>
                        </a:spcBef>
                        <a:spcAft>
                          <a:spcPct val="0"/>
                        </a:spcAft>
                        <a:buFont typeface="Wingdings" charset="2"/>
                        <a:defRPr>
                          <a:solidFill>
                            <a:schemeClr val="tx1"/>
                          </a:solidFill>
                          <a:latin typeface="Times New Roman"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 typeface="Wingdings" charset="2"/>
                        <a:buNone/>
                        <a:tabLst/>
                      </a:pPr>
                      <a:r>
                        <a:rPr kumimoji="0" lang="en-US" altLang="en-US" sz="1800" b="0" i="1" u="none" strike="noStrike" cap="none" normalizeH="0" baseline="0">
                          <a:ln>
                            <a:noFill/>
                          </a:ln>
                          <a:solidFill>
                            <a:srgbClr val="000000"/>
                          </a:solidFill>
                          <a:effectLst/>
                          <a:latin typeface="Times New Roman" charset="0"/>
                          <a:ea typeface="ＭＳ Ｐゴシック" charset="-128"/>
                        </a:rPr>
                        <a:t>1,25D</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8E5FE"/>
                    </a:solidFill>
                  </a:tcPr>
                </a:tc>
                <a:tc>
                  <a:txBody>
                    <a:bodyPr/>
                    <a:lstStyle>
                      <a:lvl1pPr algn="l">
                        <a:spcBef>
                          <a:spcPct val="20000"/>
                        </a:spcBef>
                        <a:buFont typeface="Wingdings" charset="2"/>
                        <a:defRPr sz="2800">
                          <a:solidFill>
                            <a:schemeClr val="tx1"/>
                          </a:solidFill>
                          <a:latin typeface="Times New Roman" charset="0"/>
                          <a:ea typeface="ＭＳ Ｐゴシック" charset="-128"/>
                        </a:defRPr>
                      </a:lvl1pPr>
                      <a:lvl2pPr marL="742950" indent="-285750" algn="l">
                        <a:spcBef>
                          <a:spcPct val="20000"/>
                        </a:spcBef>
                        <a:buFont typeface="Wingdings" charset="2"/>
                        <a:defRPr sz="2400">
                          <a:solidFill>
                            <a:schemeClr val="tx1"/>
                          </a:solidFill>
                          <a:latin typeface="Times New Roman" charset="0"/>
                          <a:ea typeface="ＭＳ Ｐゴシック" charset="-128"/>
                        </a:defRPr>
                      </a:lvl2pPr>
                      <a:lvl3pPr marL="1143000" indent="-228600" algn="l">
                        <a:spcBef>
                          <a:spcPct val="20000"/>
                        </a:spcBef>
                        <a:buFont typeface="Wingdings" charset="2"/>
                        <a:defRPr sz="2000">
                          <a:solidFill>
                            <a:schemeClr val="tx1"/>
                          </a:solidFill>
                          <a:latin typeface="Times New Roman" charset="0"/>
                          <a:ea typeface="ＭＳ Ｐゴシック" charset="-128"/>
                        </a:defRPr>
                      </a:lvl3pPr>
                      <a:lvl4pPr marL="1600200" indent="-228600" algn="l">
                        <a:spcBef>
                          <a:spcPct val="20000"/>
                        </a:spcBef>
                        <a:buFont typeface="Wingdings" charset="2"/>
                        <a:defRPr>
                          <a:solidFill>
                            <a:schemeClr val="tx1"/>
                          </a:solidFill>
                          <a:latin typeface="Times New Roman" charset="0"/>
                          <a:ea typeface="ＭＳ Ｐゴシック" charset="-128"/>
                        </a:defRPr>
                      </a:lvl4pPr>
                      <a:lvl5pPr marL="2057400" indent="-228600" algn="l">
                        <a:spcBef>
                          <a:spcPct val="20000"/>
                        </a:spcBef>
                        <a:buFont typeface="Wingdings" charset="2"/>
                        <a:defRPr>
                          <a:solidFill>
                            <a:schemeClr val="tx1"/>
                          </a:solidFill>
                          <a:latin typeface="Times New Roman" charset="0"/>
                          <a:ea typeface="ＭＳ Ｐゴシック" charset="-128"/>
                        </a:defRPr>
                      </a:lvl5pPr>
                      <a:lvl6pPr marL="2514600" indent="-228600" eaLnBrk="0" fontAlgn="base" hangingPunct="0">
                        <a:spcBef>
                          <a:spcPct val="20000"/>
                        </a:spcBef>
                        <a:spcAft>
                          <a:spcPct val="0"/>
                        </a:spcAft>
                        <a:buFont typeface="Wingdings" charset="2"/>
                        <a:defRPr>
                          <a:solidFill>
                            <a:schemeClr val="tx1"/>
                          </a:solidFill>
                          <a:latin typeface="Times New Roman" charset="0"/>
                          <a:ea typeface="ＭＳ Ｐゴシック" charset="-128"/>
                        </a:defRPr>
                      </a:lvl6pPr>
                      <a:lvl7pPr marL="2971800" indent="-228600" eaLnBrk="0" fontAlgn="base" hangingPunct="0">
                        <a:spcBef>
                          <a:spcPct val="20000"/>
                        </a:spcBef>
                        <a:spcAft>
                          <a:spcPct val="0"/>
                        </a:spcAft>
                        <a:buFont typeface="Wingdings" charset="2"/>
                        <a:defRPr>
                          <a:solidFill>
                            <a:schemeClr val="tx1"/>
                          </a:solidFill>
                          <a:latin typeface="Times New Roman" charset="0"/>
                          <a:ea typeface="ＭＳ Ｐゴシック" charset="-128"/>
                        </a:defRPr>
                      </a:lvl7pPr>
                      <a:lvl8pPr marL="3429000" indent="-228600" eaLnBrk="0" fontAlgn="base" hangingPunct="0">
                        <a:spcBef>
                          <a:spcPct val="20000"/>
                        </a:spcBef>
                        <a:spcAft>
                          <a:spcPct val="0"/>
                        </a:spcAft>
                        <a:buFont typeface="Wingdings" charset="2"/>
                        <a:defRPr>
                          <a:solidFill>
                            <a:schemeClr val="tx1"/>
                          </a:solidFill>
                          <a:latin typeface="Times New Roman" charset="0"/>
                          <a:ea typeface="ＭＳ Ｐゴシック" charset="-128"/>
                        </a:defRPr>
                      </a:lvl8pPr>
                      <a:lvl9pPr marL="3886200" indent="-228600" eaLnBrk="0" fontAlgn="base" hangingPunct="0">
                        <a:spcBef>
                          <a:spcPct val="20000"/>
                        </a:spcBef>
                        <a:spcAft>
                          <a:spcPct val="0"/>
                        </a:spcAft>
                        <a:buFont typeface="Wingdings" charset="2"/>
                        <a:defRPr>
                          <a:solidFill>
                            <a:schemeClr val="tx1"/>
                          </a:solidFill>
                          <a:latin typeface="Times New Roman"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 typeface="Wingdings" charset="2"/>
                        <a:buNone/>
                        <a:tabLst/>
                      </a:pPr>
                      <a:r>
                        <a:rPr kumimoji="0" lang="en-US" altLang="en-US" sz="1800" b="0" i="1" u="none" strike="noStrike" cap="none" normalizeH="0" baseline="0">
                          <a:ln>
                            <a:noFill/>
                          </a:ln>
                          <a:solidFill>
                            <a:srgbClr val="000000"/>
                          </a:solidFill>
                          <a:effectLst/>
                          <a:latin typeface="Times New Roman" charset="0"/>
                          <a:ea typeface="ＭＳ Ｐゴシック" charset="-128"/>
                        </a:rPr>
                        <a:t>TMP</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8E5FE"/>
                    </a:solidFill>
                  </a:tcPr>
                </a:tc>
              </a:tr>
              <a:tr h="957263">
                <a:tc>
                  <a:txBody>
                    <a:bodyPr/>
                    <a:lstStyle>
                      <a:lvl1pPr algn="l">
                        <a:spcBef>
                          <a:spcPct val="20000"/>
                        </a:spcBef>
                        <a:buFont typeface="Wingdings" charset="2"/>
                        <a:defRPr sz="2800">
                          <a:solidFill>
                            <a:schemeClr val="tx1"/>
                          </a:solidFill>
                          <a:latin typeface="Times New Roman" charset="0"/>
                          <a:ea typeface="ＭＳ Ｐゴシック" charset="-128"/>
                        </a:defRPr>
                      </a:lvl1pPr>
                      <a:lvl2pPr marL="742950" indent="-285750" algn="l">
                        <a:spcBef>
                          <a:spcPct val="20000"/>
                        </a:spcBef>
                        <a:buFont typeface="Wingdings" charset="2"/>
                        <a:defRPr sz="2400">
                          <a:solidFill>
                            <a:schemeClr val="tx1"/>
                          </a:solidFill>
                          <a:latin typeface="Times New Roman" charset="0"/>
                          <a:ea typeface="ＭＳ Ｐゴシック" charset="-128"/>
                        </a:defRPr>
                      </a:lvl2pPr>
                      <a:lvl3pPr marL="1143000" indent="-228600" algn="l">
                        <a:spcBef>
                          <a:spcPct val="20000"/>
                        </a:spcBef>
                        <a:buFont typeface="Wingdings" charset="2"/>
                        <a:defRPr sz="2000">
                          <a:solidFill>
                            <a:schemeClr val="tx1"/>
                          </a:solidFill>
                          <a:latin typeface="Times New Roman" charset="0"/>
                          <a:ea typeface="ＭＳ Ｐゴシック" charset="-128"/>
                        </a:defRPr>
                      </a:lvl3pPr>
                      <a:lvl4pPr marL="1600200" indent="-228600" algn="l">
                        <a:spcBef>
                          <a:spcPct val="20000"/>
                        </a:spcBef>
                        <a:buFont typeface="Wingdings" charset="2"/>
                        <a:defRPr>
                          <a:solidFill>
                            <a:schemeClr val="tx1"/>
                          </a:solidFill>
                          <a:latin typeface="Times New Roman" charset="0"/>
                          <a:ea typeface="ＭＳ Ｐゴシック" charset="-128"/>
                        </a:defRPr>
                      </a:lvl4pPr>
                      <a:lvl5pPr marL="2057400" indent="-228600" algn="l">
                        <a:spcBef>
                          <a:spcPct val="20000"/>
                        </a:spcBef>
                        <a:buFont typeface="Wingdings" charset="2"/>
                        <a:defRPr>
                          <a:solidFill>
                            <a:schemeClr val="tx1"/>
                          </a:solidFill>
                          <a:latin typeface="Times New Roman" charset="0"/>
                          <a:ea typeface="ＭＳ Ｐゴシック" charset="-128"/>
                        </a:defRPr>
                      </a:lvl5pPr>
                      <a:lvl6pPr marL="2514600" indent="-228600" eaLnBrk="0" fontAlgn="base" hangingPunct="0">
                        <a:spcBef>
                          <a:spcPct val="20000"/>
                        </a:spcBef>
                        <a:spcAft>
                          <a:spcPct val="0"/>
                        </a:spcAft>
                        <a:buFont typeface="Wingdings" charset="2"/>
                        <a:defRPr>
                          <a:solidFill>
                            <a:schemeClr val="tx1"/>
                          </a:solidFill>
                          <a:latin typeface="Times New Roman" charset="0"/>
                          <a:ea typeface="ＭＳ Ｐゴシック" charset="-128"/>
                        </a:defRPr>
                      </a:lvl6pPr>
                      <a:lvl7pPr marL="2971800" indent="-228600" eaLnBrk="0" fontAlgn="base" hangingPunct="0">
                        <a:spcBef>
                          <a:spcPct val="20000"/>
                        </a:spcBef>
                        <a:spcAft>
                          <a:spcPct val="0"/>
                        </a:spcAft>
                        <a:buFont typeface="Wingdings" charset="2"/>
                        <a:defRPr>
                          <a:solidFill>
                            <a:schemeClr val="tx1"/>
                          </a:solidFill>
                          <a:latin typeface="Times New Roman" charset="0"/>
                          <a:ea typeface="ＭＳ Ｐゴシック" charset="-128"/>
                        </a:defRPr>
                      </a:lvl7pPr>
                      <a:lvl8pPr marL="3429000" indent="-228600" eaLnBrk="0" fontAlgn="base" hangingPunct="0">
                        <a:spcBef>
                          <a:spcPct val="20000"/>
                        </a:spcBef>
                        <a:spcAft>
                          <a:spcPct val="0"/>
                        </a:spcAft>
                        <a:buFont typeface="Wingdings" charset="2"/>
                        <a:defRPr>
                          <a:solidFill>
                            <a:schemeClr val="tx1"/>
                          </a:solidFill>
                          <a:latin typeface="Times New Roman" charset="0"/>
                          <a:ea typeface="ＭＳ Ｐゴシック" charset="-128"/>
                        </a:defRPr>
                      </a:lvl8pPr>
                      <a:lvl9pPr marL="3886200" indent="-228600" eaLnBrk="0" fontAlgn="base" hangingPunct="0">
                        <a:spcBef>
                          <a:spcPct val="20000"/>
                        </a:spcBef>
                        <a:spcAft>
                          <a:spcPct val="0"/>
                        </a:spcAft>
                        <a:buFont typeface="Wingdings" charset="2"/>
                        <a:defRPr>
                          <a:solidFill>
                            <a:schemeClr val="tx1"/>
                          </a:solidFill>
                          <a:latin typeface="Times New Roman"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 typeface="Wingdings" charset="2"/>
                        <a:buNone/>
                        <a:tabLst/>
                      </a:pPr>
                      <a:r>
                        <a:rPr kumimoji="0" lang="en-US" altLang="en-US" sz="1800" b="0" i="0" u="none" strike="noStrike" cap="none" normalizeH="0" baseline="0">
                          <a:ln>
                            <a:noFill/>
                          </a:ln>
                          <a:solidFill>
                            <a:srgbClr val="000000"/>
                          </a:solidFill>
                          <a:effectLst/>
                          <a:latin typeface="Times New Roman" charset="0"/>
                          <a:ea typeface="ＭＳ Ｐゴシック" charset="-128"/>
                        </a:rPr>
                        <a:t>Correlation Coefficient</a:t>
                      </a:r>
                    </a:p>
                    <a:p>
                      <a:pPr marL="0" marR="0" lvl="0" indent="0" algn="ctr" defTabSz="914400" rtl="0" eaLnBrk="1" fontAlgn="base" latinLnBrk="0" hangingPunct="1">
                        <a:lnSpc>
                          <a:spcPct val="100000"/>
                        </a:lnSpc>
                        <a:spcBef>
                          <a:spcPct val="0"/>
                        </a:spcBef>
                        <a:spcAft>
                          <a:spcPct val="0"/>
                        </a:spcAft>
                        <a:buClrTx/>
                        <a:buSzTx/>
                        <a:buFont typeface="Wingdings" charset="2"/>
                        <a:buNone/>
                        <a:tabLst/>
                      </a:pPr>
                      <a:r>
                        <a:rPr kumimoji="0" lang="en-US" altLang="en-US" sz="1800" b="0" i="0" u="none" strike="noStrike" cap="none" normalizeH="0" baseline="0">
                          <a:ln>
                            <a:noFill/>
                          </a:ln>
                          <a:solidFill>
                            <a:srgbClr val="000000"/>
                          </a:solidFill>
                          <a:effectLst/>
                          <a:latin typeface="Times New Roman" charset="0"/>
                          <a:ea typeface="ＭＳ Ｐゴシック" charset="-128"/>
                        </a:rPr>
                        <a:t>(Pearson)</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8E5FE"/>
                    </a:solidFill>
                  </a:tcPr>
                </a:tc>
                <a:tc>
                  <a:txBody>
                    <a:bodyPr/>
                    <a:lstStyle>
                      <a:lvl1pPr algn="l">
                        <a:spcBef>
                          <a:spcPct val="20000"/>
                        </a:spcBef>
                        <a:buFont typeface="Wingdings" charset="2"/>
                        <a:defRPr sz="2800">
                          <a:solidFill>
                            <a:schemeClr val="tx1"/>
                          </a:solidFill>
                          <a:latin typeface="Times New Roman" charset="0"/>
                          <a:ea typeface="ＭＳ Ｐゴシック" charset="-128"/>
                        </a:defRPr>
                      </a:lvl1pPr>
                      <a:lvl2pPr marL="742950" indent="-285750" algn="l">
                        <a:spcBef>
                          <a:spcPct val="20000"/>
                        </a:spcBef>
                        <a:buFont typeface="Wingdings" charset="2"/>
                        <a:defRPr sz="2400">
                          <a:solidFill>
                            <a:schemeClr val="tx1"/>
                          </a:solidFill>
                          <a:latin typeface="Times New Roman" charset="0"/>
                          <a:ea typeface="ＭＳ Ｐゴシック" charset="-128"/>
                        </a:defRPr>
                      </a:lvl2pPr>
                      <a:lvl3pPr marL="1143000" indent="-228600" algn="l">
                        <a:spcBef>
                          <a:spcPct val="20000"/>
                        </a:spcBef>
                        <a:buFont typeface="Wingdings" charset="2"/>
                        <a:defRPr sz="2000">
                          <a:solidFill>
                            <a:schemeClr val="tx1"/>
                          </a:solidFill>
                          <a:latin typeface="Times New Roman" charset="0"/>
                          <a:ea typeface="ＭＳ Ｐゴシック" charset="-128"/>
                        </a:defRPr>
                      </a:lvl3pPr>
                      <a:lvl4pPr marL="1600200" indent="-228600" algn="l">
                        <a:spcBef>
                          <a:spcPct val="20000"/>
                        </a:spcBef>
                        <a:buFont typeface="Wingdings" charset="2"/>
                        <a:defRPr>
                          <a:solidFill>
                            <a:schemeClr val="tx1"/>
                          </a:solidFill>
                          <a:latin typeface="Times New Roman" charset="0"/>
                          <a:ea typeface="ＭＳ Ｐゴシック" charset="-128"/>
                        </a:defRPr>
                      </a:lvl4pPr>
                      <a:lvl5pPr marL="2057400" indent="-228600" algn="l">
                        <a:spcBef>
                          <a:spcPct val="20000"/>
                        </a:spcBef>
                        <a:buFont typeface="Wingdings" charset="2"/>
                        <a:defRPr>
                          <a:solidFill>
                            <a:schemeClr val="tx1"/>
                          </a:solidFill>
                          <a:latin typeface="Times New Roman" charset="0"/>
                          <a:ea typeface="ＭＳ Ｐゴシック" charset="-128"/>
                        </a:defRPr>
                      </a:lvl5pPr>
                      <a:lvl6pPr marL="2514600" indent="-228600" eaLnBrk="0" fontAlgn="base" hangingPunct="0">
                        <a:spcBef>
                          <a:spcPct val="20000"/>
                        </a:spcBef>
                        <a:spcAft>
                          <a:spcPct val="0"/>
                        </a:spcAft>
                        <a:buFont typeface="Wingdings" charset="2"/>
                        <a:defRPr>
                          <a:solidFill>
                            <a:schemeClr val="tx1"/>
                          </a:solidFill>
                          <a:latin typeface="Times New Roman" charset="0"/>
                          <a:ea typeface="ＭＳ Ｐゴシック" charset="-128"/>
                        </a:defRPr>
                      </a:lvl6pPr>
                      <a:lvl7pPr marL="2971800" indent="-228600" eaLnBrk="0" fontAlgn="base" hangingPunct="0">
                        <a:spcBef>
                          <a:spcPct val="20000"/>
                        </a:spcBef>
                        <a:spcAft>
                          <a:spcPct val="0"/>
                        </a:spcAft>
                        <a:buFont typeface="Wingdings" charset="2"/>
                        <a:defRPr>
                          <a:solidFill>
                            <a:schemeClr val="tx1"/>
                          </a:solidFill>
                          <a:latin typeface="Times New Roman" charset="0"/>
                          <a:ea typeface="ＭＳ Ｐゴシック" charset="-128"/>
                        </a:defRPr>
                      </a:lvl7pPr>
                      <a:lvl8pPr marL="3429000" indent="-228600" eaLnBrk="0" fontAlgn="base" hangingPunct="0">
                        <a:spcBef>
                          <a:spcPct val="20000"/>
                        </a:spcBef>
                        <a:spcAft>
                          <a:spcPct val="0"/>
                        </a:spcAft>
                        <a:buFont typeface="Wingdings" charset="2"/>
                        <a:defRPr>
                          <a:solidFill>
                            <a:schemeClr val="tx1"/>
                          </a:solidFill>
                          <a:latin typeface="Times New Roman" charset="0"/>
                          <a:ea typeface="ＭＳ Ｐゴシック" charset="-128"/>
                        </a:defRPr>
                      </a:lvl8pPr>
                      <a:lvl9pPr marL="3886200" indent="-228600" eaLnBrk="0" fontAlgn="base" hangingPunct="0">
                        <a:spcBef>
                          <a:spcPct val="20000"/>
                        </a:spcBef>
                        <a:spcAft>
                          <a:spcPct val="0"/>
                        </a:spcAft>
                        <a:buFont typeface="Wingdings" charset="2"/>
                        <a:defRPr>
                          <a:solidFill>
                            <a:schemeClr val="tx1"/>
                          </a:solidFill>
                          <a:latin typeface="Times New Roman"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 typeface="Wingdings" charset="2"/>
                        <a:buNone/>
                        <a:tabLst/>
                      </a:pPr>
                      <a:endParaRPr kumimoji="0" lang="en-US" altLang="en-US" sz="1800" b="0" i="0" u="none" strike="noStrike" cap="none" normalizeH="0" baseline="0" dirty="0">
                        <a:ln>
                          <a:noFill/>
                        </a:ln>
                        <a:solidFill>
                          <a:srgbClr val="000000"/>
                        </a:solidFill>
                        <a:effectLst/>
                        <a:latin typeface="Times New Roman" charset="0"/>
                        <a:ea typeface="ＭＳ Ｐゴシック" charset="-128"/>
                      </a:endParaRPr>
                    </a:p>
                    <a:p>
                      <a:pPr marL="0" marR="0" lvl="0" indent="0" algn="ctr" defTabSz="914400" rtl="0" eaLnBrk="1" fontAlgn="base" latinLnBrk="0" hangingPunct="1">
                        <a:lnSpc>
                          <a:spcPct val="100000"/>
                        </a:lnSpc>
                        <a:spcBef>
                          <a:spcPct val="0"/>
                        </a:spcBef>
                        <a:spcAft>
                          <a:spcPct val="0"/>
                        </a:spcAft>
                        <a:buClrTx/>
                        <a:buSzTx/>
                        <a:buFont typeface="Wingdings" charset="2"/>
                        <a:buNone/>
                        <a:tabLst/>
                      </a:pPr>
                      <a:r>
                        <a:rPr kumimoji="0" lang="en-US" altLang="en-US" sz="1800" b="0" i="0" u="none" strike="noStrike" cap="none" normalizeH="0" baseline="0" dirty="0">
                          <a:ln>
                            <a:noFill/>
                          </a:ln>
                          <a:solidFill>
                            <a:srgbClr val="000000"/>
                          </a:solidFill>
                          <a:effectLst/>
                          <a:latin typeface="Times New Roman" charset="0"/>
                          <a:ea typeface="ＭＳ Ｐゴシック" charset="-128"/>
                        </a:rPr>
                        <a:t>0.030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8E5FE"/>
                    </a:solidFill>
                  </a:tcPr>
                </a:tc>
                <a:tc>
                  <a:txBody>
                    <a:bodyPr/>
                    <a:lstStyle>
                      <a:lvl1pPr algn="l">
                        <a:spcBef>
                          <a:spcPct val="20000"/>
                        </a:spcBef>
                        <a:buFont typeface="Wingdings" charset="2"/>
                        <a:defRPr sz="2800">
                          <a:solidFill>
                            <a:schemeClr val="tx1"/>
                          </a:solidFill>
                          <a:latin typeface="Times New Roman" charset="0"/>
                          <a:ea typeface="ＭＳ Ｐゴシック" charset="-128"/>
                        </a:defRPr>
                      </a:lvl1pPr>
                      <a:lvl2pPr marL="742950" indent="-285750" algn="l">
                        <a:spcBef>
                          <a:spcPct val="20000"/>
                        </a:spcBef>
                        <a:buFont typeface="Wingdings" charset="2"/>
                        <a:defRPr sz="2400">
                          <a:solidFill>
                            <a:schemeClr val="tx1"/>
                          </a:solidFill>
                          <a:latin typeface="Times New Roman" charset="0"/>
                          <a:ea typeface="ＭＳ Ｐゴシック" charset="-128"/>
                        </a:defRPr>
                      </a:lvl2pPr>
                      <a:lvl3pPr marL="1143000" indent="-228600" algn="l">
                        <a:spcBef>
                          <a:spcPct val="20000"/>
                        </a:spcBef>
                        <a:buFont typeface="Wingdings" charset="2"/>
                        <a:defRPr sz="2000">
                          <a:solidFill>
                            <a:schemeClr val="tx1"/>
                          </a:solidFill>
                          <a:latin typeface="Times New Roman" charset="0"/>
                          <a:ea typeface="ＭＳ Ｐゴシック" charset="-128"/>
                        </a:defRPr>
                      </a:lvl3pPr>
                      <a:lvl4pPr marL="1600200" indent="-228600" algn="l">
                        <a:spcBef>
                          <a:spcPct val="20000"/>
                        </a:spcBef>
                        <a:buFont typeface="Wingdings" charset="2"/>
                        <a:defRPr>
                          <a:solidFill>
                            <a:schemeClr val="tx1"/>
                          </a:solidFill>
                          <a:latin typeface="Times New Roman" charset="0"/>
                          <a:ea typeface="ＭＳ Ｐゴシック" charset="-128"/>
                        </a:defRPr>
                      </a:lvl4pPr>
                      <a:lvl5pPr marL="2057400" indent="-228600" algn="l">
                        <a:spcBef>
                          <a:spcPct val="20000"/>
                        </a:spcBef>
                        <a:buFont typeface="Wingdings" charset="2"/>
                        <a:defRPr>
                          <a:solidFill>
                            <a:schemeClr val="tx1"/>
                          </a:solidFill>
                          <a:latin typeface="Times New Roman" charset="0"/>
                          <a:ea typeface="ＭＳ Ｐゴシック" charset="-128"/>
                        </a:defRPr>
                      </a:lvl5pPr>
                      <a:lvl6pPr marL="2514600" indent="-228600" eaLnBrk="0" fontAlgn="base" hangingPunct="0">
                        <a:spcBef>
                          <a:spcPct val="20000"/>
                        </a:spcBef>
                        <a:spcAft>
                          <a:spcPct val="0"/>
                        </a:spcAft>
                        <a:buFont typeface="Wingdings" charset="2"/>
                        <a:defRPr>
                          <a:solidFill>
                            <a:schemeClr val="tx1"/>
                          </a:solidFill>
                          <a:latin typeface="Times New Roman" charset="0"/>
                          <a:ea typeface="ＭＳ Ｐゴシック" charset="-128"/>
                        </a:defRPr>
                      </a:lvl6pPr>
                      <a:lvl7pPr marL="2971800" indent="-228600" eaLnBrk="0" fontAlgn="base" hangingPunct="0">
                        <a:spcBef>
                          <a:spcPct val="20000"/>
                        </a:spcBef>
                        <a:spcAft>
                          <a:spcPct val="0"/>
                        </a:spcAft>
                        <a:buFont typeface="Wingdings" charset="2"/>
                        <a:defRPr>
                          <a:solidFill>
                            <a:schemeClr val="tx1"/>
                          </a:solidFill>
                          <a:latin typeface="Times New Roman" charset="0"/>
                          <a:ea typeface="ＭＳ Ｐゴシック" charset="-128"/>
                        </a:defRPr>
                      </a:lvl7pPr>
                      <a:lvl8pPr marL="3429000" indent="-228600" eaLnBrk="0" fontAlgn="base" hangingPunct="0">
                        <a:spcBef>
                          <a:spcPct val="20000"/>
                        </a:spcBef>
                        <a:spcAft>
                          <a:spcPct val="0"/>
                        </a:spcAft>
                        <a:buFont typeface="Wingdings" charset="2"/>
                        <a:defRPr>
                          <a:solidFill>
                            <a:schemeClr val="tx1"/>
                          </a:solidFill>
                          <a:latin typeface="Times New Roman" charset="0"/>
                          <a:ea typeface="ＭＳ Ｐゴシック" charset="-128"/>
                        </a:defRPr>
                      </a:lvl8pPr>
                      <a:lvl9pPr marL="3886200" indent="-228600" eaLnBrk="0" fontAlgn="base" hangingPunct="0">
                        <a:spcBef>
                          <a:spcPct val="20000"/>
                        </a:spcBef>
                        <a:spcAft>
                          <a:spcPct val="0"/>
                        </a:spcAft>
                        <a:buFont typeface="Wingdings" charset="2"/>
                        <a:defRPr>
                          <a:solidFill>
                            <a:schemeClr val="tx1"/>
                          </a:solidFill>
                          <a:latin typeface="Times New Roman"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 typeface="Wingdings" charset="2"/>
                        <a:buNone/>
                        <a:tabLst/>
                      </a:pPr>
                      <a:endParaRPr kumimoji="0" lang="en-US" altLang="en-US" sz="1800" b="0" i="0" u="none" strike="noStrike" cap="none" normalizeH="0" baseline="0">
                        <a:ln>
                          <a:noFill/>
                        </a:ln>
                        <a:solidFill>
                          <a:srgbClr val="000000"/>
                        </a:solidFill>
                        <a:effectLst/>
                        <a:latin typeface="Times New Roman" charset="0"/>
                        <a:ea typeface="ＭＳ Ｐゴシック" charset="-128"/>
                      </a:endParaRPr>
                    </a:p>
                    <a:p>
                      <a:pPr marL="0" marR="0" lvl="0" indent="0" algn="ctr" defTabSz="914400" rtl="0" eaLnBrk="1" fontAlgn="base" latinLnBrk="0" hangingPunct="1">
                        <a:lnSpc>
                          <a:spcPct val="100000"/>
                        </a:lnSpc>
                        <a:spcBef>
                          <a:spcPct val="0"/>
                        </a:spcBef>
                        <a:spcAft>
                          <a:spcPct val="0"/>
                        </a:spcAft>
                        <a:buClrTx/>
                        <a:buSzTx/>
                        <a:buFont typeface="Wingdings" charset="2"/>
                        <a:buNone/>
                        <a:tabLst/>
                      </a:pPr>
                      <a:r>
                        <a:rPr kumimoji="0" lang="en-US" altLang="en-US" sz="1800" b="0" i="0" u="none" strike="noStrike" cap="none" normalizeH="0" baseline="0">
                          <a:ln>
                            <a:noFill/>
                          </a:ln>
                          <a:solidFill>
                            <a:srgbClr val="000000"/>
                          </a:solidFill>
                          <a:effectLst/>
                          <a:latin typeface="Times New Roman" charset="0"/>
                          <a:ea typeface="ＭＳ Ｐゴシック" charset="-128"/>
                        </a:rPr>
                        <a:t>0.091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8E5FE"/>
                    </a:solidFill>
                  </a:tcPr>
                </a:tc>
                <a:tc>
                  <a:txBody>
                    <a:bodyPr/>
                    <a:lstStyle>
                      <a:lvl1pPr algn="l">
                        <a:spcBef>
                          <a:spcPct val="20000"/>
                        </a:spcBef>
                        <a:buFont typeface="Wingdings" charset="2"/>
                        <a:defRPr sz="2800">
                          <a:solidFill>
                            <a:schemeClr val="tx1"/>
                          </a:solidFill>
                          <a:latin typeface="Times New Roman" charset="0"/>
                          <a:ea typeface="ＭＳ Ｐゴシック" charset="-128"/>
                        </a:defRPr>
                      </a:lvl1pPr>
                      <a:lvl2pPr marL="742950" indent="-285750" algn="l">
                        <a:spcBef>
                          <a:spcPct val="20000"/>
                        </a:spcBef>
                        <a:buFont typeface="Wingdings" charset="2"/>
                        <a:defRPr sz="2400">
                          <a:solidFill>
                            <a:schemeClr val="tx1"/>
                          </a:solidFill>
                          <a:latin typeface="Times New Roman" charset="0"/>
                          <a:ea typeface="ＭＳ Ｐゴシック" charset="-128"/>
                        </a:defRPr>
                      </a:lvl2pPr>
                      <a:lvl3pPr marL="1143000" indent="-228600" algn="l">
                        <a:spcBef>
                          <a:spcPct val="20000"/>
                        </a:spcBef>
                        <a:buFont typeface="Wingdings" charset="2"/>
                        <a:defRPr sz="2000">
                          <a:solidFill>
                            <a:schemeClr val="tx1"/>
                          </a:solidFill>
                          <a:latin typeface="Times New Roman" charset="0"/>
                          <a:ea typeface="ＭＳ Ｐゴシック" charset="-128"/>
                        </a:defRPr>
                      </a:lvl3pPr>
                      <a:lvl4pPr marL="1600200" indent="-228600" algn="l">
                        <a:spcBef>
                          <a:spcPct val="20000"/>
                        </a:spcBef>
                        <a:buFont typeface="Wingdings" charset="2"/>
                        <a:defRPr>
                          <a:solidFill>
                            <a:schemeClr val="tx1"/>
                          </a:solidFill>
                          <a:latin typeface="Times New Roman" charset="0"/>
                          <a:ea typeface="ＭＳ Ｐゴシック" charset="-128"/>
                        </a:defRPr>
                      </a:lvl4pPr>
                      <a:lvl5pPr marL="2057400" indent="-228600" algn="l">
                        <a:spcBef>
                          <a:spcPct val="20000"/>
                        </a:spcBef>
                        <a:buFont typeface="Wingdings" charset="2"/>
                        <a:defRPr>
                          <a:solidFill>
                            <a:schemeClr val="tx1"/>
                          </a:solidFill>
                          <a:latin typeface="Times New Roman" charset="0"/>
                          <a:ea typeface="ＭＳ Ｐゴシック" charset="-128"/>
                        </a:defRPr>
                      </a:lvl5pPr>
                      <a:lvl6pPr marL="2514600" indent="-228600" eaLnBrk="0" fontAlgn="base" hangingPunct="0">
                        <a:spcBef>
                          <a:spcPct val="20000"/>
                        </a:spcBef>
                        <a:spcAft>
                          <a:spcPct val="0"/>
                        </a:spcAft>
                        <a:buFont typeface="Wingdings" charset="2"/>
                        <a:defRPr>
                          <a:solidFill>
                            <a:schemeClr val="tx1"/>
                          </a:solidFill>
                          <a:latin typeface="Times New Roman" charset="0"/>
                          <a:ea typeface="ＭＳ Ｐゴシック" charset="-128"/>
                        </a:defRPr>
                      </a:lvl6pPr>
                      <a:lvl7pPr marL="2971800" indent="-228600" eaLnBrk="0" fontAlgn="base" hangingPunct="0">
                        <a:spcBef>
                          <a:spcPct val="20000"/>
                        </a:spcBef>
                        <a:spcAft>
                          <a:spcPct val="0"/>
                        </a:spcAft>
                        <a:buFont typeface="Wingdings" charset="2"/>
                        <a:defRPr>
                          <a:solidFill>
                            <a:schemeClr val="tx1"/>
                          </a:solidFill>
                          <a:latin typeface="Times New Roman" charset="0"/>
                          <a:ea typeface="ＭＳ Ｐゴシック" charset="-128"/>
                        </a:defRPr>
                      </a:lvl7pPr>
                      <a:lvl8pPr marL="3429000" indent="-228600" eaLnBrk="0" fontAlgn="base" hangingPunct="0">
                        <a:spcBef>
                          <a:spcPct val="20000"/>
                        </a:spcBef>
                        <a:spcAft>
                          <a:spcPct val="0"/>
                        </a:spcAft>
                        <a:buFont typeface="Wingdings" charset="2"/>
                        <a:defRPr>
                          <a:solidFill>
                            <a:schemeClr val="tx1"/>
                          </a:solidFill>
                          <a:latin typeface="Times New Roman" charset="0"/>
                          <a:ea typeface="ＭＳ Ｐゴシック" charset="-128"/>
                        </a:defRPr>
                      </a:lvl8pPr>
                      <a:lvl9pPr marL="3886200" indent="-228600" eaLnBrk="0" fontAlgn="base" hangingPunct="0">
                        <a:spcBef>
                          <a:spcPct val="20000"/>
                        </a:spcBef>
                        <a:spcAft>
                          <a:spcPct val="0"/>
                        </a:spcAft>
                        <a:buFont typeface="Wingdings" charset="2"/>
                        <a:defRPr>
                          <a:solidFill>
                            <a:schemeClr val="tx1"/>
                          </a:solidFill>
                          <a:latin typeface="Times New Roman"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 typeface="Wingdings" charset="2"/>
                        <a:buNone/>
                        <a:tabLst/>
                      </a:pPr>
                      <a:endParaRPr kumimoji="0" lang="en-US" altLang="en-US" sz="1800" b="0" i="0" u="none" strike="noStrike" cap="none" normalizeH="0" baseline="0">
                        <a:ln>
                          <a:noFill/>
                        </a:ln>
                        <a:solidFill>
                          <a:srgbClr val="000000"/>
                        </a:solidFill>
                        <a:effectLst/>
                        <a:latin typeface="Times New Roman" charset="0"/>
                        <a:ea typeface="ＭＳ Ｐゴシック" charset="-128"/>
                      </a:endParaRPr>
                    </a:p>
                    <a:p>
                      <a:pPr marL="0" marR="0" lvl="0" indent="0" algn="ctr" defTabSz="914400" rtl="0" eaLnBrk="1" fontAlgn="base" latinLnBrk="0" hangingPunct="1">
                        <a:lnSpc>
                          <a:spcPct val="100000"/>
                        </a:lnSpc>
                        <a:spcBef>
                          <a:spcPct val="0"/>
                        </a:spcBef>
                        <a:spcAft>
                          <a:spcPct val="0"/>
                        </a:spcAft>
                        <a:buClrTx/>
                        <a:buSzTx/>
                        <a:buFont typeface="Wingdings" charset="2"/>
                        <a:buNone/>
                        <a:tabLst/>
                      </a:pPr>
                      <a:r>
                        <a:rPr kumimoji="0" lang="en-US" altLang="en-US" sz="1800" b="0" i="0" u="none" strike="noStrike" cap="none" normalizeH="0" baseline="0">
                          <a:ln>
                            <a:noFill/>
                          </a:ln>
                          <a:solidFill>
                            <a:srgbClr val="000000"/>
                          </a:solidFill>
                          <a:effectLst/>
                          <a:latin typeface="Times New Roman" charset="0"/>
                          <a:ea typeface="ＭＳ Ｐゴシック" charset="-128"/>
                        </a:rPr>
                        <a:t>-0.267</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8E5FE"/>
                    </a:solidFill>
                  </a:tcPr>
                </a:tc>
                <a:tc>
                  <a:txBody>
                    <a:bodyPr/>
                    <a:lstStyle>
                      <a:lvl1pPr algn="l">
                        <a:spcBef>
                          <a:spcPct val="20000"/>
                        </a:spcBef>
                        <a:buFont typeface="Wingdings" charset="2"/>
                        <a:defRPr sz="2800">
                          <a:solidFill>
                            <a:schemeClr val="tx1"/>
                          </a:solidFill>
                          <a:latin typeface="Times New Roman" charset="0"/>
                          <a:ea typeface="ＭＳ Ｐゴシック" charset="-128"/>
                        </a:defRPr>
                      </a:lvl1pPr>
                      <a:lvl2pPr marL="742950" indent="-285750" algn="l">
                        <a:spcBef>
                          <a:spcPct val="20000"/>
                        </a:spcBef>
                        <a:buFont typeface="Wingdings" charset="2"/>
                        <a:defRPr sz="2400">
                          <a:solidFill>
                            <a:schemeClr val="tx1"/>
                          </a:solidFill>
                          <a:latin typeface="Times New Roman" charset="0"/>
                          <a:ea typeface="ＭＳ Ｐゴシック" charset="-128"/>
                        </a:defRPr>
                      </a:lvl2pPr>
                      <a:lvl3pPr marL="1143000" indent="-228600" algn="l">
                        <a:spcBef>
                          <a:spcPct val="20000"/>
                        </a:spcBef>
                        <a:buFont typeface="Wingdings" charset="2"/>
                        <a:defRPr sz="2000">
                          <a:solidFill>
                            <a:schemeClr val="tx1"/>
                          </a:solidFill>
                          <a:latin typeface="Times New Roman" charset="0"/>
                          <a:ea typeface="ＭＳ Ｐゴシック" charset="-128"/>
                        </a:defRPr>
                      </a:lvl3pPr>
                      <a:lvl4pPr marL="1600200" indent="-228600" algn="l">
                        <a:spcBef>
                          <a:spcPct val="20000"/>
                        </a:spcBef>
                        <a:buFont typeface="Wingdings" charset="2"/>
                        <a:defRPr>
                          <a:solidFill>
                            <a:schemeClr val="tx1"/>
                          </a:solidFill>
                          <a:latin typeface="Times New Roman" charset="0"/>
                          <a:ea typeface="ＭＳ Ｐゴシック" charset="-128"/>
                        </a:defRPr>
                      </a:lvl4pPr>
                      <a:lvl5pPr marL="2057400" indent="-228600" algn="l">
                        <a:spcBef>
                          <a:spcPct val="20000"/>
                        </a:spcBef>
                        <a:buFont typeface="Wingdings" charset="2"/>
                        <a:defRPr>
                          <a:solidFill>
                            <a:schemeClr val="tx1"/>
                          </a:solidFill>
                          <a:latin typeface="Times New Roman" charset="0"/>
                          <a:ea typeface="ＭＳ Ｐゴシック" charset="-128"/>
                        </a:defRPr>
                      </a:lvl5pPr>
                      <a:lvl6pPr marL="2514600" indent="-228600" eaLnBrk="0" fontAlgn="base" hangingPunct="0">
                        <a:spcBef>
                          <a:spcPct val="20000"/>
                        </a:spcBef>
                        <a:spcAft>
                          <a:spcPct val="0"/>
                        </a:spcAft>
                        <a:buFont typeface="Wingdings" charset="2"/>
                        <a:defRPr>
                          <a:solidFill>
                            <a:schemeClr val="tx1"/>
                          </a:solidFill>
                          <a:latin typeface="Times New Roman" charset="0"/>
                          <a:ea typeface="ＭＳ Ｐゴシック" charset="-128"/>
                        </a:defRPr>
                      </a:lvl6pPr>
                      <a:lvl7pPr marL="2971800" indent="-228600" eaLnBrk="0" fontAlgn="base" hangingPunct="0">
                        <a:spcBef>
                          <a:spcPct val="20000"/>
                        </a:spcBef>
                        <a:spcAft>
                          <a:spcPct val="0"/>
                        </a:spcAft>
                        <a:buFont typeface="Wingdings" charset="2"/>
                        <a:defRPr>
                          <a:solidFill>
                            <a:schemeClr val="tx1"/>
                          </a:solidFill>
                          <a:latin typeface="Times New Roman" charset="0"/>
                          <a:ea typeface="ＭＳ Ｐゴシック" charset="-128"/>
                        </a:defRPr>
                      </a:lvl7pPr>
                      <a:lvl8pPr marL="3429000" indent="-228600" eaLnBrk="0" fontAlgn="base" hangingPunct="0">
                        <a:spcBef>
                          <a:spcPct val="20000"/>
                        </a:spcBef>
                        <a:spcAft>
                          <a:spcPct val="0"/>
                        </a:spcAft>
                        <a:buFont typeface="Wingdings" charset="2"/>
                        <a:defRPr>
                          <a:solidFill>
                            <a:schemeClr val="tx1"/>
                          </a:solidFill>
                          <a:latin typeface="Times New Roman" charset="0"/>
                          <a:ea typeface="ＭＳ Ｐゴシック" charset="-128"/>
                        </a:defRPr>
                      </a:lvl8pPr>
                      <a:lvl9pPr marL="3886200" indent="-228600" eaLnBrk="0" fontAlgn="base" hangingPunct="0">
                        <a:spcBef>
                          <a:spcPct val="20000"/>
                        </a:spcBef>
                        <a:spcAft>
                          <a:spcPct val="0"/>
                        </a:spcAft>
                        <a:buFont typeface="Wingdings" charset="2"/>
                        <a:defRPr>
                          <a:solidFill>
                            <a:schemeClr val="tx1"/>
                          </a:solidFill>
                          <a:latin typeface="Times New Roman"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 typeface="Wingdings" charset="2"/>
                        <a:buNone/>
                        <a:tabLst/>
                      </a:pPr>
                      <a:endParaRPr kumimoji="0" lang="en-US" altLang="en-US" sz="1800" b="0" i="0" u="none" strike="noStrike" cap="none" normalizeH="0" baseline="0">
                        <a:ln>
                          <a:noFill/>
                        </a:ln>
                        <a:solidFill>
                          <a:srgbClr val="000000"/>
                        </a:solidFill>
                        <a:effectLst/>
                        <a:latin typeface="Times New Roman" charset="0"/>
                        <a:ea typeface="ＭＳ Ｐゴシック" charset="-128"/>
                      </a:endParaRPr>
                    </a:p>
                    <a:p>
                      <a:pPr marL="0" marR="0" lvl="0" indent="0" algn="ctr" defTabSz="914400" rtl="0" eaLnBrk="1" fontAlgn="base" latinLnBrk="0" hangingPunct="1">
                        <a:lnSpc>
                          <a:spcPct val="100000"/>
                        </a:lnSpc>
                        <a:spcBef>
                          <a:spcPct val="0"/>
                        </a:spcBef>
                        <a:spcAft>
                          <a:spcPct val="0"/>
                        </a:spcAft>
                        <a:buClrTx/>
                        <a:buSzTx/>
                        <a:buFont typeface="Wingdings" charset="2"/>
                        <a:buNone/>
                        <a:tabLst/>
                      </a:pPr>
                      <a:r>
                        <a:rPr kumimoji="0" lang="en-US" altLang="en-US" sz="1800" b="0" i="0" u="none" strike="noStrike" cap="none" normalizeH="0" baseline="0">
                          <a:ln>
                            <a:noFill/>
                          </a:ln>
                          <a:solidFill>
                            <a:srgbClr val="000000"/>
                          </a:solidFill>
                          <a:effectLst/>
                          <a:latin typeface="Times New Roman" charset="0"/>
                          <a:ea typeface="ＭＳ Ｐゴシック" charset="-128"/>
                        </a:rPr>
                        <a:t>-0.377</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8E5FE"/>
                    </a:solidFill>
                  </a:tcPr>
                </a:tc>
                <a:tc>
                  <a:txBody>
                    <a:bodyPr/>
                    <a:lstStyle>
                      <a:lvl1pPr algn="l">
                        <a:spcBef>
                          <a:spcPct val="20000"/>
                        </a:spcBef>
                        <a:buFont typeface="Wingdings" charset="2"/>
                        <a:defRPr sz="2800">
                          <a:solidFill>
                            <a:schemeClr val="tx1"/>
                          </a:solidFill>
                          <a:latin typeface="Times New Roman" charset="0"/>
                          <a:ea typeface="ＭＳ Ｐゴシック" charset="-128"/>
                        </a:defRPr>
                      </a:lvl1pPr>
                      <a:lvl2pPr marL="742950" indent="-285750" algn="l">
                        <a:spcBef>
                          <a:spcPct val="20000"/>
                        </a:spcBef>
                        <a:buFont typeface="Wingdings" charset="2"/>
                        <a:defRPr sz="2400">
                          <a:solidFill>
                            <a:schemeClr val="tx1"/>
                          </a:solidFill>
                          <a:latin typeface="Times New Roman" charset="0"/>
                          <a:ea typeface="ＭＳ Ｐゴシック" charset="-128"/>
                        </a:defRPr>
                      </a:lvl2pPr>
                      <a:lvl3pPr marL="1143000" indent="-228600" algn="l">
                        <a:spcBef>
                          <a:spcPct val="20000"/>
                        </a:spcBef>
                        <a:buFont typeface="Wingdings" charset="2"/>
                        <a:defRPr sz="2000">
                          <a:solidFill>
                            <a:schemeClr val="tx1"/>
                          </a:solidFill>
                          <a:latin typeface="Times New Roman" charset="0"/>
                          <a:ea typeface="ＭＳ Ｐゴシック" charset="-128"/>
                        </a:defRPr>
                      </a:lvl3pPr>
                      <a:lvl4pPr marL="1600200" indent="-228600" algn="l">
                        <a:spcBef>
                          <a:spcPct val="20000"/>
                        </a:spcBef>
                        <a:buFont typeface="Wingdings" charset="2"/>
                        <a:defRPr>
                          <a:solidFill>
                            <a:schemeClr val="tx1"/>
                          </a:solidFill>
                          <a:latin typeface="Times New Roman" charset="0"/>
                          <a:ea typeface="ＭＳ Ｐゴシック" charset="-128"/>
                        </a:defRPr>
                      </a:lvl4pPr>
                      <a:lvl5pPr marL="2057400" indent="-228600" algn="l">
                        <a:spcBef>
                          <a:spcPct val="20000"/>
                        </a:spcBef>
                        <a:buFont typeface="Wingdings" charset="2"/>
                        <a:defRPr>
                          <a:solidFill>
                            <a:schemeClr val="tx1"/>
                          </a:solidFill>
                          <a:latin typeface="Times New Roman" charset="0"/>
                          <a:ea typeface="ＭＳ Ｐゴシック" charset="-128"/>
                        </a:defRPr>
                      </a:lvl5pPr>
                      <a:lvl6pPr marL="2514600" indent="-228600" eaLnBrk="0" fontAlgn="base" hangingPunct="0">
                        <a:spcBef>
                          <a:spcPct val="20000"/>
                        </a:spcBef>
                        <a:spcAft>
                          <a:spcPct val="0"/>
                        </a:spcAft>
                        <a:buFont typeface="Wingdings" charset="2"/>
                        <a:defRPr>
                          <a:solidFill>
                            <a:schemeClr val="tx1"/>
                          </a:solidFill>
                          <a:latin typeface="Times New Roman" charset="0"/>
                          <a:ea typeface="ＭＳ Ｐゴシック" charset="-128"/>
                        </a:defRPr>
                      </a:lvl6pPr>
                      <a:lvl7pPr marL="2971800" indent="-228600" eaLnBrk="0" fontAlgn="base" hangingPunct="0">
                        <a:spcBef>
                          <a:spcPct val="20000"/>
                        </a:spcBef>
                        <a:spcAft>
                          <a:spcPct val="0"/>
                        </a:spcAft>
                        <a:buFont typeface="Wingdings" charset="2"/>
                        <a:defRPr>
                          <a:solidFill>
                            <a:schemeClr val="tx1"/>
                          </a:solidFill>
                          <a:latin typeface="Times New Roman" charset="0"/>
                          <a:ea typeface="ＭＳ Ｐゴシック" charset="-128"/>
                        </a:defRPr>
                      </a:lvl7pPr>
                      <a:lvl8pPr marL="3429000" indent="-228600" eaLnBrk="0" fontAlgn="base" hangingPunct="0">
                        <a:spcBef>
                          <a:spcPct val="20000"/>
                        </a:spcBef>
                        <a:spcAft>
                          <a:spcPct val="0"/>
                        </a:spcAft>
                        <a:buFont typeface="Wingdings" charset="2"/>
                        <a:defRPr>
                          <a:solidFill>
                            <a:schemeClr val="tx1"/>
                          </a:solidFill>
                          <a:latin typeface="Times New Roman" charset="0"/>
                          <a:ea typeface="ＭＳ Ｐゴシック" charset="-128"/>
                        </a:defRPr>
                      </a:lvl8pPr>
                      <a:lvl9pPr marL="3886200" indent="-228600" eaLnBrk="0" fontAlgn="base" hangingPunct="0">
                        <a:spcBef>
                          <a:spcPct val="20000"/>
                        </a:spcBef>
                        <a:spcAft>
                          <a:spcPct val="0"/>
                        </a:spcAft>
                        <a:buFont typeface="Wingdings" charset="2"/>
                        <a:defRPr>
                          <a:solidFill>
                            <a:schemeClr val="tx1"/>
                          </a:solidFill>
                          <a:latin typeface="Times New Roman"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 typeface="Wingdings" charset="2"/>
                        <a:buNone/>
                        <a:tabLst/>
                      </a:pPr>
                      <a:endParaRPr kumimoji="0" lang="en-US" altLang="en-US" sz="1800" b="0" i="0" u="none" strike="noStrike" cap="none" normalizeH="0" baseline="0">
                        <a:ln>
                          <a:noFill/>
                        </a:ln>
                        <a:solidFill>
                          <a:srgbClr val="000000"/>
                        </a:solidFill>
                        <a:effectLst/>
                        <a:latin typeface="Times New Roman" charset="0"/>
                        <a:ea typeface="ＭＳ Ｐゴシック" charset="-128"/>
                      </a:endParaRPr>
                    </a:p>
                    <a:p>
                      <a:pPr marL="0" marR="0" lvl="0" indent="0" algn="ctr" defTabSz="914400" rtl="0" eaLnBrk="1" fontAlgn="base" latinLnBrk="0" hangingPunct="1">
                        <a:lnSpc>
                          <a:spcPct val="100000"/>
                        </a:lnSpc>
                        <a:spcBef>
                          <a:spcPct val="0"/>
                        </a:spcBef>
                        <a:spcAft>
                          <a:spcPct val="0"/>
                        </a:spcAft>
                        <a:buClrTx/>
                        <a:buSzTx/>
                        <a:buFont typeface="Wingdings" charset="2"/>
                        <a:buNone/>
                        <a:tabLst/>
                      </a:pPr>
                      <a:r>
                        <a:rPr kumimoji="0" lang="en-US" altLang="en-US" sz="1800" b="0" i="0" u="none" strike="noStrike" cap="none" normalizeH="0" baseline="0">
                          <a:ln>
                            <a:noFill/>
                          </a:ln>
                          <a:solidFill>
                            <a:srgbClr val="000000"/>
                          </a:solidFill>
                          <a:effectLst/>
                          <a:latin typeface="Times New Roman" charset="0"/>
                          <a:ea typeface="ＭＳ Ｐゴシック" charset="-128"/>
                        </a:rPr>
                        <a:t>0.166</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8E5FE"/>
                    </a:solidFill>
                  </a:tcPr>
                </a:tc>
              </a:tr>
              <a:tr h="574675">
                <a:tc>
                  <a:txBody>
                    <a:bodyPr/>
                    <a:lstStyle>
                      <a:lvl1pPr algn="l">
                        <a:spcBef>
                          <a:spcPct val="20000"/>
                        </a:spcBef>
                        <a:buFont typeface="Wingdings" charset="2"/>
                        <a:defRPr sz="2800">
                          <a:solidFill>
                            <a:schemeClr val="tx1"/>
                          </a:solidFill>
                          <a:latin typeface="Times New Roman" charset="0"/>
                          <a:ea typeface="ＭＳ Ｐゴシック" charset="-128"/>
                        </a:defRPr>
                      </a:lvl1pPr>
                      <a:lvl2pPr marL="742950" indent="-285750" algn="l">
                        <a:spcBef>
                          <a:spcPct val="20000"/>
                        </a:spcBef>
                        <a:buFont typeface="Wingdings" charset="2"/>
                        <a:defRPr sz="2400">
                          <a:solidFill>
                            <a:schemeClr val="tx1"/>
                          </a:solidFill>
                          <a:latin typeface="Times New Roman" charset="0"/>
                          <a:ea typeface="ＭＳ Ｐゴシック" charset="-128"/>
                        </a:defRPr>
                      </a:lvl2pPr>
                      <a:lvl3pPr marL="1143000" indent="-228600" algn="l">
                        <a:spcBef>
                          <a:spcPct val="20000"/>
                        </a:spcBef>
                        <a:buFont typeface="Wingdings" charset="2"/>
                        <a:defRPr sz="2000">
                          <a:solidFill>
                            <a:schemeClr val="tx1"/>
                          </a:solidFill>
                          <a:latin typeface="Times New Roman" charset="0"/>
                          <a:ea typeface="ＭＳ Ｐゴシック" charset="-128"/>
                        </a:defRPr>
                      </a:lvl3pPr>
                      <a:lvl4pPr marL="1600200" indent="-228600" algn="l">
                        <a:spcBef>
                          <a:spcPct val="20000"/>
                        </a:spcBef>
                        <a:buFont typeface="Wingdings" charset="2"/>
                        <a:defRPr>
                          <a:solidFill>
                            <a:schemeClr val="tx1"/>
                          </a:solidFill>
                          <a:latin typeface="Times New Roman" charset="0"/>
                          <a:ea typeface="ＭＳ Ｐゴシック" charset="-128"/>
                        </a:defRPr>
                      </a:lvl4pPr>
                      <a:lvl5pPr marL="2057400" indent="-228600" algn="l">
                        <a:spcBef>
                          <a:spcPct val="20000"/>
                        </a:spcBef>
                        <a:buFont typeface="Wingdings" charset="2"/>
                        <a:defRPr>
                          <a:solidFill>
                            <a:schemeClr val="tx1"/>
                          </a:solidFill>
                          <a:latin typeface="Times New Roman" charset="0"/>
                          <a:ea typeface="ＭＳ Ｐゴシック" charset="-128"/>
                        </a:defRPr>
                      </a:lvl5pPr>
                      <a:lvl6pPr marL="2514600" indent="-228600" eaLnBrk="0" fontAlgn="base" hangingPunct="0">
                        <a:spcBef>
                          <a:spcPct val="20000"/>
                        </a:spcBef>
                        <a:spcAft>
                          <a:spcPct val="0"/>
                        </a:spcAft>
                        <a:buFont typeface="Wingdings" charset="2"/>
                        <a:defRPr>
                          <a:solidFill>
                            <a:schemeClr val="tx1"/>
                          </a:solidFill>
                          <a:latin typeface="Times New Roman" charset="0"/>
                          <a:ea typeface="ＭＳ Ｐゴシック" charset="-128"/>
                        </a:defRPr>
                      </a:lvl6pPr>
                      <a:lvl7pPr marL="2971800" indent="-228600" eaLnBrk="0" fontAlgn="base" hangingPunct="0">
                        <a:spcBef>
                          <a:spcPct val="20000"/>
                        </a:spcBef>
                        <a:spcAft>
                          <a:spcPct val="0"/>
                        </a:spcAft>
                        <a:buFont typeface="Wingdings" charset="2"/>
                        <a:defRPr>
                          <a:solidFill>
                            <a:schemeClr val="tx1"/>
                          </a:solidFill>
                          <a:latin typeface="Times New Roman" charset="0"/>
                          <a:ea typeface="ＭＳ Ｐゴシック" charset="-128"/>
                        </a:defRPr>
                      </a:lvl7pPr>
                      <a:lvl8pPr marL="3429000" indent="-228600" eaLnBrk="0" fontAlgn="base" hangingPunct="0">
                        <a:spcBef>
                          <a:spcPct val="20000"/>
                        </a:spcBef>
                        <a:spcAft>
                          <a:spcPct val="0"/>
                        </a:spcAft>
                        <a:buFont typeface="Wingdings" charset="2"/>
                        <a:defRPr>
                          <a:solidFill>
                            <a:schemeClr val="tx1"/>
                          </a:solidFill>
                          <a:latin typeface="Times New Roman" charset="0"/>
                          <a:ea typeface="ＭＳ Ｐゴシック" charset="-128"/>
                        </a:defRPr>
                      </a:lvl8pPr>
                      <a:lvl9pPr marL="3886200" indent="-228600" eaLnBrk="0" fontAlgn="base" hangingPunct="0">
                        <a:spcBef>
                          <a:spcPct val="20000"/>
                        </a:spcBef>
                        <a:spcAft>
                          <a:spcPct val="0"/>
                        </a:spcAft>
                        <a:buFont typeface="Wingdings" charset="2"/>
                        <a:defRPr>
                          <a:solidFill>
                            <a:schemeClr val="tx1"/>
                          </a:solidFill>
                          <a:latin typeface="Times New Roman"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 typeface="Wingdings" charset="2"/>
                        <a:buNone/>
                        <a:tabLst/>
                      </a:pPr>
                      <a:r>
                        <a:rPr kumimoji="0" lang="en-US" altLang="en-US" sz="1800" b="0" i="0" u="none" strike="noStrike" cap="none" normalizeH="0" baseline="0">
                          <a:ln>
                            <a:noFill/>
                          </a:ln>
                          <a:solidFill>
                            <a:srgbClr val="000000"/>
                          </a:solidFill>
                          <a:effectLst/>
                          <a:latin typeface="Times New Roman" charset="0"/>
                          <a:ea typeface="ＭＳ Ｐゴシック" charset="-128"/>
                        </a:rPr>
                        <a:t>P value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8E5FE"/>
                    </a:solidFill>
                  </a:tcPr>
                </a:tc>
                <a:tc>
                  <a:txBody>
                    <a:bodyPr/>
                    <a:lstStyle>
                      <a:lvl1pPr algn="l">
                        <a:spcBef>
                          <a:spcPct val="20000"/>
                        </a:spcBef>
                        <a:buFont typeface="Wingdings" charset="2"/>
                        <a:defRPr sz="2800">
                          <a:solidFill>
                            <a:schemeClr val="tx1"/>
                          </a:solidFill>
                          <a:latin typeface="Times New Roman" charset="0"/>
                          <a:ea typeface="ＭＳ Ｐゴシック" charset="-128"/>
                        </a:defRPr>
                      </a:lvl1pPr>
                      <a:lvl2pPr marL="742950" indent="-285750" algn="l">
                        <a:spcBef>
                          <a:spcPct val="20000"/>
                        </a:spcBef>
                        <a:buFont typeface="Wingdings" charset="2"/>
                        <a:defRPr sz="2400">
                          <a:solidFill>
                            <a:schemeClr val="tx1"/>
                          </a:solidFill>
                          <a:latin typeface="Times New Roman" charset="0"/>
                          <a:ea typeface="ＭＳ Ｐゴシック" charset="-128"/>
                        </a:defRPr>
                      </a:lvl2pPr>
                      <a:lvl3pPr marL="1143000" indent="-228600" algn="l">
                        <a:spcBef>
                          <a:spcPct val="20000"/>
                        </a:spcBef>
                        <a:buFont typeface="Wingdings" charset="2"/>
                        <a:defRPr sz="2000">
                          <a:solidFill>
                            <a:schemeClr val="tx1"/>
                          </a:solidFill>
                          <a:latin typeface="Times New Roman" charset="0"/>
                          <a:ea typeface="ＭＳ Ｐゴシック" charset="-128"/>
                        </a:defRPr>
                      </a:lvl3pPr>
                      <a:lvl4pPr marL="1600200" indent="-228600" algn="l">
                        <a:spcBef>
                          <a:spcPct val="20000"/>
                        </a:spcBef>
                        <a:buFont typeface="Wingdings" charset="2"/>
                        <a:defRPr>
                          <a:solidFill>
                            <a:schemeClr val="tx1"/>
                          </a:solidFill>
                          <a:latin typeface="Times New Roman" charset="0"/>
                          <a:ea typeface="ＭＳ Ｐゴシック" charset="-128"/>
                        </a:defRPr>
                      </a:lvl4pPr>
                      <a:lvl5pPr marL="2057400" indent="-228600" algn="l">
                        <a:spcBef>
                          <a:spcPct val="20000"/>
                        </a:spcBef>
                        <a:buFont typeface="Wingdings" charset="2"/>
                        <a:defRPr>
                          <a:solidFill>
                            <a:schemeClr val="tx1"/>
                          </a:solidFill>
                          <a:latin typeface="Times New Roman" charset="0"/>
                          <a:ea typeface="ＭＳ Ｐゴシック" charset="-128"/>
                        </a:defRPr>
                      </a:lvl5pPr>
                      <a:lvl6pPr marL="2514600" indent="-228600" eaLnBrk="0" fontAlgn="base" hangingPunct="0">
                        <a:spcBef>
                          <a:spcPct val="20000"/>
                        </a:spcBef>
                        <a:spcAft>
                          <a:spcPct val="0"/>
                        </a:spcAft>
                        <a:buFont typeface="Wingdings" charset="2"/>
                        <a:defRPr>
                          <a:solidFill>
                            <a:schemeClr val="tx1"/>
                          </a:solidFill>
                          <a:latin typeface="Times New Roman" charset="0"/>
                          <a:ea typeface="ＭＳ Ｐゴシック" charset="-128"/>
                        </a:defRPr>
                      </a:lvl6pPr>
                      <a:lvl7pPr marL="2971800" indent="-228600" eaLnBrk="0" fontAlgn="base" hangingPunct="0">
                        <a:spcBef>
                          <a:spcPct val="20000"/>
                        </a:spcBef>
                        <a:spcAft>
                          <a:spcPct val="0"/>
                        </a:spcAft>
                        <a:buFont typeface="Wingdings" charset="2"/>
                        <a:defRPr>
                          <a:solidFill>
                            <a:schemeClr val="tx1"/>
                          </a:solidFill>
                          <a:latin typeface="Times New Roman" charset="0"/>
                          <a:ea typeface="ＭＳ Ｐゴシック" charset="-128"/>
                        </a:defRPr>
                      </a:lvl7pPr>
                      <a:lvl8pPr marL="3429000" indent="-228600" eaLnBrk="0" fontAlgn="base" hangingPunct="0">
                        <a:spcBef>
                          <a:spcPct val="20000"/>
                        </a:spcBef>
                        <a:spcAft>
                          <a:spcPct val="0"/>
                        </a:spcAft>
                        <a:buFont typeface="Wingdings" charset="2"/>
                        <a:defRPr>
                          <a:solidFill>
                            <a:schemeClr val="tx1"/>
                          </a:solidFill>
                          <a:latin typeface="Times New Roman" charset="0"/>
                          <a:ea typeface="ＭＳ Ｐゴシック" charset="-128"/>
                        </a:defRPr>
                      </a:lvl8pPr>
                      <a:lvl9pPr marL="3886200" indent="-228600" eaLnBrk="0" fontAlgn="base" hangingPunct="0">
                        <a:spcBef>
                          <a:spcPct val="20000"/>
                        </a:spcBef>
                        <a:spcAft>
                          <a:spcPct val="0"/>
                        </a:spcAft>
                        <a:buFont typeface="Wingdings" charset="2"/>
                        <a:defRPr>
                          <a:solidFill>
                            <a:schemeClr val="tx1"/>
                          </a:solidFill>
                          <a:latin typeface="Times New Roman"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 typeface="Wingdings" charset="2"/>
                        <a:buNone/>
                        <a:tabLst/>
                      </a:pPr>
                      <a:r>
                        <a:rPr kumimoji="0" lang="en-US" altLang="en-US" sz="1800" b="0" i="0" u="none" strike="noStrike" cap="none" normalizeH="0" baseline="0">
                          <a:ln>
                            <a:noFill/>
                          </a:ln>
                          <a:solidFill>
                            <a:srgbClr val="000000"/>
                          </a:solidFill>
                          <a:effectLst/>
                          <a:latin typeface="Times New Roman" charset="0"/>
                          <a:ea typeface="ＭＳ Ｐゴシック" charset="-128"/>
                        </a:rPr>
                        <a:t>0.888</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8E5FE"/>
                    </a:solidFill>
                  </a:tcPr>
                </a:tc>
                <a:tc>
                  <a:txBody>
                    <a:bodyPr/>
                    <a:lstStyle>
                      <a:lvl1pPr algn="l">
                        <a:spcBef>
                          <a:spcPct val="20000"/>
                        </a:spcBef>
                        <a:buFont typeface="Wingdings" charset="2"/>
                        <a:defRPr sz="2800">
                          <a:solidFill>
                            <a:schemeClr val="tx1"/>
                          </a:solidFill>
                          <a:latin typeface="Times New Roman" charset="0"/>
                          <a:ea typeface="ＭＳ Ｐゴシック" charset="-128"/>
                        </a:defRPr>
                      </a:lvl1pPr>
                      <a:lvl2pPr marL="742950" indent="-285750" algn="l">
                        <a:spcBef>
                          <a:spcPct val="20000"/>
                        </a:spcBef>
                        <a:buFont typeface="Wingdings" charset="2"/>
                        <a:defRPr sz="2400">
                          <a:solidFill>
                            <a:schemeClr val="tx1"/>
                          </a:solidFill>
                          <a:latin typeface="Times New Roman" charset="0"/>
                          <a:ea typeface="ＭＳ Ｐゴシック" charset="-128"/>
                        </a:defRPr>
                      </a:lvl2pPr>
                      <a:lvl3pPr marL="1143000" indent="-228600" algn="l">
                        <a:spcBef>
                          <a:spcPct val="20000"/>
                        </a:spcBef>
                        <a:buFont typeface="Wingdings" charset="2"/>
                        <a:defRPr sz="2000">
                          <a:solidFill>
                            <a:schemeClr val="tx1"/>
                          </a:solidFill>
                          <a:latin typeface="Times New Roman" charset="0"/>
                          <a:ea typeface="ＭＳ Ｐゴシック" charset="-128"/>
                        </a:defRPr>
                      </a:lvl3pPr>
                      <a:lvl4pPr marL="1600200" indent="-228600" algn="l">
                        <a:spcBef>
                          <a:spcPct val="20000"/>
                        </a:spcBef>
                        <a:buFont typeface="Wingdings" charset="2"/>
                        <a:defRPr>
                          <a:solidFill>
                            <a:schemeClr val="tx1"/>
                          </a:solidFill>
                          <a:latin typeface="Times New Roman" charset="0"/>
                          <a:ea typeface="ＭＳ Ｐゴシック" charset="-128"/>
                        </a:defRPr>
                      </a:lvl4pPr>
                      <a:lvl5pPr marL="2057400" indent="-228600" algn="l">
                        <a:spcBef>
                          <a:spcPct val="20000"/>
                        </a:spcBef>
                        <a:buFont typeface="Wingdings" charset="2"/>
                        <a:defRPr>
                          <a:solidFill>
                            <a:schemeClr val="tx1"/>
                          </a:solidFill>
                          <a:latin typeface="Times New Roman" charset="0"/>
                          <a:ea typeface="ＭＳ Ｐゴシック" charset="-128"/>
                        </a:defRPr>
                      </a:lvl5pPr>
                      <a:lvl6pPr marL="2514600" indent="-228600" eaLnBrk="0" fontAlgn="base" hangingPunct="0">
                        <a:spcBef>
                          <a:spcPct val="20000"/>
                        </a:spcBef>
                        <a:spcAft>
                          <a:spcPct val="0"/>
                        </a:spcAft>
                        <a:buFont typeface="Wingdings" charset="2"/>
                        <a:defRPr>
                          <a:solidFill>
                            <a:schemeClr val="tx1"/>
                          </a:solidFill>
                          <a:latin typeface="Times New Roman" charset="0"/>
                          <a:ea typeface="ＭＳ Ｐゴシック" charset="-128"/>
                        </a:defRPr>
                      </a:lvl6pPr>
                      <a:lvl7pPr marL="2971800" indent="-228600" eaLnBrk="0" fontAlgn="base" hangingPunct="0">
                        <a:spcBef>
                          <a:spcPct val="20000"/>
                        </a:spcBef>
                        <a:spcAft>
                          <a:spcPct val="0"/>
                        </a:spcAft>
                        <a:buFont typeface="Wingdings" charset="2"/>
                        <a:defRPr>
                          <a:solidFill>
                            <a:schemeClr val="tx1"/>
                          </a:solidFill>
                          <a:latin typeface="Times New Roman" charset="0"/>
                          <a:ea typeface="ＭＳ Ｐゴシック" charset="-128"/>
                        </a:defRPr>
                      </a:lvl7pPr>
                      <a:lvl8pPr marL="3429000" indent="-228600" eaLnBrk="0" fontAlgn="base" hangingPunct="0">
                        <a:spcBef>
                          <a:spcPct val="20000"/>
                        </a:spcBef>
                        <a:spcAft>
                          <a:spcPct val="0"/>
                        </a:spcAft>
                        <a:buFont typeface="Wingdings" charset="2"/>
                        <a:defRPr>
                          <a:solidFill>
                            <a:schemeClr val="tx1"/>
                          </a:solidFill>
                          <a:latin typeface="Times New Roman" charset="0"/>
                          <a:ea typeface="ＭＳ Ｐゴシック" charset="-128"/>
                        </a:defRPr>
                      </a:lvl8pPr>
                      <a:lvl9pPr marL="3886200" indent="-228600" eaLnBrk="0" fontAlgn="base" hangingPunct="0">
                        <a:spcBef>
                          <a:spcPct val="20000"/>
                        </a:spcBef>
                        <a:spcAft>
                          <a:spcPct val="0"/>
                        </a:spcAft>
                        <a:buFont typeface="Wingdings" charset="2"/>
                        <a:defRPr>
                          <a:solidFill>
                            <a:schemeClr val="tx1"/>
                          </a:solidFill>
                          <a:latin typeface="Times New Roman"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 typeface="Wingdings" charset="2"/>
                        <a:buNone/>
                        <a:tabLst/>
                      </a:pPr>
                      <a:r>
                        <a:rPr kumimoji="0" lang="en-US" altLang="en-US" sz="1800" b="0" i="0" u="none" strike="noStrike" cap="none" normalizeH="0" baseline="0">
                          <a:ln>
                            <a:noFill/>
                          </a:ln>
                          <a:solidFill>
                            <a:srgbClr val="000000"/>
                          </a:solidFill>
                          <a:effectLst/>
                          <a:latin typeface="Times New Roman" charset="0"/>
                          <a:ea typeface="ＭＳ Ｐゴシック" charset="-128"/>
                        </a:rPr>
                        <a:t>0.653</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8E5FE"/>
                    </a:solidFill>
                  </a:tcPr>
                </a:tc>
                <a:tc>
                  <a:txBody>
                    <a:bodyPr/>
                    <a:lstStyle>
                      <a:lvl1pPr algn="l">
                        <a:spcBef>
                          <a:spcPct val="20000"/>
                        </a:spcBef>
                        <a:buFont typeface="Wingdings" charset="2"/>
                        <a:defRPr sz="2800">
                          <a:solidFill>
                            <a:schemeClr val="tx1"/>
                          </a:solidFill>
                          <a:latin typeface="Times New Roman" charset="0"/>
                          <a:ea typeface="ＭＳ Ｐゴシック" charset="-128"/>
                        </a:defRPr>
                      </a:lvl1pPr>
                      <a:lvl2pPr marL="742950" indent="-285750" algn="l">
                        <a:spcBef>
                          <a:spcPct val="20000"/>
                        </a:spcBef>
                        <a:buFont typeface="Wingdings" charset="2"/>
                        <a:defRPr sz="2400">
                          <a:solidFill>
                            <a:schemeClr val="tx1"/>
                          </a:solidFill>
                          <a:latin typeface="Times New Roman" charset="0"/>
                          <a:ea typeface="ＭＳ Ｐゴシック" charset="-128"/>
                        </a:defRPr>
                      </a:lvl2pPr>
                      <a:lvl3pPr marL="1143000" indent="-228600" algn="l">
                        <a:spcBef>
                          <a:spcPct val="20000"/>
                        </a:spcBef>
                        <a:buFont typeface="Wingdings" charset="2"/>
                        <a:defRPr sz="2000">
                          <a:solidFill>
                            <a:schemeClr val="tx1"/>
                          </a:solidFill>
                          <a:latin typeface="Times New Roman" charset="0"/>
                          <a:ea typeface="ＭＳ Ｐゴシック" charset="-128"/>
                        </a:defRPr>
                      </a:lvl3pPr>
                      <a:lvl4pPr marL="1600200" indent="-228600" algn="l">
                        <a:spcBef>
                          <a:spcPct val="20000"/>
                        </a:spcBef>
                        <a:buFont typeface="Wingdings" charset="2"/>
                        <a:defRPr>
                          <a:solidFill>
                            <a:schemeClr val="tx1"/>
                          </a:solidFill>
                          <a:latin typeface="Times New Roman" charset="0"/>
                          <a:ea typeface="ＭＳ Ｐゴシック" charset="-128"/>
                        </a:defRPr>
                      </a:lvl4pPr>
                      <a:lvl5pPr marL="2057400" indent="-228600" algn="l">
                        <a:spcBef>
                          <a:spcPct val="20000"/>
                        </a:spcBef>
                        <a:buFont typeface="Wingdings" charset="2"/>
                        <a:defRPr>
                          <a:solidFill>
                            <a:schemeClr val="tx1"/>
                          </a:solidFill>
                          <a:latin typeface="Times New Roman" charset="0"/>
                          <a:ea typeface="ＭＳ Ｐゴシック" charset="-128"/>
                        </a:defRPr>
                      </a:lvl5pPr>
                      <a:lvl6pPr marL="2514600" indent="-228600" eaLnBrk="0" fontAlgn="base" hangingPunct="0">
                        <a:spcBef>
                          <a:spcPct val="20000"/>
                        </a:spcBef>
                        <a:spcAft>
                          <a:spcPct val="0"/>
                        </a:spcAft>
                        <a:buFont typeface="Wingdings" charset="2"/>
                        <a:defRPr>
                          <a:solidFill>
                            <a:schemeClr val="tx1"/>
                          </a:solidFill>
                          <a:latin typeface="Times New Roman" charset="0"/>
                          <a:ea typeface="ＭＳ Ｐゴシック" charset="-128"/>
                        </a:defRPr>
                      </a:lvl6pPr>
                      <a:lvl7pPr marL="2971800" indent="-228600" eaLnBrk="0" fontAlgn="base" hangingPunct="0">
                        <a:spcBef>
                          <a:spcPct val="20000"/>
                        </a:spcBef>
                        <a:spcAft>
                          <a:spcPct val="0"/>
                        </a:spcAft>
                        <a:buFont typeface="Wingdings" charset="2"/>
                        <a:defRPr>
                          <a:solidFill>
                            <a:schemeClr val="tx1"/>
                          </a:solidFill>
                          <a:latin typeface="Times New Roman" charset="0"/>
                          <a:ea typeface="ＭＳ Ｐゴシック" charset="-128"/>
                        </a:defRPr>
                      </a:lvl7pPr>
                      <a:lvl8pPr marL="3429000" indent="-228600" eaLnBrk="0" fontAlgn="base" hangingPunct="0">
                        <a:spcBef>
                          <a:spcPct val="20000"/>
                        </a:spcBef>
                        <a:spcAft>
                          <a:spcPct val="0"/>
                        </a:spcAft>
                        <a:buFont typeface="Wingdings" charset="2"/>
                        <a:defRPr>
                          <a:solidFill>
                            <a:schemeClr val="tx1"/>
                          </a:solidFill>
                          <a:latin typeface="Times New Roman" charset="0"/>
                          <a:ea typeface="ＭＳ Ｐゴシック" charset="-128"/>
                        </a:defRPr>
                      </a:lvl8pPr>
                      <a:lvl9pPr marL="3886200" indent="-228600" eaLnBrk="0" fontAlgn="base" hangingPunct="0">
                        <a:spcBef>
                          <a:spcPct val="20000"/>
                        </a:spcBef>
                        <a:spcAft>
                          <a:spcPct val="0"/>
                        </a:spcAft>
                        <a:buFont typeface="Wingdings" charset="2"/>
                        <a:defRPr>
                          <a:solidFill>
                            <a:schemeClr val="tx1"/>
                          </a:solidFill>
                          <a:latin typeface="Times New Roman"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 typeface="Wingdings" charset="2"/>
                        <a:buNone/>
                        <a:tabLst/>
                      </a:pPr>
                      <a:r>
                        <a:rPr kumimoji="0" lang="en-US" altLang="en-US" sz="1800" b="0" i="0" u="none" strike="noStrike" cap="none" normalizeH="0" baseline="0">
                          <a:ln>
                            <a:noFill/>
                          </a:ln>
                          <a:solidFill>
                            <a:srgbClr val="000000"/>
                          </a:solidFill>
                          <a:effectLst/>
                          <a:latin typeface="Times New Roman" charset="0"/>
                          <a:ea typeface="ＭＳ Ｐゴシック" charset="-128"/>
                        </a:rPr>
                        <a:t>0.178</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8E5FE"/>
                    </a:solidFill>
                  </a:tcPr>
                </a:tc>
                <a:tc>
                  <a:txBody>
                    <a:bodyPr/>
                    <a:lstStyle>
                      <a:lvl1pPr algn="l">
                        <a:spcBef>
                          <a:spcPct val="20000"/>
                        </a:spcBef>
                        <a:buFont typeface="Wingdings" charset="2"/>
                        <a:defRPr sz="2800">
                          <a:solidFill>
                            <a:schemeClr val="tx1"/>
                          </a:solidFill>
                          <a:latin typeface="Times New Roman" charset="0"/>
                          <a:ea typeface="ＭＳ Ｐゴシック" charset="-128"/>
                        </a:defRPr>
                      </a:lvl1pPr>
                      <a:lvl2pPr marL="742950" indent="-285750" algn="l">
                        <a:spcBef>
                          <a:spcPct val="20000"/>
                        </a:spcBef>
                        <a:buFont typeface="Wingdings" charset="2"/>
                        <a:defRPr sz="2400">
                          <a:solidFill>
                            <a:schemeClr val="tx1"/>
                          </a:solidFill>
                          <a:latin typeface="Times New Roman" charset="0"/>
                          <a:ea typeface="ＭＳ Ｐゴシック" charset="-128"/>
                        </a:defRPr>
                      </a:lvl2pPr>
                      <a:lvl3pPr marL="1143000" indent="-228600" algn="l">
                        <a:spcBef>
                          <a:spcPct val="20000"/>
                        </a:spcBef>
                        <a:buFont typeface="Wingdings" charset="2"/>
                        <a:defRPr sz="2000">
                          <a:solidFill>
                            <a:schemeClr val="tx1"/>
                          </a:solidFill>
                          <a:latin typeface="Times New Roman" charset="0"/>
                          <a:ea typeface="ＭＳ Ｐゴシック" charset="-128"/>
                        </a:defRPr>
                      </a:lvl3pPr>
                      <a:lvl4pPr marL="1600200" indent="-228600" algn="l">
                        <a:spcBef>
                          <a:spcPct val="20000"/>
                        </a:spcBef>
                        <a:buFont typeface="Wingdings" charset="2"/>
                        <a:defRPr>
                          <a:solidFill>
                            <a:schemeClr val="tx1"/>
                          </a:solidFill>
                          <a:latin typeface="Times New Roman" charset="0"/>
                          <a:ea typeface="ＭＳ Ｐゴシック" charset="-128"/>
                        </a:defRPr>
                      </a:lvl4pPr>
                      <a:lvl5pPr marL="2057400" indent="-228600" algn="l">
                        <a:spcBef>
                          <a:spcPct val="20000"/>
                        </a:spcBef>
                        <a:buFont typeface="Wingdings" charset="2"/>
                        <a:defRPr>
                          <a:solidFill>
                            <a:schemeClr val="tx1"/>
                          </a:solidFill>
                          <a:latin typeface="Times New Roman" charset="0"/>
                          <a:ea typeface="ＭＳ Ｐゴシック" charset="-128"/>
                        </a:defRPr>
                      </a:lvl5pPr>
                      <a:lvl6pPr marL="2514600" indent="-228600" eaLnBrk="0" fontAlgn="base" hangingPunct="0">
                        <a:spcBef>
                          <a:spcPct val="20000"/>
                        </a:spcBef>
                        <a:spcAft>
                          <a:spcPct val="0"/>
                        </a:spcAft>
                        <a:buFont typeface="Wingdings" charset="2"/>
                        <a:defRPr>
                          <a:solidFill>
                            <a:schemeClr val="tx1"/>
                          </a:solidFill>
                          <a:latin typeface="Times New Roman" charset="0"/>
                          <a:ea typeface="ＭＳ Ｐゴシック" charset="-128"/>
                        </a:defRPr>
                      </a:lvl6pPr>
                      <a:lvl7pPr marL="2971800" indent="-228600" eaLnBrk="0" fontAlgn="base" hangingPunct="0">
                        <a:spcBef>
                          <a:spcPct val="20000"/>
                        </a:spcBef>
                        <a:spcAft>
                          <a:spcPct val="0"/>
                        </a:spcAft>
                        <a:buFont typeface="Wingdings" charset="2"/>
                        <a:defRPr>
                          <a:solidFill>
                            <a:schemeClr val="tx1"/>
                          </a:solidFill>
                          <a:latin typeface="Times New Roman" charset="0"/>
                          <a:ea typeface="ＭＳ Ｐゴシック" charset="-128"/>
                        </a:defRPr>
                      </a:lvl7pPr>
                      <a:lvl8pPr marL="3429000" indent="-228600" eaLnBrk="0" fontAlgn="base" hangingPunct="0">
                        <a:spcBef>
                          <a:spcPct val="20000"/>
                        </a:spcBef>
                        <a:spcAft>
                          <a:spcPct val="0"/>
                        </a:spcAft>
                        <a:buFont typeface="Wingdings" charset="2"/>
                        <a:defRPr>
                          <a:solidFill>
                            <a:schemeClr val="tx1"/>
                          </a:solidFill>
                          <a:latin typeface="Times New Roman" charset="0"/>
                          <a:ea typeface="ＭＳ Ｐゴシック" charset="-128"/>
                        </a:defRPr>
                      </a:lvl8pPr>
                      <a:lvl9pPr marL="3886200" indent="-228600" eaLnBrk="0" fontAlgn="base" hangingPunct="0">
                        <a:spcBef>
                          <a:spcPct val="20000"/>
                        </a:spcBef>
                        <a:spcAft>
                          <a:spcPct val="0"/>
                        </a:spcAft>
                        <a:buFont typeface="Wingdings" charset="2"/>
                        <a:defRPr>
                          <a:solidFill>
                            <a:schemeClr val="tx1"/>
                          </a:solidFill>
                          <a:latin typeface="Times New Roman"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 typeface="Wingdings" charset="2"/>
                        <a:buNone/>
                        <a:tabLst/>
                      </a:pPr>
                      <a:r>
                        <a:rPr kumimoji="0" lang="en-US" altLang="en-US" sz="1800" b="1" i="0" u="none" strike="noStrike" cap="none" normalizeH="0" baseline="0">
                          <a:ln>
                            <a:noFill/>
                          </a:ln>
                          <a:solidFill>
                            <a:srgbClr val="000000"/>
                          </a:solidFill>
                          <a:effectLst/>
                          <a:latin typeface="Times New Roman" charset="0"/>
                          <a:ea typeface="ＭＳ Ｐゴシック" charset="-128"/>
                        </a:rPr>
                        <a:t>0.053</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8E5FE"/>
                    </a:solidFill>
                  </a:tcPr>
                </a:tc>
                <a:tc>
                  <a:txBody>
                    <a:bodyPr/>
                    <a:lstStyle>
                      <a:lvl1pPr algn="l">
                        <a:spcBef>
                          <a:spcPct val="20000"/>
                        </a:spcBef>
                        <a:buFont typeface="Wingdings" charset="2"/>
                        <a:defRPr sz="2800">
                          <a:solidFill>
                            <a:schemeClr val="tx1"/>
                          </a:solidFill>
                          <a:latin typeface="Times New Roman" charset="0"/>
                          <a:ea typeface="ＭＳ Ｐゴシック" charset="-128"/>
                        </a:defRPr>
                      </a:lvl1pPr>
                      <a:lvl2pPr marL="742950" indent="-285750" algn="l">
                        <a:spcBef>
                          <a:spcPct val="20000"/>
                        </a:spcBef>
                        <a:buFont typeface="Wingdings" charset="2"/>
                        <a:defRPr sz="2400">
                          <a:solidFill>
                            <a:schemeClr val="tx1"/>
                          </a:solidFill>
                          <a:latin typeface="Times New Roman" charset="0"/>
                          <a:ea typeface="ＭＳ Ｐゴシック" charset="-128"/>
                        </a:defRPr>
                      </a:lvl2pPr>
                      <a:lvl3pPr marL="1143000" indent="-228600" algn="l">
                        <a:spcBef>
                          <a:spcPct val="20000"/>
                        </a:spcBef>
                        <a:buFont typeface="Wingdings" charset="2"/>
                        <a:defRPr sz="2000">
                          <a:solidFill>
                            <a:schemeClr val="tx1"/>
                          </a:solidFill>
                          <a:latin typeface="Times New Roman" charset="0"/>
                          <a:ea typeface="ＭＳ Ｐゴシック" charset="-128"/>
                        </a:defRPr>
                      </a:lvl3pPr>
                      <a:lvl4pPr marL="1600200" indent="-228600" algn="l">
                        <a:spcBef>
                          <a:spcPct val="20000"/>
                        </a:spcBef>
                        <a:buFont typeface="Wingdings" charset="2"/>
                        <a:defRPr>
                          <a:solidFill>
                            <a:schemeClr val="tx1"/>
                          </a:solidFill>
                          <a:latin typeface="Times New Roman" charset="0"/>
                          <a:ea typeface="ＭＳ Ｐゴシック" charset="-128"/>
                        </a:defRPr>
                      </a:lvl4pPr>
                      <a:lvl5pPr marL="2057400" indent="-228600" algn="l">
                        <a:spcBef>
                          <a:spcPct val="20000"/>
                        </a:spcBef>
                        <a:buFont typeface="Wingdings" charset="2"/>
                        <a:defRPr>
                          <a:solidFill>
                            <a:schemeClr val="tx1"/>
                          </a:solidFill>
                          <a:latin typeface="Times New Roman" charset="0"/>
                          <a:ea typeface="ＭＳ Ｐゴシック" charset="-128"/>
                        </a:defRPr>
                      </a:lvl5pPr>
                      <a:lvl6pPr marL="2514600" indent="-228600" eaLnBrk="0" fontAlgn="base" hangingPunct="0">
                        <a:spcBef>
                          <a:spcPct val="20000"/>
                        </a:spcBef>
                        <a:spcAft>
                          <a:spcPct val="0"/>
                        </a:spcAft>
                        <a:buFont typeface="Wingdings" charset="2"/>
                        <a:defRPr>
                          <a:solidFill>
                            <a:schemeClr val="tx1"/>
                          </a:solidFill>
                          <a:latin typeface="Times New Roman" charset="0"/>
                          <a:ea typeface="ＭＳ Ｐゴシック" charset="-128"/>
                        </a:defRPr>
                      </a:lvl6pPr>
                      <a:lvl7pPr marL="2971800" indent="-228600" eaLnBrk="0" fontAlgn="base" hangingPunct="0">
                        <a:spcBef>
                          <a:spcPct val="20000"/>
                        </a:spcBef>
                        <a:spcAft>
                          <a:spcPct val="0"/>
                        </a:spcAft>
                        <a:buFont typeface="Wingdings" charset="2"/>
                        <a:defRPr>
                          <a:solidFill>
                            <a:schemeClr val="tx1"/>
                          </a:solidFill>
                          <a:latin typeface="Times New Roman" charset="0"/>
                          <a:ea typeface="ＭＳ Ｐゴシック" charset="-128"/>
                        </a:defRPr>
                      </a:lvl7pPr>
                      <a:lvl8pPr marL="3429000" indent="-228600" eaLnBrk="0" fontAlgn="base" hangingPunct="0">
                        <a:spcBef>
                          <a:spcPct val="20000"/>
                        </a:spcBef>
                        <a:spcAft>
                          <a:spcPct val="0"/>
                        </a:spcAft>
                        <a:buFont typeface="Wingdings" charset="2"/>
                        <a:defRPr>
                          <a:solidFill>
                            <a:schemeClr val="tx1"/>
                          </a:solidFill>
                          <a:latin typeface="Times New Roman" charset="0"/>
                          <a:ea typeface="ＭＳ Ｐゴシック" charset="-128"/>
                        </a:defRPr>
                      </a:lvl8pPr>
                      <a:lvl9pPr marL="3886200" indent="-228600" eaLnBrk="0" fontAlgn="base" hangingPunct="0">
                        <a:spcBef>
                          <a:spcPct val="20000"/>
                        </a:spcBef>
                        <a:spcAft>
                          <a:spcPct val="0"/>
                        </a:spcAft>
                        <a:buFont typeface="Wingdings" charset="2"/>
                        <a:defRPr>
                          <a:solidFill>
                            <a:schemeClr val="tx1"/>
                          </a:solidFill>
                          <a:latin typeface="Times New Roman"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 typeface="Wingdings" charset="2"/>
                        <a:buNone/>
                        <a:tabLst/>
                      </a:pPr>
                      <a:r>
                        <a:rPr kumimoji="0" lang="en-US" altLang="en-US" sz="1800" b="0" i="0" u="none" strike="noStrike" cap="none" normalizeH="0" baseline="0" dirty="0">
                          <a:ln>
                            <a:noFill/>
                          </a:ln>
                          <a:solidFill>
                            <a:srgbClr val="000000"/>
                          </a:solidFill>
                          <a:effectLst/>
                          <a:latin typeface="Times New Roman" charset="0"/>
                          <a:ea typeface="ＭＳ Ｐゴシック" charset="-128"/>
                        </a:rPr>
                        <a:t>0.407</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8E5FE"/>
                    </a:solidFill>
                  </a:tcPr>
                </a:tc>
              </a:tr>
            </a:tbl>
          </a:graphicData>
        </a:graphic>
      </p:graphicFrame>
      <p:graphicFrame>
        <p:nvGraphicFramePr>
          <p:cNvPr id="129230" name="Group 206"/>
          <p:cNvGraphicFramePr>
            <a:graphicFrameLocks noGrp="1"/>
          </p:cNvGraphicFramePr>
          <p:nvPr>
            <p:extLst>
              <p:ext uri="{D42A27DB-BD31-4B8C-83A1-F6EECF244321}">
                <p14:modId xmlns:p14="http://schemas.microsoft.com/office/powerpoint/2010/main" val="1039407997"/>
              </p:ext>
            </p:extLst>
          </p:nvPr>
        </p:nvGraphicFramePr>
        <p:xfrm>
          <a:off x="1371600" y="3898900"/>
          <a:ext cx="6858000" cy="1981201"/>
        </p:xfrm>
        <a:graphic>
          <a:graphicData uri="http://schemas.openxmlformats.org/drawingml/2006/table">
            <a:tbl>
              <a:tblPr/>
              <a:tblGrid>
                <a:gridCol w="1636713"/>
                <a:gridCol w="1090612"/>
                <a:gridCol w="1090613"/>
                <a:gridCol w="1014412"/>
                <a:gridCol w="1012825"/>
                <a:gridCol w="1012825"/>
              </a:tblGrid>
              <a:tr h="428625">
                <a:tc>
                  <a:txBody>
                    <a:bodyPr/>
                    <a:lstStyle>
                      <a:lvl1pPr algn="l">
                        <a:spcBef>
                          <a:spcPct val="20000"/>
                        </a:spcBef>
                        <a:buFont typeface="Wingdings" charset="2"/>
                        <a:defRPr sz="2800">
                          <a:solidFill>
                            <a:schemeClr val="tx1"/>
                          </a:solidFill>
                          <a:latin typeface="Times New Roman" charset="0"/>
                          <a:ea typeface="ＭＳ Ｐゴシック" charset="-128"/>
                        </a:defRPr>
                      </a:lvl1pPr>
                      <a:lvl2pPr marL="742950" indent="-285750" algn="l">
                        <a:spcBef>
                          <a:spcPct val="20000"/>
                        </a:spcBef>
                        <a:buFont typeface="Wingdings" charset="2"/>
                        <a:defRPr sz="2400">
                          <a:solidFill>
                            <a:schemeClr val="tx1"/>
                          </a:solidFill>
                          <a:latin typeface="Times New Roman" charset="0"/>
                          <a:ea typeface="ＭＳ Ｐゴシック" charset="-128"/>
                        </a:defRPr>
                      </a:lvl2pPr>
                      <a:lvl3pPr marL="1143000" indent="-228600" algn="l">
                        <a:spcBef>
                          <a:spcPct val="20000"/>
                        </a:spcBef>
                        <a:buFont typeface="Wingdings" charset="2"/>
                        <a:defRPr sz="2000">
                          <a:solidFill>
                            <a:schemeClr val="tx1"/>
                          </a:solidFill>
                          <a:latin typeface="Times New Roman" charset="0"/>
                          <a:ea typeface="ＭＳ Ｐゴシック" charset="-128"/>
                        </a:defRPr>
                      </a:lvl3pPr>
                      <a:lvl4pPr marL="1600200" indent="-228600" algn="l">
                        <a:spcBef>
                          <a:spcPct val="20000"/>
                        </a:spcBef>
                        <a:buFont typeface="Wingdings" charset="2"/>
                        <a:defRPr>
                          <a:solidFill>
                            <a:schemeClr val="tx1"/>
                          </a:solidFill>
                          <a:latin typeface="Times New Roman" charset="0"/>
                          <a:ea typeface="ＭＳ Ｐゴシック" charset="-128"/>
                        </a:defRPr>
                      </a:lvl4pPr>
                      <a:lvl5pPr marL="2057400" indent="-228600" algn="l">
                        <a:spcBef>
                          <a:spcPct val="20000"/>
                        </a:spcBef>
                        <a:buFont typeface="Wingdings" charset="2"/>
                        <a:defRPr>
                          <a:solidFill>
                            <a:schemeClr val="tx1"/>
                          </a:solidFill>
                          <a:latin typeface="Times New Roman" charset="0"/>
                          <a:ea typeface="ＭＳ Ｐゴシック" charset="-128"/>
                        </a:defRPr>
                      </a:lvl5pPr>
                      <a:lvl6pPr marL="2514600" indent="-228600" eaLnBrk="0" fontAlgn="base" hangingPunct="0">
                        <a:spcBef>
                          <a:spcPct val="20000"/>
                        </a:spcBef>
                        <a:spcAft>
                          <a:spcPct val="0"/>
                        </a:spcAft>
                        <a:buFont typeface="Wingdings" charset="2"/>
                        <a:defRPr>
                          <a:solidFill>
                            <a:schemeClr val="tx1"/>
                          </a:solidFill>
                          <a:latin typeface="Times New Roman" charset="0"/>
                          <a:ea typeface="ＭＳ Ｐゴシック" charset="-128"/>
                        </a:defRPr>
                      </a:lvl6pPr>
                      <a:lvl7pPr marL="2971800" indent="-228600" eaLnBrk="0" fontAlgn="base" hangingPunct="0">
                        <a:spcBef>
                          <a:spcPct val="20000"/>
                        </a:spcBef>
                        <a:spcAft>
                          <a:spcPct val="0"/>
                        </a:spcAft>
                        <a:buFont typeface="Wingdings" charset="2"/>
                        <a:defRPr>
                          <a:solidFill>
                            <a:schemeClr val="tx1"/>
                          </a:solidFill>
                          <a:latin typeface="Times New Roman" charset="0"/>
                          <a:ea typeface="ＭＳ Ｐゴシック" charset="-128"/>
                        </a:defRPr>
                      </a:lvl7pPr>
                      <a:lvl8pPr marL="3429000" indent="-228600" eaLnBrk="0" fontAlgn="base" hangingPunct="0">
                        <a:spcBef>
                          <a:spcPct val="20000"/>
                        </a:spcBef>
                        <a:spcAft>
                          <a:spcPct val="0"/>
                        </a:spcAft>
                        <a:buFont typeface="Wingdings" charset="2"/>
                        <a:defRPr>
                          <a:solidFill>
                            <a:schemeClr val="tx1"/>
                          </a:solidFill>
                          <a:latin typeface="Times New Roman" charset="0"/>
                          <a:ea typeface="ＭＳ Ｐゴシック" charset="-128"/>
                        </a:defRPr>
                      </a:lvl8pPr>
                      <a:lvl9pPr marL="3886200" indent="-228600" eaLnBrk="0" fontAlgn="base" hangingPunct="0">
                        <a:spcBef>
                          <a:spcPct val="20000"/>
                        </a:spcBef>
                        <a:spcAft>
                          <a:spcPct val="0"/>
                        </a:spcAft>
                        <a:buFont typeface="Wingdings" charset="2"/>
                        <a:defRPr>
                          <a:solidFill>
                            <a:schemeClr val="tx1"/>
                          </a:solidFill>
                          <a:latin typeface="Times New Roman"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 typeface="Wingdings" charset="2"/>
                        <a:buNone/>
                        <a:tabLst/>
                      </a:pPr>
                      <a:r>
                        <a:rPr kumimoji="0" lang="en-US" altLang="en-US" sz="1800" b="1" i="1" u="none" strike="noStrike" cap="none" normalizeH="0" baseline="0" dirty="0">
                          <a:ln>
                            <a:noFill/>
                          </a:ln>
                          <a:solidFill>
                            <a:srgbClr val="000000"/>
                          </a:solidFill>
                          <a:effectLst/>
                          <a:latin typeface="Times New Roman" charset="0"/>
                          <a:ea typeface="ＭＳ Ｐゴシック" charset="-128"/>
                        </a:rPr>
                        <a:t>FGF23</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8E5FE"/>
                    </a:solidFill>
                  </a:tcPr>
                </a:tc>
                <a:tc>
                  <a:txBody>
                    <a:bodyPr/>
                    <a:lstStyle>
                      <a:lvl1pPr algn="l">
                        <a:spcBef>
                          <a:spcPct val="20000"/>
                        </a:spcBef>
                        <a:buFont typeface="Wingdings" charset="2"/>
                        <a:defRPr sz="2800">
                          <a:solidFill>
                            <a:schemeClr val="tx1"/>
                          </a:solidFill>
                          <a:latin typeface="Times New Roman" charset="0"/>
                          <a:ea typeface="ＭＳ Ｐゴシック" charset="-128"/>
                        </a:defRPr>
                      </a:lvl1pPr>
                      <a:lvl2pPr marL="742950" indent="-285750" algn="l">
                        <a:spcBef>
                          <a:spcPct val="20000"/>
                        </a:spcBef>
                        <a:buFont typeface="Wingdings" charset="2"/>
                        <a:defRPr sz="2400">
                          <a:solidFill>
                            <a:schemeClr val="tx1"/>
                          </a:solidFill>
                          <a:latin typeface="Times New Roman" charset="0"/>
                          <a:ea typeface="ＭＳ Ｐゴシック" charset="-128"/>
                        </a:defRPr>
                      </a:lvl2pPr>
                      <a:lvl3pPr marL="1143000" indent="-228600" algn="l">
                        <a:spcBef>
                          <a:spcPct val="20000"/>
                        </a:spcBef>
                        <a:buFont typeface="Wingdings" charset="2"/>
                        <a:defRPr sz="2000">
                          <a:solidFill>
                            <a:schemeClr val="tx1"/>
                          </a:solidFill>
                          <a:latin typeface="Times New Roman" charset="0"/>
                          <a:ea typeface="ＭＳ Ｐゴシック" charset="-128"/>
                        </a:defRPr>
                      </a:lvl3pPr>
                      <a:lvl4pPr marL="1600200" indent="-228600" algn="l">
                        <a:spcBef>
                          <a:spcPct val="20000"/>
                        </a:spcBef>
                        <a:buFont typeface="Wingdings" charset="2"/>
                        <a:defRPr>
                          <a:solidFill>
                            <a:schemeClr val="tx1"/>
                          </a:solidFill>
                          <a:latin typeface="Times New Roman" charset="0"/>
                          <a:ea typeface="ＭＳ Ｐゴシック" charset="-128"/>
                        </a:defRPr>
                      </a:lvl4pPr>
                      <a:lvl5pPr marL="2057400" indent="-228600" algn="l">
                        <a:spcBef>
                          <a:spcPct val="20000"/>
                        </a:spcBef>
                        <a:buFont typeface="Wingdings" charset="2"/>
                        <a:defRPr>
                          <a:solidFill>
                            <a:schemeClr val="tx1"/>
                          </a:solidFill>
                          <a:latin typeface="Times New Roman" charset="0"/>
                          <a:ea typeface="ＭＳ Ｐゴシック" charset="-128"/>
                        </a:defRPr>
                      </a:lvl5pPr>
                      <a:lvl6pPr marL="2514600" indent="-228600" eaLnBrk="0" fontAlgn="base" hangingPunct="0">
                        <a:spcBef>
                          <a:spcPct val="20000"/>
                        </a:spcBef>
                        <a:spcAft>
                          <a:spcPct val="0"/>
                        </a:spcAft>
                        <a:buFont typeface="Wingdings" charset="2"/>
                        <a:defRPr>
                          <a:solidFill>
                            <a:schemeClr val="tx1"/>
                          </a:solidFill>
                          <a:latin typeface="Times New Roman" charset="0"/>
                          <a:ea typeface="ＭＳ Ｐゴシック" charset="-128"/>
                        </a:defRPr>
                      </a:lvl6pPr>
                      <a:lvl7pPr marL="2971800" indent="-228600" eaLnBrk="0" fontAlgn="base" hangingPunct="0">
                        <a:spcBef>
                          <a:spcPct val="20000"/>
                        </a:spcBef>
                        <a:spcAft>
                          <a:spcPct val="0"/>
                        </a:spcAft>
                        <a:buFont typeface="Wingdings" charset="2"/>
                        <a:defRPr>
                          <a:solidFill>
                            <a:schemeClr val="tx1"/>
                          </a:solidFill>
                          <a:latin typeface="Times New Roman" charset="0"/>
                          <a:ea typeface="ＭＳ Ｐゴシック" charset="-128"/>
                        </a:defRPr>
                      </a:lvl7pPr>
                      <a:lvl8pPr marL="3429000" indent="-228600" eaLnBrk="0" fontAlgn="base" hangingPunct="0">
                        <a:spcBef>
                          <a:spcPct val="20000"/>
                        </a:spcBef>
                        <a:spcAft>
                          <a:spcPct val="0"/>
                        </a:spcAft>
                        <a:buFont typeface="Wingdings" charset="2"/>
                        <a:defRPr>
                          <a:solidFill>
                            <a:schemeClr val="tx1"/>
                          </a:solidFill>
                          <a:latin typeface="Times New Roman" charset="0"/>
                          <a:ea typeface="ＭＳ Ｐゴシック" charset="-128"/>
                        </a:defRPr>
                      </a:lvl8pPr>
                      <a:lvl9pPr marL="3886200" indent="-228600" eaLnBrk="0" fontAlgn="base" hangingPunct="0">
                        <a:spcBef>
                          <a:spcPct val="20000"/>
                        </a:spcBef>
                        <a:spcAft>
                          <a:spcPct val="0"/>
                        </a:spcAft>
                        <a:buFont typeface="Wingdings" charset="2"/>
                        <a:defRPr>
                          <a:solidFill>
                            <a:schemeClr val="tx1"/>
                          </a:solidFill>
                          <a:latin typeface="Times New Roman"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 typeface="Wingdings" charset="2"/>
                        <a:buNone/>
                        <a:tabLst/>
                      </a:pPr>
                      <a:r>
                        <a:rPr kumimoji="0" lang="en-US" altLang="en-US" sz="1800" b="0" i="1" u="none" strike="noStrike" cap="none" normalizeH="0" baseline="0">
                          <a:ln>
                            <a:noFill/>
                          </a:ln>
                          <a:solidFill>
                            <a:srgbClr val="000000"/>
                          </a:solidFill>
                          <a:effectLst/>
                          <a:latin typeface="Times New Roman" charset="0"/>
                          <a:ea typeface="ＭＳ Ｐゴシック" charset="-128"/>
                        </a:rPr>
                        <a:t>klotho</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8E5FE"/>
                    </a:solidFill>
                  </a:tcPr>
                </a:tc>
                <a:tc>
                  <a:txBody>
                    <a:bodyPr/>
                    <a:lstStyle>
                      <a:lvl1pPr algn="l">
                        <a:spcBef>
                          <a:spcPct val="20000"/>
                        </a:spcBef>
                        <a:buFont typeface="Wingdings" charset="2"/>
                        <a:defRPr sz="2800">
                          <a:solidFill>
                            <a:schemeClr val="tx1"/>
                          </a:solidFill>
                          <a:latin typeface="Times New Roman" charset="0"/>
                          <a:ea typeface="ＭＳ Ｐゴシック" charset="-128"/>
                        </a:defRPr>
                      </a:lvl1pPr>
                      <a:lvl2pPr marL="742950" indent="-285750" algn="l">
                        <a:spcBef>
                          <a:spcPct val="20000"/>
                        </a:spcBef>
                        <a:buFont typeface="Wingdings" charset="2"/>
                        <a:defRPr sz="2400">
                          <a:solidFill>
                            <a:schemeClr val="tx1"/>
                          </a:solidFill>
                          <a:latin typeface="Times New Roman" charset="0"/>
                          <a:ea typeface="ＭＳ Ｐゴシック" charset="-128"/>
                        </a:defRPr>
                      </a:lvl2pPr>
                      <a:lvl3pPr marL="1143000" indent="-228600" algn="l">
                        <a:spcBef>
                          <a:spcPct val="20000"/>
                        </a:spcBef>
                        <a:buFont typeface="Wingdings" charset="2"/>
                        <a:defRPr sz="2000">
                          <a:solidFill>
                            <a:schemeClr val="tx1"/>
                          </a:solidFill>
                          <a:latin typeface="Times New Roman" charset="0"/>
                          <a:ea typeface="ＭＳ Ｐゴシック" charset="-128"/>
                        </a:defRPr>
                      </a:lvl3pPr>
                      <a:lvl4pPr marL="1600200" indent="-228600" algn="l">
                        <a:spcBef>
                          <a:spcPct val="20000"/>
                        </a:spcBef>
                        <a:buFont typeface="Wingdings" charset="2"/>
                        <a:defRPr>
                          <a:solidFill>
                            <a:schemeClr val="tx1"/>
                          </a:solidFill>
                          <a:latin typeface="Times New Roman" charset="0"/>
                          <a:ea typeface="ＭＳ Ｐゴシック" charset="-128"/>
                        </a:defRPr>
                      </a:lvl4pPr>
                      <a:lvl5pPr marL="2057400" indent="-228600" algn="l">
                        <a:spcBef>
                          <a:spcPct val="20000"/>
                        </a:spcBef>
                        <a:buFont typeface="Wingdings" charset="2"/>
                        <a:defRPr>
                          <a:solidFill>
                            <a:schemeClr val="tx1"/>
                          </a:solidFill>
                          <a:latin typeface="Times New Roman" charset="0"/>
                          <a:ea typeface="ＭＳ Ｐゴシック" charset="-128"/>
                        </a:defRPr>
                      </a:lvl5pPr>
                      <a:lvl6pPr marL="2514600" indent="-228600" eaLnBrk="0" fontAlgn="base" hangingPunct="0">
                        <a:spcBef>
                          <a:spcPct val="20000"/>
                        </a:spcBef>
                        <a:spcAft>
                          <a:spcPct val="0"/>
                        </a:spcAft>
                        <a:buFont typeface="Wingdings" charset="2"/>
                        <a:defRPr>
                          <a:solidFill>
                            <a:schemeClr val="tx1"/>
                          </a:solidFill>
                          <a:latin typeface="Times New Roman" charset="0"/>
                          <a:ea typeface="ＭＳ Ｐゴシック" charset="-128"/>
                        </a:defRPr>
                      </a:lvl6pPr>
                      <a:lvl7pPr marL="2971800" indent="-228600" eaLnBrk="0" fontAlgn="base" hangingPunct="0">
                        <a:spcBef>
                          <a:spcPct val="20000"/>
                        </a:spcBef>
                        <a:spcAft>
                          <a:spcPct val="0"/>
                        </a:spcAft>
                        <a:buFont typeface="Wingdings" charset="2"/>
                        <a:defRPr>
                          <a:solidFill>
                            <a:schemeClr val="tx1"/>
                          </a:solidFill>
                          <a:latin typeface="Times New Roman" charset="0"/>
                          <a:ea typeface="ＭＳ Ｐゴシック" charset="-128"/>
                        </a:defRPr>
                      </a:lvl7pPr>
                      <a:lvl8pPr marL="3429000" indent="-228600" eaLnBrk="0" fontAlgn="base" hangingPunct="0">
                        <a:spcBef>
                          <a:spcPct val="20000"/>
                        </a:spcBef>
                        <a:spcAft>
                          <a:spcPct val="0"/>
                        </a:spcAft>
                        <a:buFont typeface="Wingdings" charset="2"/>
                        <a:defRPr>
                          <a:solidFill>
                            <a:schemeClr val="tx1"/>
                          </a:solidFill>
                          <a:latin typeface="Times New Roman" charset="0"/>
                          <a:ea typeface="ＭＳ Ｐゴシック" charset="-128"/>
                        </a:defRPr>
                      </a:lvl8pPr>
                      <a:lvl9pPr marL="3886200" indent="-228600" eaLnBrk="0" fontAlgn="base" hangingPunct="0">
                        <a:spcBef>
                          <a:spcPct val="20000"/>
                        </a:spcBef>
                        <a:spcAft>
                          <a:spcPct val="0"/>
                        </a:spcAft>
                        <a:buFont typeface="Wingdings" charset="2"/>
                        <a:defRPr>
                          <a:solidFill>
                            <a:schemeClr val="tx1"/>
                          </a:solidFill>
                          <a:latin typeface="Times New Roman"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 typeface="Wingdings" charset="2"/>
                        <a:buNone/>
                        <a:tabLst/>
                      </a:pPr>
                      <a:r>
                        <a:rPr kumimoji="0" lang="en-US" altLang="en-US" sz="1800" b="0" i="1" u="none" strike="noStrike" cap="none" normalizeH="0" baseline="0">
                          <a:ln>
                            <a:noFill/>
                          </a:ln>
                          <a:solidFill>
                            <a:srgbClr val="000000"/>
                          </a:solidFill>
                          <a:effectLst/>
                          <a:latin typeface="Times New Roman" charset="0"/>
                          <a:ea typeface="ＭＳ Ｐゴシック" charset="-128"/>
                        </a:rPr>
                        <a:t>P</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8E5FE"/>
                    </a:solidFill>
                  </a:tcPr>
                </a:tc>
                <a:tc>
                  <a:txBody>
                    <a:bodyPr/>
                    <a:lstStyle>
                      <a:lvl1pPr algn="l">
                        <a:spcBef>
                          <a:spcPct val="20000"/>
                        </a:spcBef>
                        <a:buFont typeface="Wingdings" charset="2"/>
                        <a:defRPr sz="2800">
                          <a:solidFill>
                            <a:schemeClr val="tx1"/>
                          </a:solidFill>
                          <a:latin typeface="Times New Roman" charset="0"/>
                          <a:ea typeface="ＭＳ Ｐゴシック" charset="-128"/>
                        </a:defRPr>
                      </a:lvl1pPr>
                      <a:lvl2pPr marL="742950" indent="-285750" algn="l">
                        <a:spcBef>
                          <a:spcPct val="20000"/>
                        </a:spcBef>
                        <a:buFont typeface="Wingdings" charset="2"/>
                        <a:defRPr sz="2400">
                          <a:solidFill>
                            <a:schemeClr val="tx1"/>
                          </a:solidFill>
                          <a:latin typeface="Times New Roman" charset="0"/>
                          <a:ea typeface="ＭＳ Ｐゴシック" charset="-128"/>
                        </a:defRPr>
                      </a:lvl2pPr>
                      <a:lvl3pPr marL="1143000" indent="-228600" algn="l">
                        <a:spcBef>
                          <a:spcPct val="20000"/>
                        </a:spcBef>
                        <a:buFont typeface="Wingdings" charset="2"/>
                        <a:defRPr sz="2000">
                          <a:solidFill>
                            <a:schemeClr val="tx1"/>
                          </a:solidFill>
                          <a:latin typeface="Times New Roman" charset="0"/>
                          <a:ea typeface="ＭＳ Ｐゴシック" charset="-128"/>
                        </a:defRPr>
                      </a:lvl3pPr>
                      <a:lvl4pPr marL="1600200" indent="-228600" algn="l">
                        <a:spcBef>
                          <a:spcPct val="20000"/>
                        </a:spcBef>
                        <a:buFont typeface="Wingdings" charset="2"/>
                        <a:defRPr>
                          <a:solidFill>
                            <a:schemeClr val="tx1"/>
                          </a:solidFill>
                          <a:latin typeface="Times New Roman" charset="0"/>
                          <a:ea typeface="ＭＳ Ｐゴシック" charset="-128"/>
                        </a:defRPr>
                      </a:lvl4pPr>
                      <a:lvl5pPr marL="2057400" indent="-228600" algn="l">
                        <a:spcBef>
                          <a:spcPct val="20000"/>
                        </a:spcBef>
                        <a:buFont typeface="Wingdings" charset="2"/>
                        <a:defRPr>
                          <a:solidFill>
                            <a:schemeClr val="tx1"/>
                          </a:solidFill>
                          <a:latin typeface="Times New Roman" charset="0"/>
                          <a:ea typeface="ＭＳ Ｐゴシック" charset="-128"/>
                        </a:defRPr>
                      </a:lvl5pPr>
                      <a:lvl6pPr marL="2514600" indent="-228600" eaLnBrk="0" fontAlgn="base" hangingPunct="0">
                        <a:spcBef>
                          <a:spcPct val="20000"/>
                        </a:spcBef>
                        <a:spcAft>
                          <a:spcPct val="0"/>
                        </a:spcAft>
                        <a:buFont typeface="Wingdings" charset="2"/>
                        <a:defRPr>
                          <a:solidFill>
                            <a:schemeClr val="tx1"/>
                          </a:solidFill>
                          <a:latin typeface="Times New Roman" charset="0"/>
                          <a:ea typeface="ＭＳ Ｐゴシック" charset="-128"/>
                        </a:defRPr>
                      </a:lvl6pPr>
                      <a:lvl7pPr marL="2971800" indent="-228600" eaLnBrk="0" fontAlgn="base" hangingPunct="0">
                        <a:spcBef>
                          <a:spcPct val="20000"/>
                        </a:spcBef>
                        <a:spcAft>
                          <a:spcPct val="0"/>
                        </a:spcAft>
                        <a:buFont typeface="Wingdings" charset="2"/>
                        <a:defRPr>
                          <a:solidFill>
                            <a:schemeClr val="tx1"/>
                          </a:solidFill>
                          <a:latin typeface="Times New Roman" charset="0"/>
                          <a:ea typeface="ＭＳ Ｐゴシック" charset="-128"/>
                        </a:defRPr>
                      </a:lvl7pPr>
                      <a:lvl8pPr marL="3429000" indent="-228600" eaLnBrk="0" fontAlgn="base" hangingPunct="0">
                        <a:spcBef>
                          <a:spcPct val="20000"/>
                        </a:spcBef>
                        <a:spcAft>
                          <a:spcPct val="0"/>
                        </a:spcAft>
                        <a:buFont typeface="Wingdings" charset="2"/>
                        <a:defRPr>
                          <a:solidFill>
                            <a:schemeClr val="tx1"/>
                          </a:solidFill>
                          <a:latin typeface="Times New Roman" charset="0"/>
                          <a:ea typeface="ＭＳ Ｐゴシック" charset="-128"/>
                        </a:defRPr>
                      </a:lvl8pPr>
                      <a:lvl9pPr marL="3886200" indent="-228600" eaLnBrk="0" fontAlgn="base" hangingPunct="0">
                        <a:spcBef>
                          <a:spcPct val="20000"/>
                        </a:spcBef>
                        <a:spcAft>
                          <a:spcPct val="0"/>
                        </a:spcAft>
                        <a:buFont typeface="Wingdings" charset="2"/>
                        <a:defRPr>
                          <a:solidFill>
                            <a:schemeClr val="tx1"/>
                          </a:solidFill>
                          <a:latin typeface="Times New Roman"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 typeface="Wingdings" charset="2"/>
                        <a:buNone/>
                        <a:tabLst/>
                      </a:pPr>
                      <a:r>
                        <a:rPr kumimoji="0" lang="en-US" altLang="en-US" sz="1800" b="0" i="1" u="none" strike="noStrike" cap="none" normalizeH="0" baseline="0">
                          <a:ln>
                            <a:noFill/>
                          </a:ln>
                          <a:solidFill>
                            <a:srgbClr val="000000"/>
                          </a:solidFill>
                          <a:effectLst/>
                          <a:latin typeface="Times New Roman" charset="0"/>
                          <a:ea typeface="ＭＳ Ｐゴシック" charset="-128"/>
                        </a:rPr>
                        <a:t>PTH</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5DED9E"/>
                    </a:solidFill>
                  </a:tcPr>
                </a:tc>
                <a:tc>
                  <a:txBody>
                    <a:bodyPr/>
                    <a:lstStyle>
                      <a:lvl1pPr algn="l">
                        <a:spcBef>
                          <a:spcPct val="20000"/>
                        </a:spcBef>
                        <a:buFont typeface="Wingdings" charset="2"/>
                        <a:defRPr sz="2800">
                          <a:solidFill>
                            <a:schemeClr val="tx1"/>
                          </a:solidFill>
                          <a:latin typeface="Times New Roman" charset="0"/>
                          <a:ea typeface="ＭＳ Ｐゴシック" charset="-128"/>
                        </a:defRPr>
                      </a:lvl1pPr>
                      <a:lvl2pPr marL="742950" indent="-285750" algn="l">
                        <a:spcBef>
                          <a:spcPct val="20000"/>
                        </a:spcBef>
                        <a:buFont typeface="Wingdings" charset="2"/>
                        <a:defRPr sz="2400">
                          <a:solidFill>
                            <a:schemeClr val="tx1"/>
                          </a:solidFill>
                          <a:latin typeface="Times New Roman" charset="0"/>
                          <a:ea typeface="ＭＳ Ｐゴシック" charset="-128"/>
                        </a:defRPr>
                      </a:lvl2pPr>
                      <a:lvl3pPr marL="1143000" indent="-228600" algn="l">
                        <a:spcBef>
                          <a:spcPct val="20000"/>
                        </a:spcBef>
                        <a:buFont typeface="Wingdings" charset="2"/>
                        <a:defRPr sz="2000">
                          <a:solidFill>
                            <a:schemeClr val="tx1"/>
                          </a:solidFill>
                          <a:latin typeface="Times New Roman" charset="0"/>
                          <a:ea typeface="ＭＳ Ｐゴシック" charset="-128"/>
                        </a:defRPr>
                      </a:lvl3pPr>
                      <a:lvl4pPr marL="1600200" indent="-228600" algn="l">
                        <a:spcBef>
                          <a:spcPct val="20000"/>
                        </a:spcBef>
                        <a:buFont typeface="Wingdings" charset="2"/>
                        <a:defRPr>
                          <a:solidFill>
                            <a:schemeClr val="tx1"/>
                          </a:solidFill>
                          <a:latin typeface="Times New Roman" charset="0"/>
                          <a:ea typeface="ＭＳ Ｐゴシック" charset="-128"/>
                        </a:defRPr>
                      </a:lvl4pPr>
                      <a:lvl5pPr marL="2057400" indent="-228600" algn="l">
                        <a:spcBef>
                          <a:spcPct val="20000"/>
                        </a:spcBef>
                        <a:buFont typeface="Wingdings" charset="2"/>
                        <a:defRPr>
                          <a:solidFill>
                            <a:schemeClr val="tx1"/>
                          </a:solidFill>
                          <a:latin typeface="Times New Roman" charset="0"/>
                          <a:ea typeface="ＭＳ Ｐゴシック" charset="-128"/>
                        </a:defRPr>
                      </a:lvl5pPr>
                      <a:lvl6pPr marL="2514600" indent="-228600" eaLnBrk="0" fontAlgn="base" hangingPunct="0">
                        <a:spcBef>
                          <a:spcPct val="20000"/>
                        </a:spcBef>
                        <a:spcAft>
                          <a:spcPct val="0"/>
                        </a:spcAft>
                        <a:buFont typeface="Wingdings" charset="2"/>
                        <a:defRPr>
                          <a:solidFill>
                            <a:schemeClr val="tx1"/>
                          </a:solidFill>
                          <a:latin typeface="Times New Roman" charset="0"/>
                          <a:ea typeface="ＭＳ Ｐゴシック" charset="-128"/>
                        </a:defRPr>
                      </a:lvl6pPr>
                      <a:lvl7pPr marL="2971800" indent="-228600" eaLnBrk="0" fontAlgn="base" hangingPunct="0">
                        <a:spcBef>
                          <a:spcPct val="20000"/>
                        </a:spcBef>
                        <a:spcAft>
                          <a:spcPct val="0"/>
                        </a:spcAft>
                        <a:buFont typeface="Wingdings" charset="2"/>
                        <a:defRPr>
                          <a:solidFill>
                            <a:schemeClr val="tx1"/>
                          </a:solidFill>
                          <a:latin typeface="Times New Roman" charset="0"/>
                          <a:ea typeface="ＭＳ Ｐゴシック" charset="-128"/>
                        </a:defRPr>
                      </a:lvl7pPr>
                      <a:lvl8pPr marL="3429000" indent="-228600" eaLnBrk="0" fontAlgn="base" hangingPunct="0">
                        <a:spcBef>
                          <a:spcPct val="20000"/>
                        </a:spcBef>
                        <a:spcAft>
                          <a:spcPct val="0"/>
                        </a:spcAft>
                        <a:buFont typeface="Wingdings" charset="2"/>
                        <a:defRPr>
                          <a:solidFill>
                            <a:schemeClr val="tx1"/>
                          </a:solidFill>
                          <a:latin typeface="Times New Roman" charset="0"/>
                          <a:ea typeface="ＭＳ Ｐゴシック" charset="-128"/>
                        </a:defRPr>
                      </a:lvl8pPr>
                      <a:lvl9pPr marL="3886200" indent="-228600" eaLnBrk="0" fontAlgn="base" hangingPunct="0">
                        <a:spcBef>
                          <a:spcPct val="20000"/>
                        </a:spcBef>
                        <a:spcAft>
                          <a:spcPct val="0"/>
                        </a:spcAft>
                        <a:buFont typeface="Wingdings" charset="2"/>
                        <a:defRPr>
                          <a:solidFill>
                            <a:schemeClr val="tx1"/>
                          </a:solidFill>
                          <a:latin typeface="Times New Roman"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 typeface="Wingdings" charset="2"/>
                        <a:buNone/>
                        <a:tabLst/>
                      </a:pPr>
                      <a:r>
                        <a:rPr kumimoji="0" lang="en-US" altLang="en-US" sz="1800" b="0" i="1" u="none" strike="noStrike" cap="none" normalizeH="0" baseline="0">
                          <a:ln>
                            <a:noFill/>
                          </a:ln>
                          <a:solidFill>
                            <a:srgbClr val="000000"/>
                          </a:solidFill>
                          <a:effectLst/>
                          <a:latin typeface="Times New Roman" charset="0"/>
                          <a:ea typeface="ＭＳ Ｐゴシック" charset="-128"/>
                        </a:rPr>
                        <a:t>1,25D</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8E5FE"/>
                    </a:solidFill>
                  </a:tcPr>
                </a:tc>
                <a:tc>
                  <a:txBody>
                    <a:bodyPr/>
                    <a:lstStyle>
                      <a:lvl1pPr algn="l">
                        <a:spcBef>
                          <a:spcPct val="20000"/>
                        </a:spcBef>
                        <a:buFont typeface="Wingdings" charset="2"/>
                        <a:defRPr sz="2800">
                          <a:solidFill>
                            <a:schemeClr val="tx1"/>
                          </a:solidFill>
                          <a:latin typeface="Times New Roman" charset="0"/>
                          <a:ea typeface="ＭＳ Ｐゴシック" charset="-128"/>
                        </a:defRPr>
                      </a:lvl1pPr>
                      <a:lvl2pPr marL="742950" indent="-285750" algn="l">
                        <a:spcBef>
                          <a:spcPct val="20000"/>
                        </a:spcBef>
                        <a:buFont typeface="Wingdings" charset="2"/>
                        <a:defRPr sz="2400">
                          <a:solidFill>
                            <a:schemeClr val="tx1"/>
                          </a:solidFill>
                          <a:latin typeface="Times New Roman" charset="0"/>
                          <a:ea typeface="ＭＳ Ｐゴシック" charset="-128"/>
                        </a:defRPr>
                      </a:lvl2pPr>
                      <a:lvl3pPr marL="1143000" indent="-228600" algn="l">
                        <a:spcBef>
                          <a:spcPct val="20000"/>
                        </a:spcBef>
                        <a:buFont typeface="Wingdings" charset="2"/>
                        <a:defRPr sz="2000">
                          <a:solidFill>
                            <a:schemeClr val="tx1"/>
                          </a:solidFill>
                          <a:latin typeface="Times New Roman" charset="0"/>
                          <a:ea typeface="ＭＳ Ｐゴシック" charset="-128"/>
                        </a:defRPr>
                      </a:lvl3pPr>
                      <a:lvl4pPr marL="1600200" indent="-228600" algn="l">
                        <a:spcBef>
                          <a:spcPct val="20000"/>
                        </a:spcBef>
                        <a:buFont typeface="Wingdings" charset="2"/>
                        <a:defRPr>
                          <a:solidFill>
                            <a:schemeClr val="tx1"/>
                          </a:solidFill>
                          <a:latin typeface="Times New Roman" charset="0"/>
                          <a:ea typeface="ＭＳ Ｐゴシック" charset="-128"/>
                        </a:defRPr>
                      </a:lvl4pPr>
                      <a:lvl5pPr marL="2057400" indent="-228600" algn="l">
                        <a:spcBef>
                          <a:spcPct val="20000"/>
                        </a:spcBef>
                        <a:buFont typeface="Wingdings" charset="2"/>
                        <a:defRPr>
                          <a:solidFill>
                            <a:schemeClr val="tx1"/>
                          </a:solidFill>
                          <a:latin typeface="Times New Roman" charset="0"/>
                          <a:ea typeface="ＭＳ Ｐゴシック" charset="-128"/>
                        </a:defRPr>
                      </a:lvl5pPr>
                      <a:lvl6pPr marL="2514600" indent="-228600" eaLnBrk="0" fontAlgn="base" hangingPunct="0">
                        <a:spcBef>
                          <a:spcPct val="20000"/>
                        </a:spcBef>
                        <a:spcAft>
                          <a:spcPct val="0"/>
                        </a:spcAft>
                        <a:buFont typeface="Wingdings" charset="2"/>
                        <a:defRPr>
                          <a:solidFill>
                            <a:schemeClr val="tx1"/>
                          </a:solidFill>
                          <a:latin typeface="Times New Roman" charset="0"/>
                          <a:ea typeface="ＭＳ Ｐゴシック" charset="-128"/>
                        </a:defRPr>
                      </a:lvl6pPr>
                      <a:lvl7pPr marL="2971800" indent="-228600" eaLnBrk="0" fontAlgn="base" hangingPunct="0">
                        <a:spcBef>
                          <a:spcPct val="20000"/>
                        </a:spcBef>
                        <a:spcAft>
                          <a:spcPct val="0"/>
                        </a:spcAft>
                        <a:buFont typeface="Wingdings" charset="2"/>
                        <a:defRPr>
                          <a:solidFill>
                            <a:schemeClr val="tx1"/>
                          </a:solidFill>
                          <a:latin typeface="Times New Roman" charset="0"/>
                          <a:ea typeface="ＭＳ Ｐゴシック" charset="-128"/>
                        </a:defRPr>
                      </a:lvl7pPr>
                      <a:lvl8pPr marL="3429000" indent="-228600" eaLnBrk="0" fontAlgn="base" hangingPunct="0">
                        <a:spcBef>
                          <a:spcPct val="20000"/>
                        </a:spcBef>
                        <a:spcAft>
                          <a:spcPct val="0"/>
                        </a:spcAft>
                        <a:buFont typeface="Wingdings" charset="2"/>
                        <a:defRPr>
                          <a:solidFill>
                            <a:schemeClr val="tx1"/>
                          </a:solidFill>
                          <a:latin typeface="Times New Roman" charset="0"/>
                          <a:ea typeface="ＭＳ Ｐゴシック" charset="-128"/>
                        </a:defRPr>
                      </a:lvl8pPr>
                      <a:lvl9pPr marL="3886200" indent="-228600" eaLnBrk="0" fontAlgn="base" hangingPunct="0">
                        <a:spcBef>
                          <a:spcPct val="20000"/>
                        </a:spcBef>
                        <a:spcAft>
                          <a:spcPct val="0"/>
                        </a:spcAft>
                        <a:buFont typeface="Wingdings" charset="2"/>
                        <a:defRPr>
                          <a:solidFill>
                            <a:schemeClr val="tx1"/>
                          </a:solidFill>
                          <a:latin typeface="Times New Roman"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 typeface="Wingdings" charset="2"/>
                        <a:buNone/>
                        <a:tabLst/>
                      </a:pPr>
                      <a:r>
                        <a:rPr kumimoji="0" lang="en-US" altLang="en-US" sz="1800" b="0" i="1" u="none" strike="noStrike" cap="none" normalizeH="0" baseline="0">
                          <a:ln>
                            <a:noFill/>
                          </a:ln>
                          <a:solidFill>
                            <a:srgbClr val="000000"/>
                          </a:solidFill>
                          <a:effectLst/>
                          <a:latin typeface="Times New Roman" charset="0"/>
                          <a:ea typeface="ＭＳ Ｐゴシック" charset="-128"/>
                        </a:rPr>
                        <a:t>TMP</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8E5FE"/>
                    </a:solidFill>
                  </a:tcPr>
                </a:tc>
              </a:tr>
              <a:tr h="1074738">
                <a:tc>
                  <a:txBody>
                    <a:bodyPr/>
                    <a:lstStyle>
                      <a:lvl1pPr algn="l">
                        <a:spcBef>
                          <a:spcPct val="20000"/>
                        </a:spcBef>
                        <a:buFont typeface="Wingdings" charset="2"/>
                        <a:defRPr sz="2800">
                          <a:solidFill>
                            <a:schemeClr val="tx1"/>
                          </a:solidFill>
                          <a:latin typeface="Times New Roman" charset="0"/>
                          <a:ea typeface="ＭＳ Ｐゴシック" charset="-128"/>
                        </a:defRPr>
                      </a:lvl1pPr>
                      <a:lvl2pPr marL="742950" indent="-285750" algn="l">
                        <a:spcBef>
                          <a:spcPct val="20000"/>
                        </a:spcBef>
                        <a:buFont typeface="Wingdings" charset="2"/>
                        <a:defRPr sz="2400">
                          <a:solidFill>
                            <a:schemeClr val="tx1"/>
                          </a:solidFill>
                          <a:latin typeface="Times New Roman" charset="0"/>
                          <a:ea typeface="ＭＳ Ｐゴシック" charset="-128"/>
                        </a:defRPr>
                      </a:lvl2pPr>
                      <a:lvl3pPr marL="1143000" indent="-228600" algn="l">
                        <a:spcBef>
                          <a:spcPct val="20000"/>
                        </a:spcBef>
                        <a:buFont typeface="Wingdings" charset="2"/>
                        <a:defRPr sz="2000">
                          <a:solidFill>
                            <a:schemeClr val="tx1"/>
                          </a:solidFill>
                          <a:latin typeface="Times New Roman" charset="0"/>
                          <a:ea typeface="ＭＳ Ｐゴシック" charset="-128"/>
                        </a:defRPr>
                      </a:lvl3pPr>
                      <a:lvl4pPr marL="1600200" indent="-228600" algn="l">
                        <a:spcBef>
                          <a:spcPct val="20000"/>
                        </a:spcBef>
                        <a:buFont typeface="Wingdings" charset="2"/>
                        <a:defRPr>
                          <a:solidFill>
                            <a:schemeClr val="tx1"/>
                          </a:solidFill>
                          <a:latin typeface="Times New Roman" charset="0"/>
                          <a:ea typeface="ＭＳ Ｐゴシック" charset="-128"/>
                        </a:defRPr>
                      </a:lvl4pPr>
                      <a:lvl5pPr marL="2057400" indent="-228600" algn="l">
                        <a:spcBef>
                          <a:spcPct val="20000"/>
                        </a:spcBef>
                        <a:buFont typeface="Wingdings" charset="2"/>
                        <a:defRPr>
                          <a:solidFill>
                            <a:schemeClr val="tx1"/>
                          </a:solidFill>
                          <a:latin typeface="Times New Roman" charset="0"/>
                          <a:ea typeface="ＭＳ Ｐゴシック" charset="-128"/>
                        </a:defRPr>
                      </a:lvl5pPr>
                      <a:lvl6pPr marL="2514600" indent="-228600" eaLnBrk="0" fontAlgn="base" hangingPunct="0">
                        <a:spcBef>
                          <a:spcPct val="20000"/>
                        </a:spcBef>
                        <a:spcAft>
                          <a:spcPct val="0"/>
                        </a:spcAft>
                        <a:buFont typeface="Wingdings" charset="2"/>
                        <a:defRPr>
                          <a:solidFill>
                            <a:schemeClr val="tx1"/>
                          </a:solidFill>
                          <a:latin typeface="Times New Roman" charset="0"/>
                          <a:ea typeface="ＭＳ Ｐゴシック" charset="-128"/>
                        </a:defRPr>
                      </a:lvl6pPr>
                      <a:lvl7pPr marL="2971800" indent="-228600" eaLnBrk="0" fontAlgn="base" hangingPunct="0">
                        <a:spcBef>
                          <a:spcPct val="20000"/>
                        </a:spcBef>
                        <a:spcAft>
                          <a:spcPct val="0"/>
                        </a:spcAft>
                        <a:buFont typeface="Wingdings" charset="2"/>
                        <a:defRPr>
                          <a:solidFill>
                            <a:schemeClr val="tx1"/>
                          </a:solidFill>
                          <a:latin typeface="Times New Roman" charset="0"/>
                          <a:ea typeface="ＭＳ Ｐゴシック" charset="-128"/>
                        </a:defRPr>
                      </a:lvl7pPr>
                      <a:lvl8pPr marL="3429000" indent="-228600" eaLnBrk="0" fontAlgn="base" hangingPunct="0">
                        <a:spcBef>
                          <a:spcPct val="20000"/>
                        </a:spcBef>
                        <a:spcAft>
                          <a:spcPct val="0"/>
                        </a:spcAft>
                        <a:buFont typeface="Wingdings" charset="2"/>
                        <a:defRPr>
                          <a:solidFill>
                            <a:schemeClr val="tx1"/>
                          </a:solidFill>
                          <a:latin typeface="Times New Roman" charset="0"/>
                          <a:ea typeface="ＭＳ Ｐゴシック" charset="-128"/>
                        </a:defRPr>
                      </a:lvl8pPr>
                      <a:lvl9pPr marL="3886200" indent="-228600" eaLnBrk="0" fontAlgn="base" hangingPunct="0">
                        <a:spcBef>
                          <a:spcPct val="20000"/>
                        </a:spcBef>
                        <a:spcAft>
                          <a:spcPct val="0"/>
                        </a:spcAft>
                        <a:buFont typeface="Wingdings" charset="2"/>
                        <a:defRPr>
                          <a:solidFill>
                            <a:schemeClr val="tx1"/>
                          </a:solidFill>
                          <a:latin typeface="Times New Roman"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 typeface="Wingdings" charset="2"/>
                        <a:buNone/>
                        <a:tabLst/>
                      </a:pPr>
                      <a:r>
                        <a:rPr kumimoji="0" lang="en-US" altLang="en-US" sz="1800" b="0" i="0" u="none" strike="noStrike" cap="none" normalizeH="0" baseline="0">
                          <a:ln>
                            <a:noFill/>
                          </a:ln>
                          <a:solidFill>
                            <a:srgbClr val="000000"/>
                          </a:solidFill>
                          <a:effectLst/>
                          <a:latin typeface="Times New Roman" charset="0"/>
                          <a:ea typeface="ＭＳ Ｐゴシック" charset="-128"/>
                        </a:rPr>
                        <a:t>Correlation Coefficient</a:t>
                      </a:r>
                    </a:p>
                    <a:p>
                      <a:pPr marL="0" marR="0" lvl="0" indent="0" algn="ctr" defTabSz="914400" rtl="0" eaLnBrk="1" fontAlgn="base" latinLnBrk="0" hangingPunct="1">
                        <a:lnSpc>
                          <a:spcPct val="100000"/>
                        </a:lnSpc>
                        <a:spcBef>
                          <a:spcPct val="0"/>
                        </a:spcBef>
                        <a:spcAft>
                          <a:spcPct val="0"/>
                        </a:spcAft>
                        <a:buClrTx/>
                        <a:buSzTx/>
                        <a:buFont typeface="Wingdings" charset="2"/>
                        <a:buNone/>
                        <a:tabLst/>
                      </a:pPr>
                      <a:r>
                        <a:rPr kumimoji="0" lang="en-US" altLang="en-US" sz="1800" b="0" i="0" u="none" strike="noStrike" cap="none" normalizeH="0" baseline="0">
                          <a:ln>
                            <a:noFill/>
                          </a:ln>
                          <a:solidFill>
                            <a:srgbClr val="000000"/>
                          </a:solidFill>
                          <a:effectLst/>
                          <a:latin typeface="Times New Roman" charset="0"/>
                          <a:ea typeface="ＭＳ Ｐゴシック" charset="-128"/>
                        </a:rPr>
                        <a:t>(Pearson)</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8E5FE"/>
                    </a:solidFill>
                  </a:tcPr>
                </a:tc>
                <a:tc>
                  <a:txBody>
                    <a:bodyPr/>
                    <a:lstStyle>
                      <a:lvl1pPr algn="l">
                        <a:spcBef>
                          <a:spcPct val="20000"/>
                        </a:spcBef>
                        <a:buFont typeface="Wingdings" charset="2"/>
                        <a:defRPr sz="2800">
                          <a:solidFill>
                            <a:schemeClr val="tx1"/>
                          </a:solidFill>
                          <a:latin typeface="Times New Roman" charset="0"/>
                          <a:ea typeface="ＭＳ Ｐゴシック" charset="-128"/>
                        </a:defRPr>
                      </a:lvl1pPr>
                      <a:lvl2pPr marL="742950" indent="-285750" algn="l">
                        <a:spcBef>
                          <a:spcPct val="20000"/>
                        </a:spcBef>
                        <a:buFont typeface="Wingdings" charset="2"/>
                        <a:defRPr sz="2400">
                          <a:solidFill>
                            <a:schemeClr val="tx1"/>
                          </a:solidFill>
                          <a:latin typeface="Times New Roman" charset="0"/>
                          <a:ea typeface="ＭＳ Ｐゴシック" charset="-128"/>
                        </a:defRPr>
                      </a:lvl2pPr>
                      <a:lvl3pPr marL="1143000" indent="-228600" algn="l">
                        <a:spcBef>
                          <a:spcPct val="20000"/>
                        </a:spcBef>
                        <a:buFont typeface="Wingdings" charset="2"/>
                        <a:defRPr sz="2000">
                          <a:solidFill>
                            <a:schemeClr val="tx1"/>
                          </a:solidFill>
                          <a:latin typeface="Times New Roman" charset="0"/>
                          <a:ea typeface="ＭＳ Ｐゴシック" charset="-128"/>
                        </a:defRPr>
                      </a:lvl3pPr>
                      <a:lvl4pPr marL="1600200" indent="-228600" algn="l">
                        <a:spcBef>
                          <a:spcPct val="20000"/>
                        </a:spcBef>
                        <a:buFont typeface="Wingdings" charset="2"/>
                        <a:defRPr>
                          <a:solidFill>
                            <a:schemeClr val="tx1"/>
                          </a:solidFill>
                          <a:latin typeface="Times New Roman" charset="0"/>
                          <a:ea typeface="ＭＳ Ｐゴシック" charset="-128"/>
                        </a:defRPr>
                      </a:lvl4pPr>
                      <a:lvl5pPr marL="2057400" indent="-228600" algn="l">
                        <a:spcBef>
                          <a:spcPct val="20000"/>
                        </a:spcBef>
                        <a:buFont typeface="Wingdings" charset="2"/>
                        <a:defRPr>
                          <a:solidFill>
                            <a:schemeClr val="tx1"/>
                          </a:solidFill>
                          <a:latin typeface="Times New Roman" charset="0"/>
                          <a:ea typeface="ＭＳ Ｐゴシック" charset="-128"/>
                        </a:defRPr>
                      </a:lvl5pPr>
                      <a:lvl6pPr marL="2514600" indent="-228600" eaLnBrk="0" fontAlgn="base" hangingPunct="0">
                        <a:spcBef>
                          <a:spcPct val="20000"/>
                        </a:spcBef>
                        <a:spcAft>
                          <a:spcPct val="0"/>
                        </a:spcAft>
                        <a:buFont typeface="Wingdings" charset="2"/>
                        <a:defRPr>
                          <a:solidFill>
                            <a:schemeClr val="tx1"/>
                          </a:solidFill>
                          <a:latin typeface="Times New Roman" charset="0"/>
                          <a:ea typeface="ＭＳ Ｐゴシック" charset="-128"/>
                        </a:defRPr>
                      </a:lvl6pPr>
                      <a:lvl7pPr marL="2971800" indent="-228600" eaLnBrk="0" fontAlgn="base" hangingPunct="0">
                        <a:spcBef>
                          <a:spcPct val="20000"/>
                        </a:spcBef>
                        <a:spcAft>
                          <a:spcPct val="0"/>
                        </a:spcAft>
                        <a:buFont typeface="Wingdings" charset="2"/>
                        <a:defRPr>
                          <a:solidFill>
                            <a:schemeClr val="tx1"/>
                          </a:solidFill>
                          <a:latin typeface="Times New Roman" charset="0"/>
                          <a:ea typeface="ＭＳ Ｐゴシック" charset="-128"/>
                        </a:defRPr>
                      </a:lvl7pPr>
                      <a:lvl8pPr marL="3429000" indent="-228600" eaLnBrk="0" fontAlgn="base" hangingPunct="0">
                        <a:spcBef>
                          <a:spcPct val="20000"/>
                        </a:spcBef>
                        <a:spcAft>
                          <a:spcPct val="0"/>
                        </a:spcAft>
                        <a:buFont typeface="Wingdings" charset="2"/>
                        <a:defRPr>
                          <a:solidFill>
                            <a:schemeClr val="tx1"/>
                          </a:solidFill>
                          <a:latin typeface="Times New Roman" charset="0"/>
                          <a:ea typeface="ＭＳ Ｐゴシック" charset="-128"/>
                        </a:defRPr>
                      </a:lvl8pPr>
                      <a:lvl9pPr marL="3886200" indent="-228600" eaLnBrk="0" fontAlgn="base" hangingPunct="0">
                        <a:spcBef>
                          <a:spcPct val="20000"/>
                        </a:spcBef>
                        <a:spcAft>
                          <a:spcPct val="0"/>
                        </a:spcAft>
                        <a:buFont typeface="Wingdings" charset="2"/>
                        <a:defRPr>
                          <a:solidFill>
                            <a:schemeClr val="tx1"/>
                          </a:solidFill>
                          <a:latin typeface="Times New Roman"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 typeface="Wingdings" charset="2"/>
                        <a:buNone/>
                        <a:tabLst/>
                      </a:pPr>
                      <a:endParaRPr kumimoji="0" lang="en-US" altLang="en-US" sz="1800" b="0" i="0" u="none" strike="noStrike" cap="none" normalizeH="0" baseline="0">
                        <a:ln>
                          <a:noFill/>
                        </a:ln>
                        <a:solidFill>
                          <a:srgbClr val="000000"/>
                        </a:solidFill>
                        <a:effectLst/>
                        <a:latin typeface="Times New Roman" charset="0"/>
                        <a:ea typeface="ＭＳ Ｐゴシック" charset="-128"/>
                      </a:endParaRPr>
                    </a:p>
                    <a:p>
                      <a:pPr marL="0" marR="0" lvl="0" indent="0" algn="ctr" defTabSz="914400" rtl="0" eaLnBrk="1" fontAlgn="base" latinLnBrk="0" hangingPunct="1">
                        <a:lnSpc>
                          <a:spcPct val="100000"/>
                        </a:lnSpc>
                        <a:spcBef>
                          <a:spcPct val="0"/>
                        </a:spcBef>
                        <a:spcAft>
                          <a:spcPct val="0"/>
                        </a:spcAft>
                        <a:buClrTx/>
                        <a:buSzTx/>
                        <a:buFont typeface="Wingdings" charset="2"/>
                        <a:buNone/>
                        <a:tabLst/>
                      </a:pPr>
                      <a:r>
                        <a:rPr kumimoji="0" lang="en-US" altLang="en-US" sz="1800" b="0" i="0" u="none" strike="noStrike" cap="none" normalizeH="0" baseline="0">
                          <a:ln>
                            <a:noFill/>
                          </a:ln>
                          <a:solidFill>
                            <a:srgbClr val="000000"/>
                          </a:solidFill>
                          <a:effectLst/>
                          <a:latin typeface="Times New Roman" charset="0"/>
                          <a:ea typeface="ＭＳ Ｐゴシック" charset="-128"/>
                        </a:rPr>
                        <a:t>0.030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8E5FE"/>
                    </a:solidFill>
                  </a:tcPr>
                </a:tc>
                <a:tc>
                  <a:txBody>
                    <a:bodyPr/>
                    <a:lstStyle>
                      <a:lvl1pPr algn="l">
                        <a:spcBef>
                          <a:spcPct val="20000"/>
                        </a:spcBef>
                        <a:buFont typeface="Wingdings" charset="2"/>
                        <a:defRPr sz="2800">
                          <a:solidFill>
                            <a:schemeClr val="tx1"/>
                          </a:solidFill>
                          <a:latin typeface="Times New Roman" charset="0"/>
                          <a:ea typeface="ＭＳ Ｐゴシック" charset="-128"/>
                        </a:defRPr>
                      </a:lvl1pPr>
                      <a:lvl2pPr marL="742950" indent="-285750" algn="l">
                        <a:spcBef>
                          <a:spcPct val="20000"/>
                        </a:spcBef>
                        <a:buFont typeface="Wingdings" charset="2"/>
                        <a:defRPr sz="2400">
                          <a:solidFill>
                            <a:schemeClr val="tx1"/>
                          </a:solidFill>
                          <a:latin typeface="Times New Roman" charset="0"/>
                          <a:ea typeface="ＭＳ Ｐゴシック" charset="-128"/>
                        </a:defRPr>
                      </a:lvl2pPr>
                      <a:lvl3pPr marL="1143000" indent="-228600" algn="l">
                        <a:spcBef>
                          <a:spcPct val="20000"/>
                        </a:spcBef>
                        <a:buFont typeface="Wingdings" charset="2"/>
                        <a:defRPr sz="2000">
                          <a:solidFill>
                            <a:schemeClr val="tx1"/>
                          </a:solidFill>
                          <a:latin typeface="Times New Roman" charset="0"/>
                          <a:ea typeface="ＭＳ Ｐゴシック" charset="-128"/>
                        </a:defRPr>
                      </a:lvl3pPr>
                      <a:lvl4pPr marL="1600200" indent="-228600" algn="l">
                        <a:spcBef>
                          <a:spcPct val="20000"/>
                        </a:spcBef>
                        <a:buFont typeface="Wingdings" charset="2"/>
                        <a:defRPr>
                          <a:solidFill>
                            <a:schemeClr val="tx1"/>
                          </a:solidFill>
                          <a:latin typeface="Times New Roman" charset="0"/>
                          <a:ea typeface="ＭＳ Ｐゴシック" charset="-128"/>
                        </a:defRPr>
                      </a:lvl4pPr>
                      <a:lvl5pPr marL="2057400" indent="-228600" algn="l">
                        <a:spcBef>
                          <a:spcPct val="20000"/>
                        </a:spcBef>
                        <a:buFont typeface="Wingdings" charset="2"/>
                        <a:defRPr>
                          <a:solidFill>
                            <a:schemeClr val="tx1"/>
                          </a:solidFill>
                          <a:latin typeface="Times New Roman" charset="0"/>
                          <a:ea typeface="ＭＳ Ｐゴシック" charset="-128"/>
                        </a:defRPr>
                      </a:lvl5pPr>
                      <a:lvl6pPr marL="2514600" indent="-228600" eaLnBrk="0" fontAlgn="base" hangingPunct="0">
                        <a:spcBef>
                          <a:spcPct val="20000"/>
                        </a:spcBef>
                        <a:spcAft>
                          <a:spcPct val="0"/>
                        </a:spcAft>
                        <a:buFont typeface="Wingdings" charset="2"/>
                        <a:defRPr>
                          <a:solidFill>
                            <a:schemeClr val="tx1"/>
                          </a:solidFill>
                          <a:latin typeface="Times New Roman" charset="0"/>
                          <a:ea typeface="ＭＳ Ｐゴシック" charset="-128"/>
                        </a:defRPr>
                      </a:lvl6pPr>
                      <a:lvl7pPr marL="2971800" indent="-228600" eaLnBrk="0" fontAlgn="base" hangingPunct="0">
                        <a:spcBef>
                          <a:spcPct val="20000"/>
                        </a:spcBef>
                        <a:spcAft>
                          <a:spcPct val="0"/>
                        </a:spcAft>
                        <a:buFont typeface="Wingdings" charset="2"/>
                        <a:defRPr>
                          <a:solidFill>
                            <a:schemeClr val="tx1"/>
                          </a:solidFill>
                          <a:latin typeface="Times New Roman" charset="0"/>
                          <a:ea typeface="ＭＳ Ｐゴシック" charset="-128"/>
                        </a:defRPr>
                      </a:lvl7pPr>
                      <a:lvl8pPr marL="3429000" indent="-228600" eaLnBrk="0" fontAlgn="base" hangingPunct="0">
                        <a:spcBef>
                          <a:spcPct val="20000"/>
                        </a:spcBef>
                        <a:spcAft>
                          <a:spcPct val="0"/>
                        </a:spcAft>
                        <a:buFont typeface="Wingdings" charset="2"/>
                        <a:defRPr>
                          <a:solidFill>
                            <a:schemeClr val="tx1"/>
                          </a:solidFill>
                          <a:latin typeface="Times New Roman" charset="0"/>
                          <a:ea typeface="ＭＳ Ｐゴシック" charset="-128"/>
                        </a:defRPr>
                      </a:lvl8pPr>
                      <a:lvl9pPr marL="3886200" indent="-228600" eaLnBrk="0" fontAlgn="base" hangingPunct="0">
                        <a:spcBef>
                          <a:spcPct val="20000"/>
                        </a:spcBef>
                        <a:spcAft>
                          <a:spcPct val="0"/>
                        </a:spcAft>
                        <a:buFont typeface="Wingdings" charset="2"/>
                        <a:defRPr>
                          <a:solidFill>
                            <a:schemeClr val="tx1"/>
                          </a:solidFill>
                          <a:latin typeface="Times New Roman"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 typeface="Wingdings" charset="2"/>
                        <a:buNone/>
                        <a:tabLst/>
                      </a:pPr>
                      <a:endParaRPr kumimoji="0" lang="en-US" altLang="en-US" sz="1800" b="0" i="0" u="none" strike="noStrike" cap="none" normalizeH="0" baseline="0">
                        <a:ln>
                          <a:noFill/>
                        </a:ln>
                        <a:solidFill>
                          <a:srgbClr val="000000"/>
                        </a:solidFill>
                        <a:effectLst/>
                        <a:latin typeface="Times New Roman" charset="0"/>
                        <a:ea typeface="ＭＳ Ｐゴシック" charset="-128"/>
                      </a:endParaRPr>
                    </a:p>
                    <a:p>
                      <a:pPr marL="0" marR="0" lvl="0" indent="0" algn="ctr" defTabSz="914400" rtl="0" eaLnBrk="1" fontAlgn="base" latinLnBrk="0" hangingPunct="1">
                        <a:lnSpc>
                          <a:spcPct val="100000"/>
                        </a:lnSpc>
                        <a:spcBef>
                          <a:spcPct val="0"/>
                        </a:spcBef>
                        <a:spcAft>
                          <a:spcPct val="0"/>
                        </a:spcAft>
                        <a:buClrTx/>
                        <a:buSzTx/>
                        <a:buFont typeface="Wingdings" charset="2"/>
                        <a:buNone/>
                        <a:tabLst/>
                      </a:pPr>
                      <a:r>
                        <a:rPr kumimoji="0" lang="en-US" altLang="en-US" sz="1800" b="0" i="0" u="none" strike="noStrike" cap="none" normalizeH="0" baseline="0">
                          <a:ln>
                            <a:noFill/>
                          </a:ln>
                          <a:solidFill>
                            <a:srgbClr val="000000"/>
                          </a:solidFill>
                          <a:effectLst/>
                          <a:latin typeface="Times New Roman" charset="0"/>
                          <a:ea typeface="ＭＳ Ｐゴシック" charset="-128"/>
                        </a:rPr>
                        <a:t>-0.259</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8E5FE"/>
                    </a:solidFill>
                  </a:tcPr>
                </a:tc>
                <a:tc>
                  <a:txBody>
                    <a:bodyPr/>
                    <a:lstStyle>
                      <a:lvl1pPr algn="l">
                        <a:spcBef>
                          <a:spcPct val="20000"/>
                        </a:spcBef>
                        <a:buFont typeface="Wingdings" charset="2"/>
                        <a:defRPr sz="2800">
                          <a:solidFill>
                            <a:schemeClr val="tx1"/>
                          </a:solidFill>
                          <a:latin typeface="Times New Roman" charset="0"/>
                          <a:ea typeface="ＭＳ Ｐゴシック" charset="-128"/>
                        </a:defRPr>
                      </a:lvl1pPr>
                      <a:lvl2pPr marL="742950" indent="-285750" algn="l">
                        <a:spcBef>
                          <a:spcPct val="20000"/>
                        </a:spcBef>
                        <a:buFont typeface="Wingdings" charset="2"/>
                        <a:defRPr sz="2400">
                          <a:solidFill>
                            <a:schemeClr val="tx1"/>
                          </a:solidFill>
                          <a:latin typeface="Times New Roman" charset="0"/>
                          <a:ea typeface="ＭＳ Ｐゴシック" charset="-128"/>
                        </a:defRPr>
                      </a:lvl2pPr>
                      <a:lvl3pPr marL="1143000" indent="-228600" algn="l">
                        <a:spcBef>
                          <a:spcPct val="20000"/>
                        </a:spcBef>
                        <a:buFont typeface="Wingdings" charset="2"/>
                        <a:defRPr sz="2000">
                          <a:solidFill>
                            <a:schemeClr val="tx1"/>
                          </a:solidFill>
                          <a:latin typeface="Times New Roman" charset="0"/>
                          <a:ea typeface="ＭＳ Ｐゴシック" charset="-128"/>
                        </a:defRPr>
                      </a:lvl3pPr>
                      <a:lvl4pPr marL="1600200" indent="-228600" algn="l">
                        <a:spcBef>
                          <a:spcPct val="20000"/>
                        </a:spcBef>
                        <a:buFont typeface="Wingdings" charset="2"/>
                        <a:defRPr>
                          <a:solidFill>
                            <a:schemeClr val="tx1"/>
                          </a:solidFill>
                          <a:latin typeface="Times New Roman" charset="0"/>
                          <a:ea typeface="ＭＳ Ｐゴシック" charset="-128"/>
                        </a:defRPr>
                      </a:lvl4pPr>
                      <a:lvl5pPr marL="2057400" indent="-228600" algn="l">
                        <a:spcBef>
                          <a:spcPct val="20000"/>
                        </a:spcBef>
                        <a:buFont typeface="Wingdings" charset="2"/>
                        <a:defRPr>
                          <a:solidFill>
                            <a:schemeClr val="tx1"/>
                          </a:solidFill>
                          <a:latin typeface="Times New Roman" charset="0"/>
                          <a:ea typeface="ＭＳ Ｐゴシック" charset="-128"/>
                        </a:defRPr>
                      </a:lvl5pPr>
                      <a:lvl6pPr marL="2514600" indent="-228600" eaLnBrk="0" fontAlgn="base" hangingPunct="0">
                        <a:spcBef>
                          <a:spcPct val="20000"/>
                        </a:spcBef>
                        <a:spcAft>
                          <a:spcPct val="0"/>
                        </a:spcAft>
                        <a:buFont typeface="Wingdings" charset="2"/>
                        <a:defRPr>
                          <a:solidFill>
                            <a:schemeClr val="tx1"/>
                          </a:solidFill>
                          <a:latin typeface="Times New Roman" charset="0"/>
                          <a:ea typeface="ＭＳ Ｐゴシック" charset="-128"/>
                        </a:defRPr>
                      </a:lvl6pPr>
                      <a:lvl7pPr marL="2971800" indent="-228600" eaLnBrk="0" fontAlgn="base" hangingPunct="0">
                        <a:spcBef>
                          <a:spcPct val="20000"/>
                        </a:spcBef>
                        <a:spcAft>
                          <a:spcPct val="0"/>
                        </a:spcAft>
                        <a:buFont typeface="Wingdings" charset="2"/>
                        <a:defRPr>
                          <a:solidFill>
                            <a:schemeClr val="tx1"/>
                          </a:solidFill>
                          <a:latin typeface="Times New Roman" charset="0"/>
                          <a:ea typeface="ＭＳ Ｐゴシック" charset="-128"/>
                        </a:defRPr>
                      </a:lvl7pPr>
                      <a:lvl8pPr marL="3429000" indent="-228600" eaLnBrk="0" fontAlgn="base" hangingPunct="0">
                        <a:spcBef>
                          <a:spcPct val="20000"/>
                        </a:spcBef>
                        <a:spcAft>
                          <a:spcPct val="0"/>
                        </a:spcAft>
                        <a:buFont typeface="Wingdings" charset="2"/>
                        <a:defRPr>
                          <a:solidFill>
                            <a:schemeClr val="tx1"/>
                          </a:solidFill>
                          <a:latin typeface="Times New Roman" charset="0"/>
                          <a:ea typeface="ＭＳ Ｐゴシック" charset="-128"/>
                        </a:defRPr>
                      </a:lvl8pPr>
                      <a:lvl9pPr marL="3886200" indent="-228600" eaLnBrk="0" fontAlgn="base" hangingPunct="0">
                        <a:spcBef>
                          <a:spcPct val="20000"/>
                        </a:spcBef>
                        <a:spcAft>
                          <a:spcPct val="0"/>
                        </a:spcAft>
                        <a:buFont typeface="Wingdings" charset="2"/>
                        <a:defRPr>
                          <a:solidFill>
                            <a:schemeClr val="tx1"/>
                          </a:solidFill>
                          <a:latin typeface="Times New Roman"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 typeface="Wingdings" charset="2"/>
                        <a:buNone/>
                        <a:tabLst/>
                      </a:pPr>
                      <a:endParaRPr kumimoji="0" lang="en-US" altLang="en-US" sz="1800" b="0" i="0" u="none" strike="noStrike" cap="none" normalizeH="0" baseline="0">
                        <a:ln>
                          <a:noFill/>
                        </a:ln>
                        <a:solidFill>
                          <a:srgbClr val="000000"/>
                        </a:solidFill>
                        <a:effectLst/>
                        <a:latin typeface="Times New Roman" charset="0"/>
                        <a:ea typeface="ＭＳ Ｐゴシック" charset="-128"/>
                      </a:endParaRPr>
                    </a:p>
                    <a:p>
                      <a:pPr marL="0" marR="0" lvl="0" indent="0" algn="ctr" defTabSz="914400" rtl="0" eaLnBrk="1" fontAlgn="base" latinLnBrk="0" hangingPunct="1">
                        <a:lnSpc>
                          <a:spcPct val="100000"/>
                        </a:lnSpc>
                        <a:spcBef>
                          <a:spcPct val="0"/>
                        </a:spcBef>
                        <a:spcAft>
                          <a:spcPct val="0"/>
                        </a:spcAft>
                        <a:buClrTx/>
                        <a:buSzTx/>
                        <a:buFont typeface="Wingdings" charset="2"/>
                        <a:buNone/>
                        <a:tabLst/>
                      </a:pPr>
                      <a:r>
                        <a:rPr kumimoji="0" lang="en-US" altLang="en-US" sz="1800" b="0" i="0" u="none" strike="noStrike" cap="none" normalizeH="0" baseline="0">
                          <a:ln>
                            <a:noFill/>
                          </a:ln>
                          <a:solidFill>
                            <a:srgbClr val="000000"/>
                          </a:solidFill>
                          <a:effectLst/>
                          <a:latin typeface="Times New Roman" charset="0"/>
                          <a:ea typeface="ＭＳ Ｐゴシック" charset="-128"/>
                        </a:rPr>
                        <a:t>0.602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5DED9E"/>
                    </a:solidFill>
                  </a:tcPr>
                </a:tc>
                <a:tc>
                  <a:txBody>
                    <a:bodyPr/>
                    <a:lstStyle>
                      <a:lvl1pPr algn="l">
                        <a:spcBef>
                          <a:spcPct val="20000"/>
                        </a:spcBef>
                        <a:buFont typeface="Wingdings" charset="2"/>
                        <a:defRPr sz="2800">
                          <a:solidFill>
                            <a:schemeClr val="tx1"/>
                          </a:solidFill>
                          <a:latin typeface="Times New Roman" charset="0"/>
                          <a:ea typeface="ＭＳ Ｐゴシック" charset="-128"/>
                        </a:defRPr>
                      </a:lvl1pPr>
                      <a:lvl2pPr marL="742950" indent="-285750" algn="l">
                        <a:spcBef>
                          <a:spcPct val="20000"/>
                        </a:spcBef>
                        <a:buFont typeface="Wingdings" charset="2"/>
                        <a:defRPr sz="2400">
                          <a:solidFill>
                            <a:schemeClr val="tx1"/>
                          </a:solidFill>
                          <a:latin typeface="Times New Roman" charset="0"/>
                          <a:ea typeface="ＭＳ Ｐゴシック" charset="-128"/>
                        </a:defRPr>
                      </a:lvl2pPr>
                      <a:lvl3pPr marL="1143000" indent="-228600" algn="l">
                        <a:spcBef>
                          <a:spcPct val="20000"/>
                        </a:spcBef>
                        <a:buFont typeface="Wingdings" charset="2"/>
                        <a:defRPr sz="2000">
                          <a:solidFill>
                            <a:schemeClr val="tx1"/>
                          </a:solidFill>
                          <a:latin typeface="Times New Roman" charset="0"/>
                          <a:ea typeface="ＭＳ Ｐゴシック" charset="-128"/>
                        </a:defRPr>
                      </a:lvl3pPr>
                      <a:lvl4pPr marL="1600200" indent="-228600" algn="l">
                        <a:spcBef>
                          <a:spcPct val="20000"/>
                        </a:spcBef>
                        <a:buFont typeface="Wingdings" charset="2"/>
                        <a:defRPr>
                          <a:solidFill>
                            <a:schemeClr val="tx1"/>
                          </a:solidFill>
                          <a:latin typeface="Times New Roman" charset="0"/>
                          <a:ea typeface="ＭＳ Ｐゴシック" charset="-128"/>
                        </a:defRPr>
                      </a:lvl4pPr>
                      <a:lvl5pPr marL="2057400" indent="-228600" algn="l">
                        <a:spcBef>
                          <a:spcPct val="20000"/>
                        </a:spcBef>
                        <a:buFont typeface="Wingdings" charset="2"/>
                        <a:defRPr>
                          <a:solidFill>
                            <a:schemeClr val="tx1"/>
                          </a:solidFill>
                          <a:latin typeface="Times New Roman" charset="0"/>
                          <a:ea typeface="ＭＳ Ｐゴシック" charset="-128"/>
                        </a:defRPr>
                      </a:lvl5pPr>
                      <a:lvl6pPr marL="2514600" indent="-228600" eaLnBrk="0" fontAlgn="base" hangingPunct="0">
                        <a:spcBef>
                          <a:spcPct val="20000"/>
                        </a:spcBef>
                        <a:spcAft>
                          <a:spcPct val="0"/>
                        </a:spcAft>
                        <a:buFont typeface="Wingdings" charset="2"/>
                        <a:defRPr>
                          <a:solidFill>
                            <a:schemeClr val="tx1"/>
                          </a:solidFill>
                          <a:latin typeface="Times New Roman" charset="0"/>
                          <a:ea typeface="ＭＳ Ｐゴシック" charset="-128"/>
                        </a:defRPr>
                      </a:lvl6pPr>
                      <a:lvl7pPr marL="2971800" indent="-228600" eaLnBrk="0" fontAlgn="base" hangingPunct="0">
                        <a:spcBef>
                          <a:spcPct val="20000"/>
                        </a:spcBef>
                        <a:spcAft>
                          <a:spcPct val="0"/>
                        </a:spcAft>
                        <a:buFont typeface="Wingdings" charset="2"/>
                        <a:defRPr>
                          <a:solidFill>
                            <a:schemeClr val="tx1"/>
                          </a:solidFill>
                          <a:latin typeface="Times New Roman" charset="0"/>
                          <a:ea typeface="ＭＳ Ｐゴシック" charset="-128"/>
                        </a:defRPr>
                      </a:lvl7pPr>
                      <a:lvl8pPr marL="3429000" indent="-228600" eaLnBrk="0" fontAlgn="base" hangingPunct="0">
                        <a:spcBef>
                          <a:spcPct val="20000"/>
                        </a:spcBef>
                        <a:spcAft>
                          <a:spcPct val="0"/>
                        </a:spcAft>
                        <a:buFont typeface="Wingdings" charset="2"/>
                        <a:defRPr>
                          <a:solidFill>
                            <a:schemeClr val="tx1"/>
                          </a:solidFill>
                          <a:latin typeface="Times New Roman" charset="0"/>
                          <a:ea typeface="ＭＳ Ｐゴシック" charset="-128"/>
                        </a:defRPr>
                      </a:lvl8pPr>
                      <a:lvl9pPr marL="3886200" indent="-228600" eaLnBrk="0" fontAlgn="base" hangingPunct="0">
                        <a:spcBef>
                          <a:spcPct val="20000"/>
                        </a:spcBef>
                        <a:spcAft>
                          <a:spcPct val="0"/>
                        </a:spcAft>
                        <a:buFont typeface="Wingdings" charset="2"/>
                        <a:defRPr>
                          <a:solidFill>
                            <a:schemeClr val="tx1"/>
                          </a:solidFill>
                          <a:latin typeface="Times New Roman"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 typeface="Wingdings" charset="2"/>
                        <a:buNone/>
                        <a:tabLst/>
                      </a:pPr>
                      <a:endParaRPr kumimoji="0" lang="en-US" altLang="en-US" sz="1800" b="0" i="0" u="none" strike="noStrike" cap="none" normalizeH="0" baseline="0">
                        <a:ln>
                          <a:noFill/>
                        </a:ln>
                        <a:solidFill>
                          <a:srgbClr val="000000"/>
                        </a:solidFill>
                        <a:effectLst/>
                        <a:latin typeface="Times New Roman" charset="0"/>
                        <a:ea typeface="ＭＳ Ｐゴシック" charset="-128"/>
                      </a:endParaRPr>
                    </a:p>
                    <a:p>
                      <a:pPr marL="0" marR="0" lvl="0" indent="0" algn="ctr" defTabSz="914400" rtl="0" eaLnBrk="1" fontAlgn="base" latinLnBrk="0" hangingPunct="1">
                        <a:lnSpc>
                          <a:spcPct val="100000"/>
                        </a:lnSpc>
                        <a:spcBef>
                          <a:spcPct val="0"/>
                        </a:spcBef>
                        <a:spcAft>
                          <a:spcPct val="0"/>
                        </a:spcAft>
                        <a:buClrTx/>
                        <a:buSzTx/>
                        <a:buFont typeface="Wingdings" charset="2"/>
                        <a:buNone/>
                        <a:tabLst/>
                      </a:pPr>
                      <a:r>
                        <a:rPr kumimoji="0" lang="en-US" altLang="en-US" sz="1800" b="0" i="0" u="none" strike="noStrike" cap="none" normalizeH="0" baseline="0">
                          <a:ln>
                            <a:noFill/>
                          </a:ln>
                          <a:solidFill>
                            <a:srgbClr val="000000"/>
                          </a:solidFill>
                          <a:effectLst/>
                          <a:latin typeface="Times New Roman" charset="0"/>
                          <a:ea typeface="ＭＳ Ｐゴシック" charset="-128"/>
                        </a:rPr>
                        <a:t>-0.339</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8E5FE"/>
                    </a:solidFill>
                  </a:tcPr>
                </a:tc>
                <a:tc>
                  <a:txBody>
                    <a:bodyPr/>
                    <a:lstStyle>
                      <a:lvl1pPr algn="l">
                        <a:spcBef>
                          <a:spcPct val="20000"/>
                        </a:spcBef>
                        <a:buFont typeface="Wingdings" charset="2"/>
                        <a:defRPr sz="2800">
                          <a:solidFill>
                            <a:schemeClr val="tx1"/>
                          </a:solidFill>
                          <a:latin typeface="Times New Roman" charset="0"/>
                          <a:ea typeface="ＭＳ Ｐゴシック" charset="-128"/>
                        </a:defRPr>
                      </a:lvl1pPr>
                      <a:lvl2pPr marL="742950" indent="-285750" algn="l">
                        <a:spcBef>
                          <a:spcPct val="20000"/>
                        </a:spcBef>
                        <a:buFont typeface="Wingdings" charset="2"/>
                        <a:defRPr sz="2400">
                          <a:solidFill>
                            <a:schemeClr val="tx1"/>
                          </a:solidFill>
                          <a:latin typeface="Times New Roman" charset="0"/>
                          <a:ea typeface="ＭＳ Ｐゴシック" charset="-128"/>
                        </a:defRPr>
                      </a:lvl2pPr>
                      <a:lvl3pPr marL="1143000" indent="-228600" algn="l">
                        <a:spcBef>
                          <a:spcPct val="20000"/>
                        </a:spcBef>
                        <a:buFont typeface="Wingdings" charset="2"/>
                        <a:defRPr sz="2000">
                          <a:solidFill>
                            <a:schemeClr val="tx1"/>
                          </a:solidFill>
                          <a:latin typeface="Times New Roman" charset="0"/>
                          <a:ea typeface="ＭＳ Ｐゴシック" charset="-128"/>
                        </a:defRPr>
                      </a:lvl3pPr>
                      <a:lvl4pPr marL="1600200" indent="-228600" algn="l">
                        <a:spcBef>
                          <a:spcPct val="20000"/>
                        </a:spcBef>
                        <a:buFont typeface="Wingdings" charset="2"/>
                        <a:defRPr>
                          <a:solidFill>
                            <a:schemeClr val="tx1"/>
                          </a:solidFill>
                          <a:latin typeface="Times New Roman" charset="0"/>
                          <a:ea typeface="ＭＳ Ｐゴシック" charset="-128"/>
                        </a:defRPr>
                      </a:lvl4pPr>
                      <a:lvl5pPr marL="2057400" indent="-228600" algn="l">
                        <a:spcBef>
                          <a:spcPct val="20000"/>
                        </a:spcBef>
                        <a:buFont typeface="Wingdings" charset="2"/>
                        <a:defRPr>
                          <a:solidFill>
                            <a:schemeClr val="tx1"/>
                          </a:solidFill>
                          <a:latin typeface="Times New Roman" charset="0"/>
                          <a:ea typeface="ＭＳ Ｐゴシック" charset="-128"/>
                        </a:defRPr>
                      </a:lvl5pPr>
                      <a:lvl6pPr marL="2514600" indent="-228600" eaLnBrk="0" fontAlgn="base" hangingPunct="0">
                        <a:spcBef>
                          <a:spcPct val="20000"/>
                        </a:spcBef>
                        <a:spcAft>
                          <a:spcPct val="0"/>
                        </a:spcAft>
                        <a:buFont typeface="Wingdings" charset="2"/>
                        <a:defRPr>
                          <a:solidFill>
                            <a:schemeClr val="tx1"/>
                          </a:solidFill>
                          <a:latin typeface="Times New Roman" charset="0"/>
                          <a:ea typeface="ＭＳ Ｐゴシック" charset="-128"/>
                        </a:defRPr>
                      </a:lvl6pPr>
                      <a:lvl7pPr marL="2971800" indent="-228600" eaLnBrk="0" fontAlgn="base" hangingPunct="0">
                        <a:spcBef>
                          <a:spcPct val="20000"/>
                        </a:spcBef>
                        <a:spcAft>
                          <a:spcPct val="0"/>
                        </a:spcAft>
                        <a:buFont typeface="Wingdings" charset="2"/>
                        <a:defRPr>
                          <a:solidFill>
                            <a:schemeClr val="tx1"/>
                          </a:solidFill>
                          <a:latin typeface="Times New Roman" charset="0"/>
                          <a:ea typeface="ＭＳ Ｐゴシック" charset="-128"/>
                        </a:defRPr>
                      </a:lvl7pPr>
                      <a:lvl8pPr marL="3429000" indent="-228600" eaLnBrk="0" fontAlgn="base" hangingPunct="0">
                        <a:spcBef>
                          <a:spcPct val="20000"/>
                        </a:spcBef>
                        <a:spcAft>
                          <a:spcPct val="0"/>
                        </a:spcAft>
                        <a:buFont typeface="Wingdings" charset="2"/>
                        <a:defRPr>
                          <a:solidFill>
                            <a:schemeClr val="tx1"/>
                          </a:solidFill>
                          <a:latin typeface="Times New Roman" charset="0"/>
                          <a:ea typeface="ＭＳ Ｐゴシック" charset="-128"/>
                        </a:defRPr>
                      </a:lvl8pPr>
                      <a:lvl9pPr marL="3886200" indent="-228600" eaLnBrk="0" fontAlgn="base" hangingPunct="0">
                        <a:spcBef>
                          <a:spcPct val="20000"/>
                        </a:spcBef>
                        <a:spcAft>
                          <a:spcPct val="0"/>
                        </a:spcAft>
                        <a:buFont typeface="Wingdings" charset="2"/>
                        <a:defRPr>
                          <a:solidFill>
                            <a:schemeClr val="tx1"/>
                          </a:solidFill>
                          <a:latin typeface="Times New Roman"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 typeface="Wingdings" charset="2"/>
                        <a:buNone/>
                        <a:tabLst/>
                      </a:pPr>
                      <a:endParaRPr kumimoji="0" lang="en-US" altLang="en-US" sz="1800" b="0" i="0" u="none" strike="noStrike" cap="none" normalizeH="0" baseline="0">
                        <a:ln>
                          <a:noFill/>
                        </a:ln>
                        <a:solidFill>
                          <a:srgbClr val="000000"/>
                        </a:solidFill>
                        <a:effectLst/>
                        <a:latin typeface="Times New Roman" charset="0"/>
                        <a:ea typeface="ＭＳ Ｐゴシック" charset="-128"/>
                      </a:endParaRPr>
                    </a:p>
                    <a:p>
                      <a:pPr marL="0" marR="0" lvl="0" indent="0" algn="ctr" defTabSz="914400" rtl="0" eaLnBrk="1" fontAlgn="base" latinLnBrk="0" hangingPunct="1">
                        <a:lnSpc>
                          <a:spcPct val="100000"/>
                        </a:lnSpc>
                        <a:spcBef>
                          <a:spcPct val="0"/>
                        </a:spcBef>
                        <a:spcAft>
                          <a:spcPct val="0"/>
                        </a:spcAft>
                        <a:buClrTx/>
                        <a:buSzTx/>
                        <a:buFont typeface="Wingdings" charset="2"/>
                        <a:buNone/>
                        <a:tabLst/>
                      </a:pPr>
                      <a:r>
                        <a:rPr kumimoji="0" lang="en-US" altLang="en-US" sz="1800" b="0" i="0" u="none" strike="noStrike" cap="none" normalizeH="0" baseline="0">
                          <a:ln>
                            <a:noFill/>
                          </a:ln>
                          <a:solidFill>
                            <a:srgbClr val="000000"/>
                          </a:solidFill>
                          <a:effectLst/>
                          <a:latin typeface="Times New Roman" charset="0"/>
                          <a:ea typeface="ＭＳ Ｐゴシック" charset="-128"/>
                        </a:rPr>
                        <a:t>-0.271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8E5FE"/>
                    </a:solidFill>
                  </a:tcPr>
                </a:tc>
              </a:tr>
              <a:tr h="477838">
                <a:tc>
                  <a:txBody>
                    <a:bodyPr/>
                    <a:lstStyle>
                      <a:lvl1pPr algn="l">
                        <a:spcBef>
                          <a:spcPct val="20000"/>
                        </a:spcBef>
                        <a:buFont typeface="Wingdings" charset="2"/>
                        <a:defRPr sz="2800">
                          <a:solidFill>
                            <a:schemeClr val="tx1"/>
                          </a:solidFill>
                          <a:latin typeface="Times New Roman" charset="0"/>
                          <a:ea typeface="ＭＳ Ｐゴシック" charset="-128"/>
                        </a:defRPr>
                      </a:lvl1pPr>
                      <a:lvl2pPr marL="742950" indent="-285750" algn="l">
                        <a:spcBef>
                          <a:spcPct val="20000"/>
                        </a:spcBef>
                        <a:buFont typeface="Wingdings" charset="2"/>
                        <a:defRPr sz="2400">
                          <a:solidFill>
                            <a:schemeClr val="tx1"/>
                          </a:solidFill>
                          <a:latin typeface="Times New Roman" charset="0"/>
                          <a:ea typeface="ＭＳ Ｐゴシック" charset="-128"/>
                        </a:defRPr>
                      </a:lvl2pPr>
                      <a:lvl3pPr marL="1143000" indent="-228600" algn="l">
                        <a:spcBef>
                          <a:spcPct val="20000"/>
                        </a:spcBef>
                        <a:buFont typeface="Wingdings" charset="2"/>
                        <a:defRPr sz="2000">
                          <a:solidFill>
                            <a:schemeClr val="tx1"/>
                          </a:solidFill>
                          <a:latin typeface="Times New Roman" charset="0"/>
                          <a:ea typeface="ＭＳ Ｐゴシック" charset="-128"/>
                        </a:defRPr>
                      </a:lvl3pPr>
                      <a:lvl4pPr marL="1600200" indent="-228600" algn="l">
                        <a:spcBef>
                          <a:spcPct val="20000"/>
                        </a:spcBef>
                        <a:buFont typeface="Wingdings" charset="2"/>
                        <a:defRPr>
                          <a:solidFill>
                            <a:schemeClr val="tx1"/>
                          </a:solidFill>
                          <a:latin typeface="Times New Roman" charset="0"/>
                          <a:ea typeface="ＭＳ Ｐゴシック" charset="-128"/>
                        </a:defRPr>
                      </a:lvl4pPr>
                      <a:lvl5pPr marL="2057400" indent="-228600" algn="l">
                        <a:spcBef>
                          <a:spcPct val="20000"/>
                        </a:spcBef>
                        <a:buFont typeface="Wingdings" charset="2"/>
                        <a:defRPr>
                          <a:solidFill>
                            <a:schemeClr val="tx1"/>
                          </a:solidFill>
                          <a:latin typeface="Times New Roman" charset="0"/>
                          <a:ea typeface="ＭＳ Ｐゴシック" charset="-128"/>
                        </a:defRPr>
                      </a:lvl5pPr>
                      <a:lvl6pPr marL="2514600" indent="-228600" eaLnBrk="0" fontAlgn="base" hangingPunct="0">
                        <a:spcBef>
                          <a:spcPct val="20000"/>
                        </a:spcBef>
                        <a:spcAft>
                          <a:spcPct val="0"/>
                        </a:spcAft>
                        <a:buFont typeface="Wingdings" charset="2"/>
                        <a:defRPr>
                          <a:solidFill>
                            <a:schemeClr val="tx1"/>
                          </a:solidFill>
                          <a:latin typeface="Times New Roman" charset="0"/>
                          <a:ea typeface="ＭＳ Ｐゴシック" charset="-128"/>
                        </a:defRPr>
                      </a:lvl6pPr>
                      <a:lvl7pPr marL="2971800" indent="-228600" eaLnBrk="0" fontAlgn="base" hangingPunct="0">
                        <a:spcBef>
                          <a:spcPct val="20000"/>
                        </a:spcBef>
                        <a:spcAft>
                          <a:spcPct val="0"/>
                        </a:spcAft>
                        <a:buFont typeface="Wingdings" charset="2"/>
                        <a:defRPr>
                          <a:solidFill>
                            <a:schemeClr val="tx1"/>
                          </a:solidFill>
                          <a:latin typeface="Times New Roman" charset="0"/>
                          <a:ea typeface="ＭＳ Ｐゴシック" charset="-128"/>
                        </a:defRPr>
                      </a:lvl7pPr>
                      <a:lvl8pPr marL="3429000" indent="-228600" eaLnBrk="0" fontAlgn="base" hangingPunct="0">
                        <a:spcBef>
                          <a:spcPct val="20000"/>
                        </a:spcBef>
                        <a:spcAft>
                          <a:spcPct val="0"/>
                        </a:spcAft>
                        <a:buFont typeface="Wingdings" charset="2"/>
                        <a:defRPr>
                          <a:solidFill>
                            <a:schemeClr val="tx1"/>
                          </a:solidFill>
                          <a:latin typeface="Times New Roman" charset="0"/>
                          <a:ea typeface="ＭＳ Ｐゴシック" charset="-128"/>
                        </a:defRPr>
                      </a:lvl8pPr>
                      <a:lvl9pPr marL="3886200" indent="-228600" eaLnBrk="0" fontAlgn="base" hangingPunct="0">
                        <a:spcBef>
                          <a:spcPct val="20000"/>
                        </a:spcBef>
                        <a:spcAft>
                          <a:spcPct val="0"/>
                        </a:spcAft>
                        <a:buFont typeface="Wingdings" charset="2"/>
                        <a:defRPr>
                          <a:solidFill>
                            <a:schemeClr val="tx1"/>
                          </a:solidFill>
                          <a:latin typeface="Times New Roman"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 typeface="Wingdings" charset="2"/>
                        <a:buNone/>
                        <a:tabLst/>
                      </a:pPr>
                      <a:r>
                        <a:rPr kumimoji="0" lang="en-US" altLang="en-US" sz="1800" b="0" i="0" u="none" strike="noStrike" cap="none" normalizeH="0" baseline="0">
                          <a:ln>
                            <a:noFill/>
                          </a:ln>
                          <a:solidFill>
                            <a:srgbClr val="000000"/>
                          </a:solidFill>
                          <a:effectLst/>
                          <a:latin typeface="Times New Roman" charset="0"/>
                          <a:ea typeface="ＭＳ Ｐゴシック" charset="-128"/>
                        </a:rPr>
                        <a:t>P value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8E5FE"/>
                    </a:solidFill>
                  </a:tcPr>
                </a:tc>
                <a:tc>
                  <a:txBody>
                    <a:bodyPr/>
                    <a:lstStyle>
                      <a:lvl1pPr algn="l">
                        <a:spcBef>
                          <a:spcPct val="20000"/>
                        </a:spcBef>
                        <a:buFont typeface="Wingdings" charset="2"/>
                        <a:defRPr sz="2800">
                          <a:solidFill>
                            <a:schemeClr val="tx1"/>
                          </a:solidFill>
                          <a:latin typeface="Times New Roman" charset="0"/>
                          <a:ea typeface="ＭＳ Ｐゴシック" charset="-128"/>
                        </a:defRPr>
                      </a:lvl1pPr>
                      <a:lvl2pPr marL="742950" indent="-285750" algn="l">
                        <a:spcBef>
                          <a:spcPct val="20000"/>
                        </a:spcBef>
                        <a:buFont typeface="Wingdings" charset="2"/>
                        <a:defRPr sz="2400">
                          <a:solidFill>
                            <a:schemeClr val="tx1"/>
                          </a:solidFill>
                          <a:latin typeface="Times New Roman" charset="0"/>
                          <a:ea typeface="ＭＳ Ｐゴシック" charset="-128"/>
                        </a:defRPr>
                      </a:lvl2pPr>
                      <a:lvl3pPr marL="1143000" indent="-228600" algn="l">
                        <a:spcBef>
                          <a:spcPct val="20000"/>
                        </a:spcBef>
                        <a:buFont typeface="Wingdings" charset="2"/>
                        <a:defRPr sz="2000">
                          <a:solidFill>
                            <a:schemeClr val="tx1"/>
                          </a:solidFill>
                          <a:latin typeface="Times New Roman" charset="0"/>
                          <a:ea typeface="ＭＳ Ｐゴシック" charset="-128"/>
                        </a:defRPr>
                      </a:lvl3pPr>
                      <a:lvl4pPr marL="1600200" indent="-228600" algn="l">
                        <a:spcBef>
                          <a:spcPct val="20000"/>
                        </a:spcBef>
                        <a:buFont typeface="Wingdings" charset="2"/>
                        <a:defRPr>
                          <a:solidFill>
                            <a:schemeClr val="tx1"/>
                          </a:solidFill>
                          <a:latin typeface="Times New Roman" charset="0"/>
                          <a:ea typeface="ＭＳ Ｐゴシック" charset="-128"/>
                        </a:defRPr>
                      </a:lvl4pPr>
                      <a:lvl5pPr marL="2057400" indent="-228600" algn="l">
                        <a:spcBef>
                          <a:spcPct val="20000"/>
                        </a:spcBef>
                        <a:buFont typeface="Wingdings" charset="2"/>
                        <a:defRPr>
                          <a:solidFill>
                            <a:schemeClr val="tx1"/>
                          </a:solidFill>
                          <a:latin typeface="Times New Roman" charset="0"/>
                          <a:ea typeface="ＭＳ Ｐゴシック" charset="-128"/>
                        </a:defRPr>
                      </a:lvl5pPr>
                      <a:lvl6pPr marL="2514600" indent="-228600" eaLnBrk="0" fontAlgn="base" hangingPunct="0">
                        <a:spcBef>
                          <a:spcPct val="20000"/>
                        </a:spcBef>
                        <a:spcAft>
                          <a:spcPct val="0"/>
                        </a:spcAft>
                        <a:buFont typeface="Wingdings" charset="2"/>
                        <a:defRPr>
                          <a:solidFill>
                            <a:schemeClr val="tx1"/>
                          </a:solidFill>
                          <a:latin typeface="Times New Roman" charset="0"/>
                          <a:ea typeface="ＭＳ Ｐゴシック" charset="-128"/>
                        </a:defRPr>
                      </a:lvl6pPr>
                      <a:lvl7pPr marL="2971800" indent="-228600" eaLnBrk="0" fontAlgn="base" hangingPunct="0">
                        <a:spcBef>
                          <a:spcPct val="20000"/>
                        </a:spcBef>
                        <a:spcAft>
                          <a:spcPct val="0"/>
                        </a:spcAft>
                        <a:buFont typeface="Wingdings" charset="2"/>
                        <a:defRPr>
                          <a:solidFill>
                            <a:schemeClr val="tx1"/>
                          </a:solidFill>
                          <a:latin typeface="Times New Roman" charset="0"/>
                          <a:ea typeface="ＭＳ Ｐゴシック" charset="-128"/>
                        </a:defRPr>
                      </a:lvl7pPr>
                      <a:lvl8pPr marL="3429000" indent="-228600" eaLnBrk="0" fontAlgn="base" hangingPunct="0">
                        <a:spcBef>
                          <a:spcPct val="20000"/>
                        </a:spcBef>
                        <a:spcAft>
                          <a:spcPct val="0"/>
                        </a:spcAft>
                        <a:buFont typeface="Wingdings" charset="2"/>
                        <a:defRPr>
                          <a:solidFill>
                            <a:schemeClr val="tx1"/>
                          </a:solidFill>
                          <a:latin typeface="Times New Roman" charset="0"/>
                          <a:ea typeface="ＭＳ Ｐゴシック" charset="-128"/>
                        </a:defRPr>
                      </a:lvl8pPr>
                      <a:lvl9pPr marL="3886200" indent="-228600" eaLnBrk="0" fontAlgn="base" hangingPunct="0">
                        <a:spcBef>
                          <a:spcPct val="20000"/>
                        </a:spcBef>
                        <a:spcAft>
                          <a:spcPct val="0"/>
                        </a:spcAft>
                        <a:buFont typeface="Wingdings" charset="2"/>
                        <a:defRPr>
                          <a:solidFill>
                            <a:schemeClr val="tx1"/>
                          </a:solidFill>
                          <a:latin typeface="Times New Roman"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 typeface="Wingdings" charset="2"/>
                        <a:buNone/>
                        <a:tabLst/>
                      </a:pPr>
                      <a:r>
                        <a:rPr kumimoji="0" lang="en-US" altLang="en-US" sz="1800" b="0" i="0" u="none" strike="noStrike" cap="none" normalizeH="0" baseline="0">
                          <a:ln>
                            <a:noFill/>
                          </a:ln>
                          <a:solidFill>
                            <a:srgbClr val="000000"/>
                          </a:solidFill>
                          <a:effectLst/>
                          <a:latin typeface="Times New Roman" charset="0"/>
                          <a:ea typeface="ＭＳ Ｐゴシック" charset="-128"/>
                        </a:rPr>
                        <a:t>0.888</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8E5FE"/>
                    </a:solidFill>
                  </a:tcPr>
                </a:tc>
                <a:tc>
                  <a:txBody>
                    <a:bodyPr/>
                    <a:lstStyle>
                      <a:lvl1pPr algn="l">
                        <a:spcBef>
                          <a:spcPct val="20000"/>
                        </a:spcBef>
                        <a:buFont typeface="Wingdings" charset="2"/>
                        <a:defRPr sz="2800">
                          <a:solidFill>
                            <a:schemeClr val="tx1"/>
                          </a:solidFill>
                          <a:latin typeface="Times New Roman" charset="0"/>
                          <a:ea typeface="ＭＳ Ｐゴシック" charset="-128"/>
                        </a:defRPr>
                      </a:lvl1pPr>
                      <a:lvl2pPr marL="742950" indent="-285750" algn="l">
                        <a:spcBef>
                          <a:spcPct val="20000"/>
                        </a:spcBef>
                        <a:buFont typeface="Wingdings" charset="2"/>
                        <a:defRPr sz="2400">
                          <a:solidFill>
                            <a:schemeClr val="tx1"/>
                          </a:solidFill>
                          <a:latin typeface="Times New Roman" charset="0"/>
                          <a:ea typeface="ＭＳ Ｐゴシック" charset="-128"/>
                        </a:defRPr>
                      </a:lvl2pPr>
                      <a:lvl3pPr marL="1143000" indent="-228600" algn="l">
                        <a:spcBef>
                          <a:spcPct val="20000"/>
                        </a:spcBef>
                        <a:buFont typeface="Wingdings" charset="2"/>
                        <a:defRPr sz="2000">
                          <a:solidFill>
                            <a:schemeClr val="tx1"/>
                          </a:solidFill>
                          <a:latin typeface="Times New Roman" charset="0"/>
                          <a:ea typeface="ＭＳ Ｐゴシック" charset="-128"/>
                        </a:defRPr>
                      </a:lvl3pPr>
                      <a:lvl4pPr marL="1600200" indent="-228600" algn="l">
                        <a:spcBef>
                          <a:spcPct val="20000"/>
                        </a:spcBef>
                        <a:buFont typeface="Wingdings" charset="2"/>
                        <a:defRPr>
                          <a:solidFill>
                            <a:schemeClr val="tx1"/>
                          </a:solidFill>
                          <a:latin typeface="Times New Roman" charset="0"/>
                          <a:ea typeface="ＭＳ Ｐゴシック" charset="-128"/>
                        </a:defRPr>
                      </a:lvl4pPr>
                      <a:lvl5pPr marL="2057400" indent="-228600" algn="l">
                        <a:spcBef>
                          <a:spcPct val="20000"/>
                        </a:spcBef>
                        <a:buFont typeface="Wingdings" charset="2"/>
                        <a:defRPr>
                          <a:solidFill>
                            <a:schemeClr val="tx1"/>
                          </a:solidFill>
                          <a:latin typeface="Times New Roman" charset="0"/>
                          <a:ea typeface="ＭＳ Ｐゴシック" charset="-128"/>
                        </a:defRPr>
                      </a:lvl5pPr>
                      <a:lvl6pPr marL="2514600" indent="-228600" eaLnBrk="0" fontAlgn="base" hangingPunct="0">
                        <a:spcBef>
                          <a:spcPct val="20000"/>
                        </a:spcBef>
                        <a:spcAft>
                          <a:spcPct val="0"/>
                        </a:spcAft>
                        <a:buFont typeface="Wingdings" charset="2"/>
                        <a:defRPr>
                          <a:solidFill>
                            <a:schemeClr val="tx1"/>
                          </a:solidFill>
                          <a:latin typeface="Times New Roman" charset="0"/>
                          <a:ea typeface="ＭＳ Ｐゴシック" charset="-128"/>
                        </a:defRPr>
                      </a:lvl6pPr>
                      <a:lvl7pPr marL="2971800" indent="-228600" eaLnBrk="0" fontAlgn="base" hangingPunct="0">
                        <a:spcBef>
                          <a:spcPct val="20000"/>
                        </a:spcBef>
                        <a:spcAft>
                          <a:spcPct val="0"/>
                        </a:spcAft>
                        <a:buFont typeface="Wingdings" charset="2"/>
                        <a:defRPr>
                          <a:solidFill>
                            <a:schemeClr val="tx1"/>
                          </a:solidFill>
                          <a:latin typeface="Times New Roman" charset="0"/>
                          <a:ea typeface="ＭＳ Ｐゴシック" charset="-128"/>
                        </a:defRPr>
                      </a:lvl7pPr>
                      <a:lvl8pPr marL="3429000" indent="-228600" eaLnBrk="0" fontAlgn="base" hangingPunct="0">
                        <a:spcBef>
                          <a:spcPct val="20000"/>
                        </a:spcBef>
                        <a:spcAft>
                          <a:spcPct val="0"/>
                        </a:spcAft>
                        <a:buFont typeface="Wingdings" charset="2"/>
                        <a:defRPr>
                          <a:solidFill>
                            <a:schemeClr val="tx1"/>
                          </a:solidFill>
                          <a:latin typeface="Times New Roman" charset="0"/>
                          <a:ea typeface="ＭＳ Ｐゴシック" charset="-128"/>
                        </a:defRPr>
                      </a:lvl8pPr>
                      <a:lvl9pPr marL="3886200" indent="-228600" eaLnBrk="0" fontAlgn="base" hangingPunct="0">
                        <a:spcBef>
                          <a:spcPct val="20000"/>
                        </a:spcBef>
                        <a:spcAft>
                          <a:spcPct val="0"/>
                        </a:spcAft>
                        <a:buFont typeface="Wingdings" charset="2"/>
                        <a:defRPr>
                          <a:solidFill>
                            <a:schemeClr val="tx1"/>
                          </a:solidFill>
                          <a:latin typeface="Times New Roman"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 typeface="Wingdings" charset="2"/>
                        <a:buNone/>
                        <a:tabLst/>
                      </a:pPr>
                      <a:r>
                        <a:rPr kumimoji="0" lang="en-US" altLang="en-US" sz="1800" b="0" i="0" u="none" strike="noStrike" cap="none" normalizeH="0" baseline="0">
                          <a:ln>
                            <a:noFill/>
                          </a:ln>
                          <a:solidFill>
                            <a:srgbClr val="000000"/>
                          </a:solidFill>
                          <a:effectLst/>
                          <a:latin typeface="Times New Roman" charset="0"/>
                          <a:ea typeface="ＭＳ Ｐゴシック" charset="-128"/>
                        </a:rPr>
                        <a:t>0.211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8E5FE"/>
                    </a:solidFill>
                  </a:tcPr>
                </a:tc>
                <a:tc>
                  <a:txBody>
                    <a:bodyPr/>
                    <a:lstStyle>
                      <a:lvl1pPr algn="l">
                        <a:spcBef>
                          <a:spcPct val="20000"/>
                        </a:spcBef>
                        <a:buFont typeface="Wingdings" charset="2"/>
                        <a:defRPr sz="2800">
                          <a:solidFill>
                            <a:schemeClr val="tx1"/>
                          </a:solidFill>
                          <a:latin typeface="Times New Roman" charset="0"/>
                          <a:ea typeface="ＭＳ Ｐゴシック" charset="-128"/>
                        </a:defRPr>
                      </a:lvl1pPr>
                      <a:lvl2pPr marL="742950" indent="-285750" algn="l">
                        <a:spcBef>
                          <a:spcPct val="20000"/>
                        </a:spcBef>
                        <a:buFont typeface="Wingdings" charset="2"/>
                        <a:defRPr sz="2400">
                          <a:solidFill>
                            <a:schemeClr val="tx1"/>
                          </a:solidFill>
                          <a:latin typeface="Times New Roman" charset="0"/>
                          <a:ea typeface="ＭＳ Ｐゴシック" charset="-128"/>
                        </a:defRPr>
                      </a:lvl2pPr>
                      <a:lvl3pPr marL="1143000" indent="-228600" algn="l">
                        <a:spcBef>
                          <a:spcPct val="20000"/>
                        </a:spcBef>
                        <a:buFont typeface="Wingdings" charset="2"/>
                        <a:defRPr sz="2000">
                          <a:solidFill>
                            <a:schemeClr val="tx1"/>
                          </a:solidFill>
                          <a:latin typeface="Times New Roman" charset="0"/>
                          <a:ea typeface="ＭＳ Ｐゴシック" charset="-128"/>
                        </a:defRPr>
                      </a:lvl3pPr>
                      <a:lvl4pPr marL="1600200" indent="-228600" algn="l">
                        <a:spcBef>
                          <a:spcPct val="20000"/>
                        </a:spcBef>
                        <a:buFont typeface="Wingdings" charset="2"/>
                        <a:defRPr>
                          <a:solidFill>
                            <a:schemeClr val="tx1"/>
                          </a:solidFill>
                          <a:latin typeface="Times New Roman" charset="0"/>
                          <a:ea typeface="ＭＳ Ｐゴシック" charset="-128"/>
                        </a:defRPr>
                      </a:lvl4pPr>
                      <a:lvl5pPr marL="2057400" indent="-228600" algn="l">
                        <a:spcBef>
                          <a:spcPct val="20000"/>
                        </a:spcBef>
                        <a:buFont typeface="Wingdings" charset="2"/>
                        <a:defRPr>
                          <a:solidFill>
                            <a:schemeClr val="tx1"/>
                          </a:solidFill>
                          <a:latin typeface="Times New Roman" charset="0"/>
                          <a:ea typeface="ＭＳ Ｐゴシック" charset="-128"/>
                        </a:defRPr>
                      </a:lvl5pPr>
                      <a:lvl6pPr marL="2514600" indent="-228600" eaLnBrk="0" fontAlgn="base" hangingPunct="0">
                        <a:spcBef>
                          <a:spcPct val="20000"/>
                        </a:spcBef>
                        <a:spcAft>
                          <a:spcPct val="0"/>
                        </a:spcAft>
                        <a:buFont typeface="Wingdings" charset="2"/>
                        <a:defRPr>
                          <a:solidFill>
                            <a:schemeClr val="tx1"/>
                          </a:solidFill>
                          <a:latin typeface="Times New Roman" charset="0"/>
                          <a:ea typeface="ＭＳ Ｐゴシック" charset="-128"/>
                        </a:defRPr>
                      </a:lvl6pPr>
                      <a:lvl7pPr marL="2971800" indent="-228600" eaLnBrk="0" fontAlgn="base" hangingPunct="0">
                        <a:spcBef>
                          <a:spcPct val="20000"/>
                        </a:spcBef>
                        <a:spcAft>
                          <a:spcPct val="0"/>
                        </a:spcAft>
                        <a:buFont typeface="Wingdings" charset="2"/>
                        <a:defRPr>
                          <a:solidFill>
                            <a:schemeClr val="tx1"/>
                          </a:solidFill>
                          <a:latin typeface="Times New Roman" charset="0"/>
                          <a:ea typeface="ＭＳ Ｐゴシック" charset="-128"/>
                        </a:defRPr>
                      </a:lvl7pPr>
                      <a:lvl8pPr marL="3429000" indent="-228600" eaLnBrk="0" fontAlgn="base" hangingPunct="0">
                        <a:spcBef>
                          <a:spcPct val="20000"/>
                        </a:spcBef>
                        <a:spcAft>
                          <a:spcPct val="0"/>
                        </a:spcAft>
                        <a:buFont typeface="Wingdings" charset="2"/>
                        <a:defRPr>
                          <a:solidFill>
                            <a:schemeClr val="tx1"/>
                          </a:solidFill>
                          <a:latin typeface="Times New Roman" charset="0"/>
                          <a:ea typeface="ＭＳ Ｐゴシック" charset="-128"/>
                        </a:defRPr>
                      </a:lvl8pPr>
                      <a:lvl9pPr marL="3886200" indent="-228600" eaLnBrk="0" fontAlgn="base" hangingPunct="0">
                        <a:spcBef>
                          <a:spcPct val="20000"/>
                        </a:spcBef>
                        <a:spcAft>
                          <a:spcPct val="0"/>
                        </a:spcAft>
                        <a:buFont typeface="Wingdings" charset="2"/>
                        <a:defRPr>
                          <a:solidFill>
                            <a:schemeClr val="tx1"/>
                          </a:solidFill>
                          <a:latin typeface="Times New Roman"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 typeface="Wingdings" charset="2"/>
                        <a:buNone/>
                        <a:tabLst/>
                      </a:pPr>
                      <a:r>
                        <a:rPr kumimoji="0" lang="en-US" altLang="en-US" sz="1800" b="1" i="0" u="none" strike="noStrike" cap="none" normalizeH="0" baseline="0">
                          <a:ln>
                            <a:noFill/>
                          </a:ln>
                          <a:solidFill>
                            <a:srgbClr val="000000"/>
                          </a:solidFill>
                          <a:effectLst/>
                          <a:latin typeface="Times New Roman" charset="0"/>
                          <a:ea typeface="ＭＳ Ｐゴシック" charset="-128"/>
                        </a:rPr>
                        <a:t>0.002</a:t>
                      </a:r>
                      <a:endParaRPr kumimoji="0" lang="en-US" altLang="en-US" sz="1800" b="0" i="0" u="none" strike="noStrike" cap="none" normalizeH="0" baseline="0">
                        <a:ln>
                          <a:noFill/>
                        </a:ln>
                        <a:solidFill>
                          <a:srgbClr val="000000"/>
                        </a:solidFill>
                        <a:effectLst/>
                        <a:latin typeface="Times New Roman" charset="0"/>
                        <a:ea typeface="ＭＳ Ｐゴシック"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5DED9E"/>
                    </a:solidFill>
                  </a:tcPr>
                </a:tc>
                <a:tc>
                  <a:txBody>
                    <a:bodyPr/>
                    <a:lstStyle>
                      <a:lvl1pPr algn="l">
                        <a:spcBef>
                          <a:spcPct val="20000"/>
                        </a:spcBef>
                        <a:buFont typeface="Wingdings" charset="2"/>
                        <a:defRPr sz="2800">
                          <a:solidFill>
                            <a:schemeClr val="tx1"/>
                          </a:solidFill>
                          <a:latin typeface="Times New Roman" charset="0"/>
                          <a:ea typeface="ＭＳ Ｐゴシック" charset="-128"/>
                        </a:defRPr>
                      </a:lvl1pPr>
                      <a:lvl2pPr marL="742950" indent="-285750" algn="l">
                        <a:spcBef>
                          <a:spcPct val="20000"/>
                        </a:spcBef>
                        <a:buFont typeface="Wingdings" charset="2"/>
                        <a:defRPr sz="2400">
                          <a:solidFill>
                            <a:schemeClr val="tx1"/>
                          </a:solidFill>
                          <a:latin typeface="Times New Roman" charset="0"/>
                          <a:ea typeface="ＭＳ Ｐゴシック" charset="-128"/>
                        </a:defRPr>
                      </a:lvl2pPr>
                      <a:lvl3pPr marL="1143000" indent="-228600" algn="l">
                        <a:spcBef>
                          <a:spcPct val="20000"/>
                        </a:spcBef>
                        <a:buFont typeface="Wingdings" charset="2"/>
                        <a:defRPr sz="2000">
                          <a:solidFill>
                            <a:schemeClr val="tx1"/>
                          </a:solidFill>
                          <a:latin typeface="Times New Roman" charset="0"/>
                          <a:ea typeface="ＭＳ Ｐゴシック" charset="-128"/>
                        </a:defRPr>
                      </a:lvl3pPr>
                      <a:lvl4pPr marL="1600200" indent="-228600" algn="l">
                        <a:spcBef>
                          <a:spcPct val="20000"/>
                        </a:spcBef>
                        <a:buFont typeface="Wingdings" charset="2"/>
                        <a:defRPr>
                          <a:solidFill>
                            <a:schemeClr val="tx1"/>
                          </a:solidFill>
                          <a:latin typeface="Times New Roman" charset="0"/>
                          <a:ea typeface="ＭＳ Ｐゴシック" charset="-128"/>
                        </a:defRPr>
                      </a:lvl4pPr>
                      <a:lvl5pPr marL="2057400" indent="-228600" algn="l">
                        <a:spcBef>
                          <a:spcPct val="20000"/>
                        </a:spcBef>
                        <a:buFont typeface="Wingdings" charset="2"/>
                        <a:defRPr>
                          <a:solidFill>
                            <a:schemeClr val="tx1"/>
                          </a:solidFill>
                          <a:latin typeface="Times New Roman" charset="0"/>
                          <a:ea typeface="ＭＳ Ｐゴシック" charset="-128"/>
                        </a:defRPr>
                      </a:lvl5pPr>
                      <a:lvl6pPr marL="2514600" indent="-228600" eaLnBrk="0" fontAlgn="base" hangingPunct="0">
                        <a:spcBef>
                          <a:spcPct val="20000"/>
                        </a:spcBef>
                        <a:spcAft>
                          <a:spcPct val="0"/>
                        </a:spcAft>
                        <a:buFont typeface="Wingdings" charset="2"/>
                        <a:defRPr>
                          <a:solidFill>
                            <a:schemeClr val="tx1"/>
                          </a:solidFill>
                          <a:latin typeface="Times New Roman" charset="0"/>
                          <a:ea typeface="ＭＳ Ｐゴシック" charset="-128"/>
                        </a:defRPr>
                      </a:lvl6pPr>
                      <a:lvl7pPr marL="2971800" indent="-228600" eaLnBrk="0" fontAlgn="base" hangingPunct="0">
                        <a:spcBef>
                          <a:spcPct val="20000"/>
                        </a:spcBef>
                        <a:spcAft>
                          <a:spcPct val="0"/>
                        </a:spcAft>
                        <a:buFont typeface="Wingdings" charset="2"/>
                        <a:defRPr>
                          <a:solidFill>
                            <a:schemeClr val="tx1"/>
                          </a:solidFill>
                          <a:latin typeface="Times New Roman" charset="0"/>
                          <a:ea typeface="ＭＳ Ｐゴシック" charset="-128"/>
                        </a:defRPr>
                      </a:lvl7pPr>
                      <a:lvl8pPr marL="3429000" indent="-228600" eaLnBrk="0" fontAlgn="base" hangingPunct="0">
                        <a:spcBef>
                          <a:spcPct val="20000"/>
                        </a:spcBef>
                        <a:spcAft>
                          <a:spcPct val="0"/>
                        </a:spcAft>
                        <a:buFont typeface="Wingdings" charset="2"/>
                        <a:defRPr>
                          <a:solidFill>
                            <a:schemeClr val="tx1"/>
                          </a:solidFill>
                          <a:latin typeface="Times New Roman" charset="0"/>
                          <a:ea typeface="ＭＳ Ｐゴシック" charset="-128"/>
                        </a:defRPr>
                      </a:lvl8pPr>
                      <a:lvl9pPr marL="3886200" indent="-228600" eaLnBrk="0" fontAlgn="base" hangingPunct="0">
                        <a:spcBef>
                          <a:spcPct val="20000"/>
                        </a:spcBef>
                        <a:spcAft>
                          <a:spcPct val="0"/>
                        </a:spcAft>
                        <a:buFont typeface="Wingdings" charset="2"/>
                        <a:defRPr>
                          <a:solidFill>
                            <a:schemeClr val="tx1"/>
                          </a:solidFill>
                          <a:latin typeface="Times New Roman"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 typeface="Wingdings" charset="2"/>
                        <a:buNone/>
                        <a:tabLst/>
                      </a:pPr>
                      <a:r>
                        <a:rPr kumimoji="0" lang="en-US" altLang="en-US" sz="1800" b="0" i="0" u="none" strike="noStrike" cap="none" normalizeH="0" baseline="0">
                          <a:ln>
                            <a:noFill/>
                          </a:ln>
                          <a:solidFill>
                            <a:srgbClr val="000000"/>
                          </a:solidFill>
                          <a:effectLst/>
                          <a:latin typeface="Times New Roman" charset="0"/>
                          <a:ea typeface="ＭＳ Ｐゴシック" charset="-128"/>
                        </a:rPr>
                        <a:t>0.097</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8E5FE"/>
                    </a:solidFill>
                  </a:tcPr>
                </a:tc>
                <a:tc>
                  <a:txBody>
                    <a:bodyPr/>
                    <a:lstStyle>
                      <a:lvl1pPr algn="l">
                        <a:spcBef>
                          <a:spcPct val="20000"/>
                        </a:spcBef>
                        <a:buFont typeface="Wingdings" charset="2"/>
                        <a:defRPr sz="2800">
                          <a:solidFill>
                            <a:schemeClr val="tx1"/>
                          </a:solidFill>
                          <a:latin typeface="Times New Roman" charset="0"/>
                          <a:ea typeface="ＭＳ Ｐゴシック" charset="-128"/>
                        </a:defRPr>
                      </a:lvl1pPr>
                      <a:lvl2pPr marL="742950" indent="-285750" algn="l">
                        <a:spcBef>
                          <a:spcPct val="20000"/>
                        </a:spcBef>
                        <a:buFont typeface="Wingdings" charset="2"/>
                        <a:defRPr sz="2400">
                          <a:solidFill>
                            <a:schemeClr val="tx1"/>
                          </a:solidFill>
                          <a:latin typeface="Times New Roman" charset="0"/>
                          <a:ea typeface="ＭＳ Ｐゴシック" charset="-128"/>
                        </a:defRPr>
                      </a:lvl2pPr>
                      <a:lvl3pPr marL="1143000" indent="-228600" algn="l">
                        <a:spcBef>
                          <a:spcPct val="20000"/>
                        </a:spcBef>
                        <a:buFont typeface="Wingdings" charset="2"/>
                        <a:defRPr sz="2000">
                          <a:solidFill>
                            <a:schemeClr val="tx1"/>
                          </a:solidFill>
                          <a:latin typeface="Times New Roman" charset="0"/>
                          <a:ea typeface="ＭＳ Ｐゴシック" charset="-128"/>
                        </a:defRPr>
                      </a:lvl3pPr>
                      <a:lvl4pPr marL="1600200" indent="-228600" algn="l">
                        <a:spcBef>
                          <a:spcPct val="20000"/>
                        </a:spcBef>
                        <a:buFont typeface="Wingdings" charset="2"/>
                        <a:defRPr>
                          <a:solidFill>
                            <a:schemeClr val="tx1"/>
                          </a:solidFill>
                          <a:latin typeface="Times New Roman" charset="0"/>
                          <a:ea typeface="ＭＳ Ｐゴシック" charset="-128"/>
                        </a:defRPr>
                      </a:lvl4pPr>
                      <a:lvl5pPr marL="2057400" indent="-228600" algn="l">
                        <a:spcBef>
                          <a:spcPct val="20000"/>
                        </a:spcBef>
                        <a:buFont typeface="Wingdings" charset="2"/>
                        <a:defRPr>
                          <a:solidFill>
                            <a:schemeClr val="tx1"/>
                          </a:solidFill>
                          <a:latin typeface="Times New Roman" charset="0"/>
                          <a:ea typeface="ＭＳ Ｐゴシック" charset="-128"/>
                        </a:defRPr>
                      </a:lvl5pPr>
                      <a:lvl6pPr marL="2514600" indent="-228600" eaLnBrk="0" fontAlgn="base" hangingPunct="0">
                        <a:spcBef>
                          <a:spcPct val="20000"/>
                        </a:spcBef>
                        <a:spcAft>
                          <a:spcPct val="0"/>
                        </a:spcAft>
                        <a:buFont typeface="Wingdings" charset="2"/>
                        <a:defRPr>
                          <a:solidFill>
                            <a:schemeClr val="tx1"/>
                          </a:solidFill>
                          <a:latin typeface="Times New Roman" charset="0"/>
                          <a:ea typeface="ＭＳ Ｐゴシック" charset="-128"/>
                        </a:defRPr>
                      </a:lvl6pPr>
                      <a:lvl7pPr marL="2971800" indent="-228600" eaLnBrk="0" fontAlgn="base" hangingPunct="0">
                        <a:spcBef>
                          <a:spcPct val="20000"/>
                        </a:spcBef>
                        <a:spcAft>
                          <a:spcPct val="0"/>
                        </a:spcAft>
                        <a:buFont typeface="Wingdings" charset="2"/>
                        <a:defRPr>
                          <a:solidFill>
                            <a:schemeClr val="tx1"/>
                          </a:solidFill>
                          <a:latin typeface="Times New Roman" charset="0"/>
                          <a:ea typeface="ＭＳ Ｐゴシック" charset="-128"/>
                        </a:defRPr>
                      </a:lvl7pPr>
                      <a:lvl8pPr marL="3429000" indent="-228600" eaLnBrk="0" fontAlgn="base" hangingPunct="0">
                        <a:spcBef>
                          <a:spcPct val="20000"/>
                        </a:spcBef>
                        <a:spcAft>
                          <a:spcPct val="0"/>
                        </a:spcAft>
                        <a:buFont typeface="Wingdings" charset="2"/>
                        <a:defRPr>
                          <a:solidFill>
                            <a:schemeClr val="tx1"/>
                          </a:solidFill>
                          <a:latin typeface="Times New Roman" charset="0"/>
                          <a:ea typeface="ＭＳ Ｐゴシック" charset="-128"/>
                        </a:defRPr>
                      </a:lvl8pPr>
                      <a:lvl9pPr marL="3886200" indent="-228600" eaLnBrk="0" fontAlgn="base" hangingPunct="0">
                        <a:spcBef>
                          <a:spcPct val="20000"/>
                        </a:spcBef>
                        <a:spcAft>
                          <a:spcPct val="0"/>
                        </a:spcAft>
                        <a:buFont typeface="Wingdings" charset="2"/>
                        <a:defRPr>
                          <a:solidFill>
                            <a:schemeClr val="tx1"/>
                          </a:solidFill>
                          <a:latin typeface="Times New Roman"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 typeface="Wingdings" charset="2"/>
                        <a:buNone/>
                        <a:tabLst/>
                      </a:pPr>
                      <a:r>
                        <a:rPr kumimoji="0" lang="en-US" altLang="en-US" sz="1800" b="0" i="0" u="none" strike="noStrike" cap="none" normalizeH="0" baseline="0" dirty="0">
                          <a:ln>
                            <a:noFill/>
                          </a:ln>
                          <a:solidFill>
                            <a:srgbClr val="000000"/>
                          </a:solidFill>
                          <a:effectLst/>
                          <a:latin typeface="Times New Roman" charset="0"/>
                          <a:ea typeface="ＭＳ Ｐゴシック" charset="-128"/>
                        </a:rPr>
                        <a:t>0.190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8E5FE"/>
                    </a:solidFill>
                  </a:tcPr>
                </a:tc>
              </a:tr>
            </a:tbl>
          </a:graphicData>
        </a:graphic>
      </p:graphicFrame>
      <p:sp>
        <p:nvSpPr>
          <p:cNvPr id="5" name="Rectangle 4"/>
          <p:cNvSpPr>
            <a:spLocks noChangeArrowheads="1"/>
          </p:cNvSpPr>
          <p:nvPr/>
        </p:nvSpPr>
        <p:spPr bwMode="auto">
          <a:xfrm>
            <a:off x="1492250" y="433369"/>
            <a:ext cx="6616700" cy="954107"/>
          </a:xfrm>
          <a:prstGeom prst="rect">
            <a:avLst/>
          </a:prstGeom>
          <a:solidFill>
            <a:schemeClr val="accent3">
              <a:alpha val="53000"/>
            </a:schemeClr>
          </a:solidFill>
          <a:ln>
            <a:solidFill>
              <a:srgbClr val="4F81BD"/>
            </a:solidFill>
          </a:ln>
          <a:effectLst>
            <a:innerShdw blurRad="63500" dist="50800" dir="13500000">
              <a:prstClr val="black">
                <a:alpha val="50000"/>
              </a:prstClr>
            </a:innerShdw>
          </a:effectLst>
          <a:extLst/>
        </p:spPr>
        <p:style>
          <a:lnRef idx="3">
            <a:schemeClr val="lt1"/>
          </a:lnRef>
          <a:fillRef idx="1">
            <a:schemeClr val="accent3"/>
          </a:fillRef>
          <a:effectRef idx="1">
            <a:schemeClr val="accent3"/>
          </a:effectRef>
          <a:fontRef idx="minor">
            <a:schemeClr val="lt1"/>
          </a:fontRef>
        </p:style>
        <p:txBody>
          <a:bodyPr wrap="square">
            <a:spAutoFit/>
          </a:bodyPr>
          <a:lstStyle/>
          <a:p>
            <a:pPr algn="ctr"/>
            <a:r>
              <a:rPr lang="en-US" sz="2800" b="1" dirty="0" smtClean="0">
                <a:solidFill>
                  <a:srgbClr val="0000FF"/>
                </a:solidFill>
                <a:latin typeface="Arial"/>
                <a:ea typeface="MS Pゴシック" charset="0"/>
                <a:cs typeface="Arial"/>
              </a:rPr>
              <a:t>XLH Subjects: Correlates of Biochemical Variables</a:t>
            </a:r>
          </a:p>
        </p:txBody>
      </p:sp>
      <p:sp>
        <p:nvSpPr>
          <p:cNvPr id="6" name="TextBox 5"/>
          <p:cNvSpPr txBox="1"/>
          <p:nvPr/>
        </p:nvSpPr>
        <p:spPr>
          <a:xfrm>
            <a:off x="6398260" y="6123067"/>
            <a:ext cx="2091690" cy="307777"/>
          </a:xfrm>
          <a:prstGeom prst="rect">
            <a:avLst/>
          </a:prstGeom>
          <a:noFill/>
        </p:spPr>
        <p:txBody>
          <a:bodyPr wrap="square" rtlCol="0">
            <a:spAutoFit/>
          </a:bodyPr>
          <a:lstStyle/>
          <a:p>
            <a:r>
              <a:rPr lang="en-US" sz="1400" b="1" dirty="0">
                <a:solidFill>
                  <a:srgbClr val="0000FF"/>
                </a:solidFill>
                <a:latin typeface="Arial"/>
                <a:cs typeface="Arial"/>
              </a:rPr>
              <a:t>JCEM 95:E352, 2010</a:t>
            </a:r>
          </a:p>
        </p:txBody>
      </p:sp>
    </p:spTree>
    <p:extLst>
      <p:ext uri="{BB962C8B-B14F-4D97-AF65-F5344CB8AC3E}">
        <p14:creationId xmlns:p14="http://schemas.microsoft.com/office/powerpoint/2010/main" val="1288357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4950" y="1285240"/>
            <a:ext cx="8674100" cy="4813300"/>
          </a:xfrm>
          <a:prstGeom prst="rect">
            <a:avLst/>
          </a:prstGeom>
        </p:spPr>
      </p:pic>
      <p:sp>
        <p:nvSpPr>
          <p:cNvPr id="3" name="Rectangle 2"/>
          <p:cNvSpPr>
            <a:spLocks noChangeArrowheads="1"/>
          </p:cNvSpPr>
          <p:nvPr/>
        </p:nvSpPr>
        <p:spPr bwMode="auto">
          <a:xfrm>
            <a:off x="393700" y="68243"/>
            <a:ext cx="8356600" cy="954107"/>
          </a:xfrm>
          <a:prstGeom prst="rect">
            <a:avLst/>
          </a:prstGeom>
          <a:solidFill>
            <a:schemeClr val="accent3">
              <a:alpha val="53000"/>
            </a:schemeClr>
          </a:solidFill>
          <a:ln>
            <a:solidFill>
              <a:srgbClr val="4F81BD"/>
            </a:solidFill>
          </a:ln>
          <a:effectLst>
            <a:innerShdw blurRad="63500" dist="50800" dir="13500000">
              <a:prstClr val="black">
                <a:alpha val="50000"/>
              </a:prstClr>
            </a:innerShdw>
          </a:effectLst>
          <a:extLst/>
        </p:spPr>
        <p:style>
          <a:lnRef idx="3">
            <a:schemeClr val="lt1"/>
          </a:lnRef>
          <a:fillRef idx="1">
            <a:schemeClr val="accent3"/>
          </a:fillRef>
          <a:effectRef idx="1">
            <a:schemeClr val="accent3"/>
          </a:effectRef>
          <a:fontRef idx="minor">
            <a:schemeClr val="lt1"/>
          </a:fontRef>
        </p:style>
        <p:txBody>
          <a:bodyPr wrap="square">
            <a:spAutoFit/>
          </a:bodyPr>
          <a:lstStyle/>
          <a:p>
            <a:pPr algn="ctr"/>
            <a:r>
              <a:rPr lang="en-US" sz="2800" b="1" dirty="0" smtClean="0">
                <a:solidFill>
                  <a:srgbClr val="0000FF"/>
                </a:solidFill>
                <a:latin typeface="Arial"/>
                <a:ea typeface="MS Pゴシック" charset="0"/>
                <a:cs typeface="Arial"/>
              </a:rPr>
              <a:t>FGF23 levels correlate with circulating </a:t>
            </a:r>
          </a:p>
          <a:p>
            <a:pPr algn="ctr"/>
            <a:r>
              <a:rPr lang="en-US" sz="2800" b="1" dirty="0" smtClean="0">
                <a:solidFill>
                  <a:srgbClr val="0000FF"/>
                </a:solidFill>
                <a:latin typeface="Arial"/>
                <a:ea typeface="MS Pゴシック" charset="0"/>
                <a:cs typeface="Arial"/>
              </a:rPr>
              <a:t>levels of PTH in XLH</a:t>
            </a:r>
          </a:p>
        </p:txBody>
      </p:sp>
      <p:sp>
        <p:nvSpPr>
          <p:cNvPr id="5" name="TextBox 4"/>
          <p:cNvSpPr txBox="1"/>
          <p:nvPr/>
        </p:nvSpPr>
        <p:spPr>
          <a:xfrm>
            <a:off x="6398260" y="6123067"/>
            <a:ext cx="2091690" cy="307777"/>
          </a:xfrm>
          <a:prstGeom prst="rect">
            <a:avLst/>
          </a:prstGeom>
          <a:noFill/>
        </p:spPr>
        <p:txBody>
          <a:bodyPr wrap="square" rtlCol="0">
            <a:spAutoFit/>
          </a:bodyPr>
          <a:lstStyle/>
          <a:p>
            <a:r>
              <a:rPr lang="en-US" sz="1400" b="1" dirty="0">
                <a:solidFill>
                  <a:srgbClr val="0000FF"/>
                </a:solidFill>
                <a:latin typeface="Arial"/>
                <a:cs typeface="Arial"/>
              </a:rPr>
              <a:t>JCEM 95:E352, 2010</a:t>
            </a:r>
          </a:p>
        </p:txBody>
      </p:sp>
    </p:spTree>
    <p:extLst>
      <p:ext uri="{BB962C8B-B14F-4D97-AF65-F5344CB8AC3E}">
        <p14:creationId xmlns:p14="http://schemas.microsoft.com/office/powerpoint/2010/main" val="1225967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531707" y="2811258"/>
            <a:ext cx="8229600" cy="2407602"/>
          </a:xfrm>
        </p:spPr>
        <p:txBody>
          <a:bodyPr>
            <a:normAutofit fontScale="90000"/>
          </a:bodyPr>
          <a:lstStyle/>
          <a:p>
            <a:r>
              <a:rPr lang="en-GB" sz="1800" dirty="0">
                <a:solidFill>
                  <a:srgbClr val="0000FF"/>
                </a:solidFill>
                <a:latin typeface="Arial"/>
                <a:cs typeface="Arial"/>
              </a:rPr>
              <a:t/>
            </a:r>
            <a:br>
              <a:rPr lang="en-GB" sz="1800" dirty="0">
                <a:solidFill>
                  <a:srgbClr val="0000FF"/>
                </a:solidFill>
                <a:latin typeface="Arial"/>
                <a:cs typeface="Arial"/>
              </a:rPr>
            </a:br>
            <a:r>
              <a:rPr lang="en-GB" sz="1800" dirty="0" smtClean="0">
                <a:solidFill>
                  <a:srgbClr val="0000FF"/>
                </a:solidFill>
                <a:latin typeface="Arial"/>
                <a:cs typeface="Arial"/>
              </a:rPr>
              <a:t/>
            </a:r>
            <a:br>
              <a:rPr lang="en-GB" sz="1800" dirty="0" smtClean="0">
                <a:solidFill>
                  <a:srgbClr val="0000FF"/>
                </a:solidFill>
                <a:latin typeface="Arial"/>
                <a:cs typeface="Arial"/>
              </a:rPr>
            </a:br>
            <a:r>
              <a:rPr lang="en-GB" sz="1800" b="1" dirty="0" smtClean="0">
                <a:solidFill>
                  <a:srgbClr val="0000FF"/>
                </a:solidFill>
                <a:latin typeface="Arial"/>
                <a:cs typeface="Arial"/>
              </a:rPr>
              <a:t>Karl Insogna</a:t>
            </a:r>
            <a:br>
              <a:rPr lang="en-GB" sz="1800" b="1" dirty="0" smtClean="0">
                <a:solidFill>
                  <a:srgbClr val="0000FF"/>
                </a:solidFill>
                <a:latin typeface="Arial"/>
                <a:cs typeface="Arial"/>
              </a:rPr>
            </a:br>
            <a:r>
              <a:rPr lang="en-GB" sz="1800" b="1" dirty="0">
                <a:solidFill>
                  <a:srgbClr val="0000FF"/>
                </a:solidFill>
                <a:latin typeface="Arial"/>
                <a:cs typeface="Arial"/>
              </a:rPr>
              <a:t/>
            </a:r>
            <a:br>
              <a:rPr lang="en-GB" sz="1800" b="1" dirty="0">
                <a:solidFill>
                  <a:srgbClr val="0000FF"/>
                </a:solidFill>
                <a:latin typeface="Arial"/>
                <a:cs typeface="Arial"/>
              </a:rPr>
            </a:br>
            <a:r>
              <a:rPr lang="en-GB" sz="1800" b="1" dirty="0" smtClean="0">
                <a:solidFill>
                  <a:srgbClr val="0000FF"/>
                </a:solidFill>
                <a:latin typeface="Arial"/>
                <a:cs typeface="Arial"/>
              </a:rPr>
              <a:t>I am an investigator conducting clinical trials </a:t>
            </a:r>
            <a:br>
              <a:rPr lang="en-GB" sz="1800" b="1" dirty="0" smtClean="0">
                <a:solidFill>
                  <a:srgbClr val="0000FF"/>
                </a:solidFill>
                <a:latin typeface="Arial"/>
                <a:cs typeface="Arial"/>
              </a:rPr>
            </a:br>
            <a:r>
              <a:rPr lang="en-GB" sz="1800" b="1" dirty="0" smtClean="0">
                <a:solidFill>
                  <a:srgbClr val="0000FF"/>
                </a:solidFill>
                <a:latin typeface="Arial"/>
                <a:cs typeface="Arial"/>
              </a:rPr>
              <a:t>in patients with XLH and TIO </a:t>
            </a:r>
            <a:br>
              <a:rPr lang="en-GB" sz="1800" b="1" dirty="0" smtClean="0">
                <a:solidFill>
                  <a:srgbClr val="0000FF"/>
                </a:solidFill>
                <a:latin typeface="Arial"/>
                <a:cs typeface="Arial"/>
              </a:rPr>
            </a:br>
            <a:r>
              <a:rPr lang="en-GB" sz="1800" b="1" dirty="0" smtClean="0">
                <a:solidFill>
                  <a:srgbClr val="0000FF"/>
                </a:solidFill>
                <a:latin typeface="Arial"/>
                <a:cs typeface="Arial"/>
              </a:rPr>
              <a:t>sponsored by</a:t>
            </a:r>
            <a:br>
              <a:rPr lang="en-GB" sz="1800" b="1" dirty="0" smtClean="0">
                <a:solidFill>
                  <a:srgbClr val="0000FF"/>
                </a:solidFill>
                <a:latin typeface="Arial"/>
                <a:cs typeface="Arial"/>
              </a:rPr>
            </a:br>
            <a:r>
              <a:rPr lang="en-GB" sz="1800" b="1" dirty="0" smtClean="0">
                <a:solidFill>
                  <a:srgbClr val="0000FF"/>
                </a:solidFill>
                <a:latin typeface="Arial"/>
                <a:cs typeface="Arial"/>
              </a:rPr>
              <a:t/>
            </a:r>
            <a:br>
              <a:rPr lang="en-GB" sz="1800" b="1" dirty="0" smtClean="0">
                <a:solidFill>
                  <a:srgbClr val="0000FF"/>
                </a:solidFill>
                <a:latin typeface="Arial"/>
                <a:cs typeface="Arial"/>
              </a:rPr>
            </a:br>
            <a:r>
              <a:rPr lang="en-GB" sz="1800" b="1" dirty="0" smtClean="0">
                <a:solidFill>
                  <a:srgbClr val="0000FF"/>
                </a:solidFill>
                <a:latin typeface="Arial"/>
                <a:cs typeface="Arial"/>
              </a:rPr>
              <a:t>Ultragenyx</a:t>
            </a:r>
            <a:endParaRPr lang="en-GB" sz="1800" b="1" dirty="0">
              <a:solidFill>
                <a:srgbClr val="0000FF"/>
              </a:solidFill>
              <a:latin typeface="Arial"/>
              <a:cs typeface="Arial"/>
            </a:endParaRPr>
          </a:p>
        </p:txBody>
      </p:sp>
      <p:sp>
        <p:nvSpPr>
          <p:cNvPr id="3" name="Rectangle 2"/>
          <p:cNvSpPr/>
          <p:nvPr/>
        </p:nvSpPr>
        <p:spPr>
          <a:xfrm>
            <a:off x="1973324" y="2164927"/>
            <a:ext cx="5698996" cy="646331"/>
          </a:xfrm>
          <a:prstGeom prst="rect">
            <a:avLst/>
          </a:prstGeom>
          <a:solidFill>
            <a:schemeClr val="accent3">
              <a:alpha val="57000"/>
            </a:schemeClr>
          </a:solidFill>
          <a:ln>
            <a:solidFill>
              <a:srgbClr val="4F81BD"/>
            </a:solidFill>
          </a:ln>
          <a:effectLst>
            <a:innerShdw blurRad="63500" dist="50800" dir="13500000">
              <a:prstClr val="black">
                <a:alpha val="50000"/>
              </a:prstClr>
            </a:innerShdw>
          </a:effectLst>
        </p:spPr>
        <p:style>
          <a:lnRef idx="3">
            <a:schemeClr val="lt1"/>
          </a:lnRef>
          <a:fillRef idx="1">
            <a:schemeClr val="accent3"/>
          </a:fillRef>
          <a:effectRef idx="1">
            <a:schemeClr val="accent3"/>
          </a:effectRef>
          <a:fontRef idx="minor">
            <a:schemeClr val="lt1"/>
          </a:fontRef>
        </p:style>
        <p:txBody>
          <a:bodyPr wrap="none">
            <a:spAutoFit/>
          </a:bodyPr>
          <a:lstStyle/>
          <a:p>
            <a:r>
              <a:rPr lang="en-GB" sz="3600" b="1" dirty="0">
                <a:solidFill>
                  <a:srgbClr val="0000FF"/>
                </a:solidFill>
                <a:latin typeface="Arial"/>
                <a:cs typeface="Arial"/>
              </a:rPr>
              <a:t>CONFLICT OF INTEREST</a:t>
            </a:r>
            <a:endParaRPr lang="en-US" sz="3600" dirty="0"/>
          </a:p>
        </p:txBody>
      </p:sp>
    </p:spTree>
    <p:extLst>
      <p:ext uri="{BB962C8B-B14F-4D97-AF65-F5344CB8AC3E}">
        <p14:creationId xmlns:p14="http://schemas.microsoft.com/office/powerpoint/2010/main" val="601573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1593850" y="2217600"/>
            <a:ext cx="6616700" cy="1754326"/>
          </a:xfrm>
          <a:prstGeom prst="rect">
            <a:avLst/>
          </a:prstGeom>
          <a:solidFill>
            <a:schemeClr val="accent3">
              <a:alpha val="53000"/>
            </a:schemeClr>
          </a:solidFill>
          <a:ln>
            <a:solidFill>
              <a:srgbClr val="4F81BD"/>
            </a:solidFill>
          </a:ln>
          <a:effectLst>
            <a:innerShdw blurRad="63500" dist="50800" dir="13500000">
              <a:prstClr val="black">
                <a:alpha val="50000"/>
              </a:prstClr>
            </a:innerShdw>
          </a:effectLst>
          <a:extLst/>
        </p:spPr>
        <p:style>
          <a:lnRef idx="3">
            <a:schemeClr val="lt1"/>
          </a:lnRef>
          <a:fillRef idx="1">
            <a:schemeClr val="accent3"/>
          </a:fillRef>
          <a:effectRef idx="1">
            <a:schemeClr val="accent3"/>
          </a:effectRef>
          <a:fontRef idx="minor">
            <a:schemeClr val="lt1"/>
          </a:fontRef>
        </p:style>
        <p:txBody>
          <a:bodyPr wrap="square">
            <a:spAutoFit/>
          </a:bodyPr>
          <a:lstStyle/>
          <a:p>
            <a:pPr algn="ctr"/>
            <a:r>
              <a:rPr lang="en-US" sz="3600" b="1" dirty="0" smtClean="0">
                <a:solidFill>
                  <a:srgbClr val="0000FF"/>
                </a:solidFill>
                <a:latin typeface="Arial"/>
                <a:ea typeface="MS Pゴシック" charset="0"/>
                <a:cs typeface="Arial"/>
              </a:rPr>
              <a:t>Current approaches to treating adult patients </a:t>
            </a:r>
          </a:p>
          <a:p>
            <a:pPr algn="ctr"/>
            <a:r>
              <a:rPr lang="en-US" sz="3600" b="1" dirty="0" smtClean="0">
                <a:solidFill>
                  <a:srgbClr val="0000FF"/>
                </a:solidFill>
                <a:latin typeface="Arial"/>
                <a:ea typeface="MS Pゴシック" charset="0"/>
                <a:cs typeface="Arial"/>
              </a:rPr>
              <a:t>with XLH</a:t>
            </a:r>
          </a:p>
        </p:txBody>
      </p:sp>
    </p:spTree>
    <p:extLst>
      <p:ext uri="{BB962C8B-B14F-4D97-AF65-F5344CB8AC3E}">
        <p14:creationId xmlns:p14="http://schemas.microsoft.com/office/powerpoint/2010/main" val="1032908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3"/>
          <p:cNvSpPr>
            <a:spLocks noGrp="1" noChangeArrowheads="1"/>
          </p:cNvSpPr>
          <p:nvPr>
            <p:ph type="body" idx="1"/>
          </p:nvPr>
        </p:nvSpPr>
        <p:spPr>
          <a:xfrm>
            <a:off x="1168400" y="1524000"/>
            <a:ext cx="7137400" cy="4495800"/>
          </a:xfrm>
        </p:spPr>
        <p:txBody>
          <a:bodyPr>
            <a:normAutofit/>
          </a:bodyPr>
          <a:lstStyle/>
          <a:p>
            <a:pPr marL="114300" indent="-457200">
              <a:lnSpc>
                <a:spcPct val="90000"/>
              </a:lnSpc>
              <a:buFont typeface="Arial" charset="0"/>
              <a:buChar char="•"/>
              <a:defRPr/>
            </a:pPr>
            <a:r>
              <a:rPr lang="en-US" sz="2800" b="1" dirty="0">
                <a:solidFill>
                  <a:srgbClr val="0000FF"/>
                </a:solidFill>
                <a:latin typeface="Arial"/>
                <a:ea typeface="MS Pゴシック" charset="0"/>
                <a:cs typeface="Arial"/>
              </a:rPr>
              <a:t>Nutritional counseling </a:t>
            </a:r>
          </a:p>
          <a:p>
            <a:pPr marL="114300" indent="-457200">
              <a:lnSpc>
                <a:spcPct val="90000"/>
              </a:lnSpc>
              <a:buFont typeface="Arial" charset="0"/>
              <a:buChar char="•"/>
              <a:defRPr/>
            </a:pPr>
            <a:endParaRPr lang="en-US" sz="2800" b="1" dirty="0">
              <a:solidFill>
                <a:srgbClr val="0000FF"/>
              </a:solidFill>
              <a:latin typeface="Arial"/>
              <a:ea typeface="MS Pゴシック" charset="0"/>
              <a:cs typeface="Arial"/>
            </a:endParaRPr>
          </a:p>
          <a:p>
            <a:pPr marL="114300" indent="-457200">
              <a:lnSpc>
                <a:spcPct val="90000"/>
              </a:lnSpc>
              <a:buFont typeface="Arial" charset="0"/>
              <a:buChar char="•"/>
              <a:defRPr/>
            </a:pPr>
            <a:r>
              <a:rPr lang="en-US" sz="2800" b="1" dirty="0">
                <a:solidFill>
                  <a:srgbClr val="0000FF"/>
                </a:solidFill>
                <a:latin typeface="Arial"/>
                <a:ea typeface="MS Pゴシック" charset="0"/>
                <a:cs typeface="Arial"/>
              </a:rPr>
              <a:t>Regular aerobic </a:t>
            </a:r>
            <a:r>
              <a:rPr lang="en-US" sz="2800" b="1" dirty="0" smtClean="0">
                <a:solidFill>
                  <a:srgbClr val="0000FF"/>
                </a:solidFill>
                <a:latin typeface="Arial"/>
                <a:ea typeface="MS Pゴシック" charset="0"/>
                <a:cs typeface="Arial"/>
              </a:rPr>
              <a:t>exercise </a:t>
            </a:r>
            <a:endParaRPr lang="en-US" sz="2800" b="1" dirty="0">
              <a:solidFill>
                <a:srgbClr val="0000FF"/>
              </a:solidFill>
              <a:latin typeface="Arial"/>
              <a:ea typeface="MS Pゴシック" charset="0"/>
              <a:cs typeface="Arial"/>
            </a:endParaRPr>
          </a:p>
          <a:p>
            <a:pPr marL="114300" indent="-457200">
              <a:lnSpc>
                <a:spcPct val="90000"/>
              </a:lnSpc>
              <a:buFont typeface="Arial" charset="0"/>
              <a:buChar char="•"/>
              <a:defRPr/>
            </a:pPr>
            <a:endParaRPr lang="en-US" sz="2800" b="1" dirty="0">
              <a:solidFill>
                <a:srgbClr val="0000FF"/>
              </a:solidFill>
              <a:latin typeface="Arial"/>
              <a:ea typeface="MS Pゴシック" charset="0"/>
              <a:cs typeface="Arial"/>
            </a:endParaRPr>
          </a:p>
          <a:p>
            <a:pPr marL="114300" indent="-457200">
              <a:lnSpc>
                <a:spcPct val="90000"/>
              </a:lnSpc>
              <a:buFont typeface="Arial" charset="0"/>
              <a:buChar char="•"/>
              <a:defRPr/>
            </a:pPr>
            <a:r>
              <a:rPr lang="en-US" sz="2800" b="1" dirty="0">
                <a:solidFill>
                  <a:srgbClr val="0000FF"/>
                </a:solidFill>
                <a:latin typeface="Arial"/>
                <a:ea typeface="MS Pゴシック" charset="0"/>
                <a:cs typeface="Arial"/>
              </a:rPr>
              <a:t>Meticulous dental hygiene </a:t>
            </a:r>
          </a:p>
          <a:p>
            <a:pPr marL="114300" indent="-457200">
              <a:lnSpc>
                <a:spcPct val="90000"/>
              </a:lnSpc>
              <a:buFont typeface="Arial" charset="0"/>
              <a:buChar char="•"/>
              <a:defRPr/>
            </a:pPr>
            <a:endParaRPr lang="en-US" sz="2800" b="1" dirty="0">
              <a:solidFill>
                <a:srgbClr val="0000FF"/>
              </a:solidFill>
              <a:latin typeface="Arial"/>
              <a:ea typeface="MS Pゴシック" charset="0"/>
              <a:cs typeface="Arial"/>
            </a:endParaRPr>
          </a:p>
          <a:p>
            <a:pPr marL="114300" indent="-457200">
              <a:lnSpc>
                <a:spcPct val="90000"/>
              </a:lnSpc>
              <a:buFont typeface="Arial" charset="0"/>
              <a:buChar char="•"/>
              <a:defRPr/>
            </a:pPr>
            <a:r>
              <a:rPr lang="en-US" sz="2800" b="1" dirty="0">
                <a:solidFill>
                  <a:srgbClr val="0000FF"/>
                </a:solidFill>
                <a:latin typeface="Arial"/>
                <a:ea typeface="MS Pゴシック" charset="0"/>
                <a:cs typeface="Arial"/>
              </a:rPr>
              <a:t> Regular auditory examinations</a:t>
            </a:r>
          </a:p>
        </p:txBody>
      </p:sp>
      <p:sp>
        <p:nvSpPr>
          <p:cNvPr id="4" name="Rectangle 3"/>
          <p:cNvSpPr>
            <a:spLocks noChangeArrowheads="1"/>
          </p:cNvSpPr>
          <p:nvPr/>
        </p:nvSpPr>
        <p:spPr bwMode="auto">
          <a:xfrm>
            <a:off x="749300" y="420669"/>
            <a:ext cx="7975600" cy="584775"/>
          </a:xfrm>
          <a:prstGeom prst="rect">
            <a:avLst/>
          </a:prstGeom>
          <a:solidFill>
            <a:schemeClr val="accent3">
              <a:alpha val="53000"/>
            </a:schemeClr>
          </a:solidFill>
          <a:ln>
            <a:solidFill>
              <a:srgbClr val="4F81BD"/>
            </a:solidFill>
          </a:ln>
          <a:effectLst>
            <a:innerShdw blurRad="63500" dist="50800" dir="13500000">
              <a:prstClr val="black">
                <a:alpha val="50000"/>
              </a:prstClr>
            </a:innerShdw>
          </a:effectLst>
          <a:extLst/>
        </p:spPr>
        <p:style>
          <a:lnRef idx="3">
            <a:schemeClr val="lt1"/>
          </a:lnRef>
          <a:fillRef idx="1">
            <a:schemeClr val="accent3"/>
          </a:fillRef>
          <a:effectRef idx="1">
            <a:schemeClr val="accent3"/>
          </a:effectRef>
          <a:fontRef idx="minor">
            <a:schemeClr val="lt1"/>
          </a:fontRef>
        </p:style>
        <p:txBody>
          <a:bodyPr wrap="square">
            <a:spAutoFit/>
          </a:bodyPr>
          <a:lstStyle/>
          <a:p>
            <a:pPr algn="ctr"/>
            <a:r>
              <a:rPr lang="en-US" sz="3200" b="1" dirty="0" smtClean="0">
                <a:solidFill>
                  <a:srgbClr val="0000FF"/>
                </a:solidFill>
                <a:latin typeface="Arial"/>
                <a:ea typeface="MS Pゴシック" charset="0"/>
                <a:cs typeface="Arial"/>
              </a:rPr>
              <a:t>Non-Pharmacologic Recommendations</a:t>
            </a:r>
          </a:p>
        </p:txBody>
      </p:sp>
    </p:spTree>
    <p:extLst>
      <p:ext uri="{BB962C8B-B14F-4D97-AF65-F5344CB8AC3E}">
        <p14:creationId xmlns:p14="http://schemas.microsoft.com/office/powerpoint/2010/main" val="379047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 calcmode="lin" valueType="num">
                                      <p:cBhvr additive="base">
                                        <p:cTn id="7" dur="500"/>
                                        <p:tgtEl>
                                          <p:spTgt spid="24579">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24579">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24579">
                                            <p:txEl>
                                              <p:pRg st="2" end="2"/>
                                            </p:txEl>
                                          </p:spTgt>
                                        </p:tgtEl>
                                        <p:attrNameLst>
                                          <p:attrName>style.visibility</p:attrName>
                                        </p:attrNameLst>
                                      </p:cBhvr>
                                      <p:to>
                                        <p:strVal val="visible"/>
                                      </p:to>
                                    </p:set>
                                    <p:anim calcmode="lin" valueType="num">
                                      <p:cBhvr additive="base">
                                        <p:cTn id="13" dur="500"/>
                                        <p:tgtEl>
                                          <p:spTgt spid="24579">
                                            <p:txEl>
                                              <p:pRg st="2" end="2"/>
                                            </p:txEl>
                                          </p:spTgt>
                                        </p:tgtEl>
                                        <p:attrNameLst>
                                          <p:attrName>ppt_y</p:attrName>
                                        </p:attrNameLst>
                                      </p:cBhvr>
                                      <p:tavLst>
                                        <p:tav tm="0">
                                          <p:val>
                                            <p:strVal val="#ppt_y+#ppt_h*1.125000"/>
                                          </p:val>
                                        </p:tav>
                                        <p:tav tm="100000">
                                          <p:val>
                                            <p:strVal val="#ppt_y"/>
                                          </p:val>
                                        </p:tav>
                                      </p:tavLst>
                                    </p:anim>
                                    <p:animEffect transition="in" filter="wipe(up)">
                                      <p:cBhvr>
                                        <p:cTn id="14" dur="500"/>
                                        <p:tgtEl>
                                          <p:spTgt spid="24579">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24579">
                                            <p:txEl>
                                              <p:pRg st="4" end="4"/>
                                            </p:txEl>
                                          </p:spTgt>
                                        </p:tgtEl>
                                        <p:attrNameLst>
                                          <p:attrName>style.visibility</p:attrName>
                                        </p:attrNameLst>
                                      </p:cBhvr>
                                      <p:to>
                                        <p:strVal val="visible"/>
                                      </p:to>
                                    </p:set>
                                    <p:anim calcmode="lin" valueType="num">
                                      <p:cBhvr additive="base">
                                        <p:cTn id="19" dur="500"/>
                                        <p:tgtEl>
                                          <p:spTgt spid="24579">
                                            <p:txEl>
                                              <p:pRg st="4" end="4"/>
                                            </p:txEl>
                                          </p:spTgt>
                                        </p:tgtEl>
                                        <p:attrNameLst>
                                          <p:attrName>ppt_y</p:attrName>
                                        </p:attrNameLst>
                                      </p:cBhvr>
                                      <p:tavLst>
                                        <p:tav tm="0">
                                          <p:val>
                                            <p:strVal val="#ppt_y+#ppt_h*1.125000"/>
                                          </p:val>
                                        </p:tav>
                                        <p:tav tm="100000">
                                          <p:val>
                                            <p:strVal val="#ppt_y"/>
                                          </p:val>
                                        </p:tav>
                                      </p:tavLst>
                                    </p:anim>
                                    <p:animEffect transition="in" filter="wipe(up)">
                                      <p:cBhvr>
                                        <p:cTn id="20" dur="500"/>
                                        <p:tgtEl>
                                          <p:spTgt spid="24579">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24579">
                                            <p:txEl>
                                              <p:pRg st="6" end="6"/>
                                            </p:txEl>
                                          </p:spTgt>
                                        </p:tgtEl>
                                        <p:attrNameLst>
                                          <p:attrName>style.visibility</p:attrName>
                                        </p:attrNameLst>
                                      </p:cBhvr>
                                      <p:to>
                                        <p:strVal val="visible"/>
                                      </p:to>
                                    </p:set>
                                    <p:anim calcmode="lin" valueType="num">
                                      <p:cBhvr additive="base">
                                        <p:cTn id="25" dur="500"/>
                                        <p:tgtEl>
                                          <p:spTgt spid="24579">
                                            <p:txEl>
                                              <p:pRg st="6" end="6"/>
                                            </p:txEl>
                                          </p:spTgt>
                                        </p:tgtEl>
                                        <p:attrNameLst>
                                          <p:attrName>ppt_y</p:attrName>
                                        </p:attrNameLst>
                                      </p:cBhvr>
                                      <p:tavLst>
                                        <p:tav tm="0">
                                          <p:val>
                                            <p:strVal val="#ppt_y+#ppt_h*1.125000"/>
                                          </p:val>
                                        </p:tav>
                                        <p:tav tm="100000">
                                          <p:val>
                                            <p:strVal val="#ppt_y"/>
                                          </p:val>
                                        </p:tav>
                                      </p:tavLst>
                                    </p:anim>
                                    <p:animEffect transition="in" filter="wipe(up)">
                                      <p:cBhvr>
                                        <p:cTn id="26" dur="500"/>
                                        <p:tgtEl>
                                          <p:spTgt spid="2457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288" y="2070100"/>
            <a:ext cx="8183671" cy="31115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4" name="Rectangle 3"/>
          <p:cNvSpPr>
            <a:spLocks noChangeArrowheads="1"/>
          </p:cNvSpPr>
          <p:nvPr/>
        </p:nvSpPr>
        <p:spPr bwMode="auto">
          <a:xfrm>
            <a:off x="563323" y="228600"/>
            <a:ext cx="7975600" cy="1077218"/>
          </a:xfrm>
          <a:prstGeom prst="rect">
            <a:avLst/>
          </a:prstGeom>
          <a:solidFill>
            <a:schemeClr val="accent3">
              <a:alpha val="53000"/>
            </a:schemeClr>
          </a:solidFill>
          <a:ln>
            <a:solidFill>
              <a:srgbClr val="4F81BD"/>
            </a:solidFill>
          </a:ln>
          <a:effectLst>
            <a:innerShdw blurRad="63500" dist="50800" dir="13500000">
              <a:prstClr val="black">
                <a:alpha val="50000"/>
              </a:prstClr>
            </a:innerShdw>
          </a:effectLst>
          <a:extLst/>
        </p:spPr>
        <p:style>
          <a:lnRef idx="3">
            <a:schemeClr val="lt1"/>
          </a:lnRef>
          <a:fillRef idx="1">
            <a:schemeClr val="accent3"/>
          </a:fillRef>
          <a:effectRef idx="1">
            <a:schemeClr val="accent3"/>
          </a:effectRef>
          <a:fontRef idx="minor">
            <a:schemeClr val="lt1"/>
          </a:fontRef>
        </p:style>
        <p:txBody>
          <a:bodyPr wrap="square">
            <a:spAutoFit/>
          </a:bodyPr>
          <a:lstStyle/>
          <a:p>
            <a:pPr algn="ctr"/>
            <a:r>
              <a:rPr lang="en-US" sz="3200" b="1" dirty="0" smtClean="0">
                <a:solidFill>
                  <a:srgbClr val="0000FF"/>
                </a:solidFill>
                <a:latin typeface="Arial"/>
                <a:ea typeface="MS Pゴシック" charset="0"/>
                <a:cs typeface="Arial"/>
              </a:rPr>
              <a:t>We undertook a prospective trial of therapy in adults with XLH</a:t>
            </a:r>
          </a:p>
        </p:txBody>
      </p:sp>
    </p:spTree>
    <p:extLst>
      <p:ext uri="{BB962C8B-B14F-4D97-AF65-F5344CB8AC3E}">
        <p14:creationId xmlns:p14="http://schemas.microsoft.com/office/powerpoint/2010/main" val="340734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346200"/>
            <a:ext cx="8578921" cy="4241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4" name="Rectangle 3"/>
          <p:cNvSpPr>
            <a:spLocks noChangeArrowheads="1"/>
          </p:cNvSpPr>
          <p:nvPr/>
        </p:nvSpPr>
        <p:spPr bwMode="auto">
          <a:xfrm>
            <a:off x="660400" y="360740"/>
            <a:ext cx="7975600" cy="523220"/>
          </a:xfrm>
          <a:prstGeom prst="rect">
            <a:avLst/>
          </a:prstGeom>
          <a:solidFill>
            <a:schemeClr val="accent3">
              <a:alpha val="53000"/>
            </a:schemeClr>
          </a:solidFill>
          <a:ln>
            <a:solidFill>
              <a:srgbClr val="4F81BD"/>
            </a:solidFill>
          </a:ln>
          <a:effectLst>
            <a:innerShdw blurRad="63500" dist="50800" dir="13500000">
              <a:prstClr val="black">
                <a:alpha val="50000"/>
              </a:prstClr>
            </a:innerShdw>
          </a:effectLst>
          <a:extLst/>
        </p:spPr>
        <p:style>
          <a:lnRef idx="3">
            <a:schemeClr val="lt1"/>
          </a:lnRef>
          <a:fillRef idx="1">
            <a:schemeClr val="accent3"/>
          </a:fillRef>
          <a:effectRef idx="1">
            <a:schemeClr val="accent3"/>
          </a:effectRef>
          <a:fontRef idx="minor">
            <a:schemeClr val="lt1"/>
          </a:fontRef>
        </p:style>
        <p:txBody>
          <a:bodyPr wrap="square">
            <a:spAutoFit/>
          </a:bodyPr>
          <a:lstStyle/>
          <a:p>
            <a:pPr algn="ctr"/>
            <a:r>
              <a:rPr lang="en-US" sz="2800" b="1" dirty="0" smtClean="0">
                <a:solidFill>
                  <a:srgbClr val="0000FF"/>
                </a:solidFill>
                <a:latin typeface="Arial"/>
                <a:ea typeface="MS Pゴシック" charset="0"/>
                <a:cs typeface="Arial"/>
              </a:rPr>
              <a:t>Characteristics of the 18 adult study subjects</a:t>
            </a:r>
          </a:p>
        </p:txBody>
      </p:sp>
    </p:spTree>
    <p:extLst>
      <p:ext uri="{BB962C8B-B14F-4D97-AF65-F5344CB8AC3E}">
        <p14:creationId xmlns:p14="http://schemas.microsoft.com/office/powerpoint/2010/main" val="504223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881" y="1198563"/>
            <a:ext cx="8176819" cy="44021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61442" name="Rectangle 3"/>
          <p:cNvSpPr>
            <a:spLocks noChangeArrowheads="1"/>
          </p:cNvSpPr>
          <p:nvPr/>
        </p:nvSpPr>
        <p:spPr bwMode="auto">
          <a:xfrm>
            <a:off x="1270000" y="4546600"/>
            <a:ext cx="3759200" cy="317500"/>
          </a:xfrm>
          <a:prstGeom prst="rect">
            <a:avLst/>
          </a:prstGeom>
          <a:noFill/>
          <a:ln w="38100">
            <a:solidFill>
              <a:srgbClr val="640065"/>
            </a:solidFill>
            <a:miter lim="800000"/>
            <a:headEnd/>
            <a:tailEnd/>
          </a:ln>
          <a:extLst>
            <a:ext uri="{909E8E84-426E-40dd-AFC4-6F175D3DCCD1}">
              <a14:hiddenFill xmlns:a14="http://schemas.microsoft.com/office/drawing/2010/main" xmlns="">
                <a:solidFill>
                  <a:schemeClr val="accent1"/>
                </a:solidFill>
              </a14:hiddenFill>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solidFill>
                <a:srgbClr val="640065"/>
              </a:solidFill>
            </a:endParaRPr>
          </a:p>
        </p:txBody>
      </p:sp>
      <p:sp>
        <p:nvSpPr>
          <p:cNvPr id="5" name="Rectangle 4"/>
          <p:cNvSpPr>
            <a:spLocks noChangeArrowheads="1"/>
          </p:cNvSpPr>
          <p:nvPr/>
        </p:nvSpPr>
        <p:spPr bwMode="auto">
          <a:xfrm>
            <a:off x="673100" y="182563"/>
            <a:ext cx="7975600" cy="523220"/>
          </a:xfrm>
          <a:prstGeom prst="rect">
            <a:avLst/>
          </a:prstGeom>
          <a:solidFill>
            <a:schemeClr val="accent3">
              <a:alpha val="53000"/>
            </a:schemeClr>
          </a:solidFill>
          <a:ln>
            <a:solidFill>
              <a:srgbClr val="4F81BD"/>
            </a:solidFill>
          </a:ln>
          <a:effectLst>
            <a:innerShdw blurRad="63500" dist="50800" dir="13500000">
              <a:prstClr val="black">
                <a:alpha val="50000"/>
              </a:prstClr>
            </a:innerShdw>
          </a:effectLst>
          <a:extLst/>
        </p:spPr>
        <p:style>
          <a:lnRef idx="3">
            <a:schemeClr val="lt1"/>
          </a:lnRef>
          <a:fillRef idx="1">
            <a:schemeClr val="accent3"/>
          </a:fillRef>
          <a:effectRef idx="1">
            <a:schemeClr val="accent3"/>
          </a:effectRef>
          <a:fontRef idx="minor">
            <a:schemeClr val="lt1"/>
          </a:fontRef>
        </p:style>
        <p:txBody>
          <a:bodyPr wrap="square">
            <a:spAutoFit/>
          </a:bodyPr>
          <a:lstStyle/>
          <a:p>
            <a:pPr algn="ctr"/>
            <a:r>
              <a:rPr lang="en-US" sz="2800" b="1" dirty="0" smtClean="0">
                <a:solidFill>
                  <a:srgbClr val="0000FF"/>
                </a:solidFill>
                <a:latin typeface="Arial"/>
                <a:ea typeface="MS Pゴシック" charset="0"/>
                <a:cs typeface="Arial"/>
              </a:rPr>
              <a:t>Pre-treatment Biochemical Data</a:t>
            </a:r>
          </a:p>
        </p:txBody>
      </p:sp>
    </p:spTree>
    <p:extLst>
      <p:ext uri="{BB962C8B-B14F-4D97-AF65-F5344CB8AC3E}">
        <p14:creationId xmlns:p14="http://schemas.microsoft.com/office/powerpoint/2010/main" val="936793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100" y="1392238"/>
            <a:ext cx="8652660" cy="38020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63490" name="Rectangle 3"/>
          <p:cNvSpPr>
            <a:spLocks noChangeArrowheads="1"/>
          </p:cNvSpPr>
          <p:nvPr/>
        </p:nvSpPr>
        <p:spPr bwMode="auto">
          <a:xfrm>
            <a:off x="3670300" y="3352800"/>
            <a:ext cx="4546600" cy="939800"/>
          </a:xfrm>
          <a:prstGeom prst="rect">
            <a:avLst/>
          </a:prstGeom>
          <a:noFill/>
          <a:ln w="28575">
            <a:solidFill>
              <a:srgbClr val="640065"/>
            </a:solidFill>
            <a:miter lim="800000"/>
            <a:headEnd/>
            <a:tailEnd/>
          </a:ln>
          <a:extLst>
            <a:ext uri="{909E8E84-426E-40dd-AFC4-6F175D3DCCD1}">
              <a14:hiddenFill xmlns:a14="http://schemas.microsoft.com/office/drawing/2010/main" xmlns="">
                <a:solidFill>
                  <a:schemeClr val="accent1"/>
                </a:solidFill>
              </a14:hiddenFill>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sp>
        <p:nvSpPr>
          <p:cNvPr id="5" name="Rectangle 4"/>
          <p:cNvSpPr>
            <a:spLocks noChangeArrowheads="1"/>
          </p:cNvSpPr>
          <p:nvPr/>
        </p:nvSpPr>
        <p:spPr bwMode="auto">
          <a:xfrm>
            <a:off x="673100" y="182563"/>
            <a:ext cx="7975600" cy="523220"/>
          </a:xfrm>
          <a:prstGeom prst="rect">
            <a:avLst/>
          </a:prstGeom>
          <a:solidFill>
            <a:schemeClr val="accent3">
              <a:alpha val="53000"/>
            </a:schemeClr>
          </a:solidFill>
          <a:ln>
            <a:solidFill>
              <a:srgbClr val="4F81BD"/>
            </a:solidFill>
          </a:ln>
          <a:effectLst>
            <a:innerShdw blurRad="63500" dist="50800" dir="13500000">
              <a:prstClr val="black">
                <a:alpha val="50000"/>
              </a:prstClr>
            </a:innerShdw>
          </a:effectLst>
          <a:extLst/>
        </p:spPr>
        <p:style>
          <a:lnRef idx="3">
            <a:schemeClr val="lt1"/>
          </a:lnRef>
          <a:fillRef idx="1">
            <a:schemeClr val="accent3"/>
          </a:fillRef>
          <a:effectRef idx="1">
            <a:schemeClr val="accent3"/>
          </a:effectRef>
          <a:fontRef idx="minor">
            <a:schemeClr val="lt1"/>
          </a:fontRef>
        </p:style>
        <p:txBody>
          <a:bodyPr wrap="square">
            <a:spAutoFit/>
          </a:bodyPr>
          <a:lstStyle/>
          <a:p>
            <a:pPr algn="ctr"/>
            <a:r>
              <a:rPr lang="en-US" sz="2800" b="1" dirty="0" smtClean="0">
                <a:solidFill>
                  <a:srgbClr val="0000FF"/>
                </a:solidFill>
                <a:latin typeface="Arial"/>
                <a:ea typeface="MS Pゴシック" charset="0"/>
                <a:cs typeface="Arial"/>
              </a:rPr>
              <a:t>Pre-treatment </a:t>
            </a:r>
            <a:r>
              <a:rPr lang="en-US" sz="2800" b="1" dirty="0" err="1" smtClean="0">
                <a:solidFill>
                  <a:srgbClr val="0000FF"/>
                </a:solidFill>
                <a:latin typeface="Arial"/>
                <a:ea typeface="MS Pゴシック" charset="0"/>
                <a:cs typeface="Arial"/>
              </a:rPr>
              <a:t>Histomorphometry</a:t>
            </a:r>
            <a:endParaRPr lang="en-US" sz="2800" b="1" dirty="0" smtClean="0">
              <a:solidFill>
                <a:srgbClr val="0000FF"/>
              </a:solidFill>
              <a:latin typeface="Arial"/>
              <a:ea typeface="MS Pゴシック" charset="0"/>
              <a:cs typeface="Arial"/>
            </a:endParaRPr>
          </a:p>
        </p:txBody>
      </p:sp>
    </p:spTree>
    <p:extLst>
      <p:ext uri="{BB962C8B-B14F-4D97-AF65-F5344CB8AC3E}">
        <p14:creationId xmlns:p14="http://schemas.microsoft.com/office/powerpoint/2010/main" val="1701882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3">
            <a:extLst>
              <a:ext uri="{28A0092B-C50C-407E-A947-70E740481C1C}">
                <a14:useLocalDpi xmlns:a14="http://schemas.microsoft.com/office/drawing/2010/main" val="0"/>
              </a:ext>
            </a:extLst>
          </a:blip>
          <a:srcRect t="9657"/>
          <a:stretch>
            <a:fillRect/>
          </a:stretch>
        </p:blipFill>
        <p:spPr bwMode="auto">
          <a:xfrm>
            <a:off x="1600200" y="762001"/>
            <a:ext cx="6064956" cy="5359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65538" name="Rectangle 3"/>
          <p:cNvSpPr>
            <a:spLocks noChangeArrowheads="1"/>
          </p:cNvSpPr>
          <p:nvPr/>
        </p:nvSpPr>
        <p:spPr bwMode="auto">
          <a:xfrm>
            <a:off x="2019300" y="4978400"/>
            <a:ext cx="4648200" cy="457200"/>
          </a:xfrm>
          <a:prstGeom prst="rect">
            <a:avLst/>
          </a:prstGeom>
          <a:noFill/>
          <a:ln w="38100">
            <a:solidFill>
              <a:srgbClr val="640065"/>
            </a:solidFill>
            <a:miter lim="800000"/>
            <a:headEnd/>
            <a:tailEnd/>
          </a:ln>
          <a:extLst>
            <a:ext uri="{909E8E84-426E-40dd-AFC4-6F175D3DCCD1}">
              <a14:hiddenFill xmlns:a14="http://schemas.microsoft.com/office/drawing/2010/main" xmlns="">
                <a:solidFill>
                  <a:schemeClr val="accent1"/>
                </a:solidFill>
              </a14:hiddenFill>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solidFill>
                <a:srgbClr val="640065"/>
              </a:solidFill>
            </a:endParaRPr>
          </a:p>
        </p:txBody>
      </p:sp>
      <p:sp>
        <p:nvSpPr>
          <p:cNvPr id="5" name="Rectangle 4"/>
          <p:cNvSpPr>
            <a:spLocks noChangeArrowheads="1"/>
          </p:cNvSpPr>
          <p:nvPr/>
        </p:nvSpPr>
        <p:spPr bwMode="auto">
          <a:xfrm>
            <a:off x="163512" y="155575"/>
            <a:ext cx="8839200" cy="461665"/>
          </a:xfrm>
          <a:prstGeom prst="rect">
            <a:avLst/>
          </a:prstGeom>
          <a:solidFill>
            <a:schemeClr val="accent3">
              <a:alpha val="53000"/>
            </a:schemeClr>
          </a:solidFill>
          <a:ln>
            <a:solidFill>
              <a:srgbClr val="4F81BD"/>
            </a:solidFill>
          </a:ln>
          <a:effectLst>
            <a:innerShdw blurRad="63500" dist="50800" dir="13500000">
              <a:prstClr val="black">
                <a:alpha val="50000"/>
              </a:prstClr>
            </a:innerShdw>
          </a:effectLst>
          <a:extLst/>
        </p:spPr>
        <p:style>
          <a:lnRef idx="3">
            <a:schemeClr val="lt1"/>
          </a:lnRef>
          <a:fillRef idx="1">
            <a:schemeClr val="accent3"/>
          </a:fillRef>
          <a:effectRef idx="1">
            <a:schemeClr val="accent3"/>
          </a:effectRef>
          <a:fontRef idx="minor">
            <a:schemeClr val="lt1"/>
          </a:fontRef>
        </p:style>
        <p:txBody>
          <a:bodyPr wrap="square">
            <a:spAutoFit/>
          </a:bodyPr>
          <a:lstStyle/>
          <a:p>
            <a:pPr algn="ctr"/>
            <a:r>
              <a:rPr lang="en-US" sz="2400" b="1" dirty="0" smtClean="0">
                <a:solidFill>
                  <a:srgbClr val="0000FF"/>
                </a:solidFill>
                <a:latin typeface="Arial"/>
                <a:ea typeface="MS Pゴシック" charset="0"/>
                <a:cs typeface="Arial"/>
              </a:rPr>
              <a:t>Mean doses of phosphate and calcitriol used in the study</a:t>
            </a:r>
          </a:p>
        </p:txBody>
      </p:sp>
    </p:spTree>
    <p:extLst>
      <p:ext uri="{BB962C8B-B14F-4D97-AF65-F5344CB8AC3E}">
        <p14:creationId xmlns:p14="http://schemas.microsoft.com/office/powerpoint/2010/main" val="1981668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066800"/>
            <a:ext cx="8547100" cy="44709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67586" name="Rectangle 3"/>
          <p:cNvSpPr>
            <a:spLocks noChangeArrowheads="1"/>
          </p:cNvSpPr>
          <p:nvPr/>
        </p:nvSpPr>
        <p:spPr bwMode="auto">
          <a:xfrm>
            <a:off x="558800" y="4279900"/>
            <a:ext cx="7823200" cy="406400"/>
          </a:xfrm>
          <a:prstGeom prst="rect">
            <a:avLst/>
          </a:prstGeom>
          <a:noFill/>
          <a:ln w="28575">
            <a:solidFill>
              <a:srgbClr val="640065"/>
            </a:solidFill>
            <a:miter lim="800000"/>
            <a:headEnd/>
            <a:tailEnd/>
          </a:ln>
          <a:extLst>
            <a:ext uri="{909E8E84-426E-40dd-AFC4-6F175D3DCCD1}">
              <a14:hiddenFill xmlns:a14="http://schemas.microsoft.com/office/drawing/2010/main" xmlns="">
                <a:solidFill>
                  <a:schemeClr val="accent1"/>
                </a:solidFill>
              </a14:hiddenFill>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sp>
        <p:nvSpPr>
          <p:cNvPr id="5" name="Rectangle 4"/>
          <p:cNvSpPr>
            <a:spLocks noChangeArrowheads="1"/>
          </p:cNvSpPr>
          <p:nvPr/>
        </p:nvSpPr>
        <p:spPr bwMode="auto">
          <a:xfrm>
            <a:off x="971550" y="324147"/>
            <a:ext cx="7200900" cy="461665"/>
          </a:xfrm>
          <a:prstGeom prst="rect">
            <a:avLst/>
          </a:prstGeom>
          <a:solidFill>
            <a:schemeClr val="accent3">
              <a:alpha val="53000"/>
            </a:schemeClr>
          </a:solidFill>
          <a:ln>
            <a:solidFill>
              <a:srgbClr val="4F81BD"/>
            </a:solidFill>
          </a:ln>
          <a:effectLst>
            <a:innerShdw blurRad="63500" dist="50800" dir="13500000">
              <a:prstClr val="black">
                <a:alpha val="50000"/>
              </a:prstClr>
            </a:innerShdw>
          </a:effectLst>
          <a:extLst/>
        </p:spPr>
        <p:style>
          <a:lnRef idx="3">
            <a:schemeClr val="lt1"/>
          </a:lnRef>
          <a:fillRef idx="1">
            <a:schemeClr val="accent3"/>
          </a:fillRef>
          <a:effectRef idx="1">
            <a:schemeClr val="accent3"/>
          </a:effectRef>
          <a:fontRef idx="minor">
            <a:schemeClr val="lt1"/>
          </a:fontRef>
        </p:style>
        <p:txBody>
          <a:bodyPr wrap="square">
            <a:spAutoFit/>
          </a:bodyPr>
          <a:lstStyle/>
          <a:p>
            <a:pPr algn="ctr"/>
            <a:r>
              <a:rPr lang="en-US" sz="2400" b="1" dirty="0" smtClean="0">
                <a:solidFill>
                  <a:srgbClr val="0000FF"/>
                </a:solidFill>
                <a:latin typeface="Arial"/>
                <a:ea typeface="MS Pゴシック" charset="0"/>
                <a:cs typeface="Arial"/>
              </a:rPr>
              <a:t>Biochemical Response to Treatment</a:t>
            </a:r>
          </a:p>
        </p:txBody>
      </p:sp>
    </p:spTree>
    <p:extLst>
      <p:ext uri="{BB962C8B-B14F-4D97-AF65-F5344CB8AC3E}">
        <p14:creationId xmlns:p14="http://schemas.microsoft.com/office/powerpoint/2010/main" val="1500727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825" y="1881188"/>
            <a:ext cx="7897813" cy="31448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69634" name="Rectangle 3"/>
          <p:cNvSpPr>
            <a:spLocks noChangeArrowheads="1"/>
          </p:cNvSpPr>
          <p:nvPr/>
        </p:nvSpPr>
        <p:spPr bwMode="auto">
          <a:xfrm>
            <a:off x="6553200" y="2514600"/>
            <a:ext cx="1600200" cy="1524000"/>
          </a:xfrm>
          <a:prstGeom prst="rect">
            <a:avLst/>
          </a:prstGeom>
          <a:noFill/>
          <a:ln w="38100">
            <a:solidFill>
              <a:srgbClr val="640065"/>
            </a:solidFill>
            <a:miter lim="800000"/>
            <a:headEnd/>
            <a:tailEnd/>
          </a:ln>
          <a:extLst>
            <a:ext uri="{909E8E84-426E-40dd-AFC4-6F175D3DCCD1}">
              <a14:hiddenFill xmlns:a14="http://schemas.microsoft.com/office/drawing/2010/main" xmlns="">
                <a:solidFill>
                  <a:schemeClr val="accent1"/>
                </a:solidFill>
              </a14:hiddenFill>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solidFill>
                <a:srgbClr val="640065"/>
              </a:solidFill>
            </a:endParaRPr>
          </a:p>
        </p:txBody>
      </p:sp>
      <p:sp>
        <p:nvSpPr>
          <p:cNvPr id="5" name="Rectangle 4"/>
          <p:cNvSpPr>
            <a:spLocks noChangeArrowheads="1"/>
          </p:cNvSpPr>
          <p:nvPr/>
        </p:nvSpPr>
        <p:spPr bwMode="auto">
          <a:xfrm>
            <a:off x="952500" y="432098"/>
            <a:ext cx="7200900" cy="461665"/>
          </a:xfrm>
          <a:prstGeom prst="rect">
            <a:avLst/>
          </a:prstGeom>
          <a:solidFill>
            <a:schemeClr val="accent3">
              <a:alpha val="53000"/>
            </a:schemeClr>
          </a:solidFill>
          <a:ln>
            <a:solidFill>
              <a:srgbClr val="4F81BD"/>
            </a:solidFill>
          </a:ln>
          <a:effectLst>
            <a:innerShdw blurRad="63500" dist="50800" dir="13500000">
              <a:prstClr val="black">
                <a:alpha val="50000"/>
              </a:prstClr>
            </a:innerShdw>
          </a:effectLst>
          <a:extLst/>
        </p:spPr>
        <p:style>
          <a:lnRef idx="3">
            <a:schemeClr val="lt1"/>
          </a:lnRef>
          <a:fillRef idx="1">
            <a:schemeClr val="accent3"/>
          </a:fillRef>
          <a:effectRef idx="1">
            <a:schemeClr val="accent3"/>
          </a:effectRef>
          <a:fontRef idx="minor">
            <a:schemeClr val="lt1"/>
          </a:fontRef>
        </p:style>
        <p:txBody>
          <a:bodyPr wrap="square">
            <a:spAutoFit/>
          </a:bodyPr>
          <a:lstStyle/>
          <a:p>
            <a:pPr algn="ctr"/>
            <a:r>
              <a:rPr lang="en-US" sz="2400" b="1" dirty="0" smtClean="0">
                <a:solidFill>
                  <a:srgbClr val="0000FF"/>
                </a:solidFill>
                <a:latin typeface="Arial"/>
                <a:ea typeface="MS Pゴシック" charset="0"/>
                <a:cs typeface="Arial"/>
              </a:rPr>
              <a:t>Biochemical Response to Treatment</a:t>
            </a:r>
          </a:p>
        </p:txBody>
      </p:sp>
    </p:spTree>
    <p:extLst>
      <p:ext uri="{BB962C8B-B14F-4D97-AF65-F5344CB8AC3E}">
        <p14:creationId xmlns:p14="http://schemas.microsoft.com/office/powerpoint/2010/main" val="1017809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3">
            <a:extLst>
              <a:ext uri="{28A0092B-C50C-407E-A947-70E740481C1C}">
                <a14:useLocalDpi xmlns:a14="http://schemas.microsoft.com/office/drawing/2010/main" val="0"/>
              </a:ext>
            </a:extLst>
          </a:blip>
          <a:srcRect l="1666" r="5833"/>
          <a:stretch>
            <a:fillRect/>
          </a:stretch>
        </p:blipFill>
        <p:spPr bwMode="auto">
          <a:xfrm>
            <a:off x="27994" y="1820256"/>
            <a:ext cx="9116006" cy="29041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71682" name="Rectangle 3"/>
          <p:cNvSpPr>
            <a:spLocks noChangeArrowheads="1"/>
          </p:cNvSpPr>
          <p:nvPr/>
        </p:nvSpPr>
        <p:spPr bwMode="auto">
          <a:xfrm>
            <a:off x="3352800" y="3721100"/>
            <a:ext cx="1524000" cy="622300"/>
          </a:xfrm>
          <a:prstGeom prst="rect">
            <a:avLst/>
          </a:prstGeom>
          <a:noFill/>
          <a:ln w="38100">
            <a:solidFill>
              <a:srgbClr val="FF0000"/>
            </a:solidFill>
            <a:miter lim="800000"/>
            <a:headEnd/>
            <a:tailEnd/>
          </a:ln>
          <a:extLst>
            <a:ext uri="{909E8E84-426E-40dd-AFC4-6F175D3DCCD1}">
              <a14:hiddenFill xmlns:a14="http://schemas.microsoft.com/office/drawing/2010/main" xmlns="">
                <a:solidFill>
                  <a:schemeClr val="accent1"/>
                </a:solidFill>
              </a14:hiddenFill>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solidFill>
                <a:srgbClr val="FF0000"/>
              </a:solidFill>
            </a:endParaRPr>
          </a:p>
        </p:txBody>
      </p:sp>
      <p:sp>
        <p:nvSpPr>
          <p:cNvPr id="71683" name="Rectangle 4"/>
          <p:cNvSpPr>
            <a:spLocks noChangeArrowheads="1"/>
          </p:cNvSpPr>
          <p:nvPr/>
        </p:nvSpPr>
        <p:spPr bwMode="auto">
          <a:xfrm>
            <a:off x="5562600" y="3721100"/>
            <a:ext cx="914400" cy="622300"/>
          </a:xfrm>
          <a:prstGeom prst="rect">
            <a:avLst/>
          </a:prstGeom>
          <a:noFill/>
          <a:ln w="38100">
            <a:solidFill>
              <a:srgbClr val="FF0000"/>
            </a:solidFill>
            <a:miter lim="800000"/>
            <a:headEnd/>
            <a:tailEnd/>
          </a:ln>
          <a:extLst>
            <a:ext uri="{909E8E84-426E-40dd-AFC4-6F175D3DCCD1}">
              <a14:hiddenFill xmlns:a14="http://schemas.microsoft.com/office/drawing/2010/main" xmlns="">
                <a:solidFill>
                  <a:schemeClr val="accent1"/>
                </a:solidFill>
              </a14:hiddenFill>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solidFill>
                <a:srgbClr val="FF0000"/>
              </a:solidFill>
            </a:endParaRPr>
          </a:p>
        </p:txBody>
      </p:sp>
      <p:sp>
        <p:nvSpPr>
          <p:cNvPr id="6" name="Rectangle 5"/>
          <p:cNvSpPr>
            <a:spLocks noChangeArrowheads="1"/>
          </p:cNvSpPr>
          <p:nvPr/>
        </p:nvSpPr>
        <p:spPr bwMode="auto">
          <a:xfrm>
            <a:off x="971550" y="578147"/>
            <a:ext cx="7200900" cy="830997"/>
          </a:xfrm>
          <a:prstGeom prst="rect">
            <a:avLst/>
          </a:prstGeom>
          <a:solidFill>
            <a:schemeClr val="accent3">
              <a:alpha val="53000"/>
            </a:schemeClr>
          </a:solidFill>
          <a:ln>
            <a:solidFill>
              <a:srgbClr val="4F81BD"/>
            </a:solidFill>
          </a:ln>
          <a:effectLst>
            <a:innerShdw blurRad="63500" dist="50800" dir="13500000">
              <a:prstClr val="black">
                <a:alpha val="50000"/>
              </a:prstClr>
            </a:innerShdw>
          </a:effectLst>
          <a:extLst/>
        </p:spPr>
        <p:style>
          <a:lnRef idx="3">
            <a:schemeClr val="lt1"/>
          </a:lnRef>
          <a:fillRef idx="1">
            <a:schemeClr val="accent3"/>
          </a:fillRef>
          <a:effectRef idx="1">
            <a:schemeClr val="accent3"/>
          </a:effectRef>
          <a:fontRef idx="minor">
            <a:schemeClr val="lt1"/>
          </a:fontRef>
        </p:style>
        <p:txBody>
          <a:bodyPr wrap="square">
            <a:spAutoFit/>
          </a:bodyPr>
          <a:lstStyle/>
          <a:p>
            <a:pPr algn="ctr"/>
            <a:r>
              <a:rPr lang="en-US" sz="2400" b="1" dirty="0" smtClean="0">
                <a:solidFill>
                  <a:srgbClr val="0000FF"/>
                </a:solidFill>
                <a:latin typeface="Arial"/>
                <a:ea typeface="MS Pゴシック" charset="0"/>
                <a:cs typeface="Arial"/>
              </a:rPr>
              <a:t>Histomorphometric Response to Conventional Treatment with </a:t>
            </a:r>
            <a:r>
              <a:rPr lang="en-US" sz="2400" b="1" dirty="0">
                <a:solidFill>
                  <a:srgbClr val="0000FF"/>
                </a:solidFill>
                <a:latin typeface="Arial"/>
                <a:ea typeface="MS Pゴシック" charset="0"/>
                <a:cs typeface="Arial"/>
              </a:rPr>
              <a:t>C</a:t>
            </a:r>
            <a:r>
              <a:rPr lang="en-US" sz="2400" b="1" dirty="0" smtClean="0">
                <a:solidFill>
                  <a:srgbClr val="0000FF"/>
                </a:solidFill>
                <a:latin typeface="Arial"/>
                <a:ea typeface="MS Pゴシック" charset="0"/>
                <a:cs typeface="Arial"/>
              </a:rPr>
              <a:t>alcitriol and Pi</a:t>
            </a:r>
          </a:p>
        </p:txBody>
      </p:sp>
    </p:spTree>
    <p:extLst>
      <p:ext uri="{BB962C8B-B14F-4D97-AF65-F5344CB8AC3E}">
        <p14:creationId xmlns:p14="http://schemas.microsoft.com/office/powerpoint/2010/main" val="1791589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71682"/>
                                        </p:tgtEl>
                                        <p:attrNameLst>
                                          <p:attrName>style.visibility</p:attrName>
                                        </p:attrNameLst>
                                      </p:cBhvr>
                                      <p:to>
                                        <p:strVal val="visible"/>
                                      </p:to>
                                    </p:set>
                                    <p:anim calcmode="lin" valueType="num">
                                      <p:cBhvr additive="base">
                                        <p:cTn id="7" dur="500"/>
                                        <p:tgtEl>
                                          <p:spTgt spid="71682"/>
                                        </p:tgtEl>
                                        <p:attrNameLst>
                                          <p:attrName>ppt_y</p:attrName>
                                        </p:attrNameLst>
                                      </p:cBhvr>
                                      <p:tavLst>
                                        <p:tav tm="0">
                                          <p:val>
                                            <p:strVal val="#ppt_y+#ppt_h*1.125000"/>
                                          </p:val>
                                        </p:tav>
                                        <p:tav tm="100000">
                                          <p:val>
                                            <p:strVal val="#ppt_y"/>
                                          </p:val>
                                        </p:tav>
                                      </p:tavLst>
                                    </p:anim>
                                    <p:animEffect transition="in" filter="wipe(up)">
                                      <p:cBhvr>
                                        <p:cTn id="8" dur="500"/>
                                        <p:tgtEl>
                                          <p:spTgt spid="7168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71683"/>
                                        </p:tgtEl>
                                        <p:attrNameLst>
                                          <p:attrName>style.visibility</p:attrName>
                                        </p:attrNameLst>
                                      </p:cBhvr>
                                      <p:to>
                                        <p:strVal val="visible"/>
                                      </p:to>
                                    </p:set>
                                    <p:anim calcmode="lin" valueType="num">
                                      <p:cBhvr additive="base">
                                        <p:cTn id="13" dur="500"/>
                                        <p:tgtEl>
                                          <p:spTgt spid="71683"/>
                                        </p:tgtEl>
                                        <p:attrNameLst>
                                          <p:attrName>ppt_y</p:attrName>
                                        </p:attrNameLst>
                                      </p:cBhvr>
                                      <p:tavLst>
                                        <p:tav tm="0">
                                          <p:val>
                                            <p:strVal val="#ppt_y+#ppt_h*1.125000"/>
                                          </p:val>
                                        </p:tav>
                                        <p:tav tm="100000">
                                          <p:val>
                                            <p:strVal val="#ppt_y"/>
                                          </p:val>
                                        </p:tav>
                                      </p:tavLst>
                                    </p:anim>
                                    <p:animEffect transition="in" filter="wipe(up)">
                                      <p:cBhvr>
                                        <p:cTn id="14" dur="500"/>
                                        <p:tgtEl>
                                          <p:spTgt spid="716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2" grpId="0" animBg="1"/>
      <p:bldP spid="7168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1440" y="365760"/>
            <a:ext cx="3901440" cy="772160"/>
          </a:xfrm>
          <a:solidFill>
            <a:schemeClr val="accent3">
              <a:alpha val="54000"/>
            </a:schemeClr>
          </a:solidFill>
          <a:ln>
            <a:solidFill>
              <a:srgbClr val="4F81BD"/>
            </a:solidFill>
          </a:ln>
          <a:effectLst>
            <a:innerShdw blurRad="63500" dist="50800" dir="13500000">
              <a:prstClr val="black">
                <a:alpha val="50000"/>
              </a:prstClr>
            </a:innerShdw>
          </a:effectLst>
        </p:spPr>
        <p:style>
          <a:lnRef idx="3">
            <a:schemeClr val="lt1"/>
          </a:lnRef>
          <a:fillRef idx="1">
            <a:schemeClr val="accent3"/>
          </a:fillRef>
          <a:effectRef idx="1">
            <a:schemeClr val="accent3"/>
          </a:effectRef>
          <a:fontRef idx="minor">
            <a:schemeClr val="lt1"/>
          </a:fontRef>
        </p:style>
        <p:txBody>
          <a:bodyPr/>
          <a:lstStyle/>
          <a:p>
            <a:r>
              <a:rPr lang="en-US" b="1" dirty="0" smtClean="0">
                <a:solidFill>
                  <a:srgbClr val="0000FF"/>
                </a:solidFill>
              </a:rPr>
              <a:t>Outline</a:t>
            </a:r>
            <a:endParaRPr lang="en-US" b="1" dirty="0">
              <a:solidFill>
                <a:srgbClr val="0000FF"/>
              </a:solidFill>
            </a:endParaRPr>
          </a:p>
        </p:txBody>
      </p:sp>
      <p:sp>
        <p:nvSpPr>
          <p:cNvPr id="3" name="Content Placeholder 2"/>
          <p:cNvSpPr>
            <a:spLocks noGrp="1"/>
          </p:cNvSpPr>
          <p:nvPr>
            <p:ph idx="1"/>
          </p:nvPr>
        </p:nvSpPr>
        <p:spPr>
          <a:xfrm>
            <a:off x="457200" y="1562669"/>
            <a:ext cx="8229600" cy="4525963"/>
          </a:xfrm>
        </p:spPr>
        <p:txBody>
          <a:bodyPr>
            <a:normAutofit fontScale="55000" lnSpcReduction="20000"/>
          </a:bodyPr>
          <a:lstStyle/>
          <a:p>
            <a:pPr lvl="0">
              <a:buSzPct val="200000"/>
            </a:pPr>
            <a:r>
              <a:rPr lang="en-US" b="1" dirty="0" smtClean="0">
                <a:solidFill>
                  <a:srgbClr val="0000FF"/>
                </a:solidFill>
              </a:rPr>
              <a:t>Review </a:t>
            </a:r>
            <a:r>
              <a:rPr lang="en-US" b="1" dirty="0">
                <a:solidFill>
                  <a:srgbClr val="0000FF"/>
                </a:solidFill>
              </a:rPr>
              <a:t>the key clinical </a:t>
            </a:r>
            <a:r>
              <a:rPr lang="en-US" b="1" dirty="0" smtClean="0">
                <a:solidFill>
                  <a:srgbClr val="0000FF"/>
                </a:solidFill>
              </a:rPr>
              <a:t>and biochemical features  of X-linked hypophosphatemia (XLH) </a:t>
            </a:r>
            <a:r>
              <a:rPr lang="en-US" b="1" dirty="0">
                <a:solidFill>
                  <a:srgbClr val="0000FF"/>
                </a:solidFill>
              </a:rPr>
              <a:t>in </a:t>
            </a:r>
            <a:r>
              <a:rPr lang="en-US" b="1" dirty="0" smtClean="0">
                <a:solidFill>
                  <a:srgbClr val="0000FF"/>
                </a:solidFill>
              </a:rPr>
              <a:t>adults.</a:t>
            </a:r>
          </a:p>
          <a:p>
            <a:pPr marL="0" lvl="0" indent="0">
              <a:buSzPct val="200000"/>
              <a:buNone/>
            </a:pPr>
            <a:endParaRPr lang="en-US" b="1" dirty="0">
              <a:solidFill>
                <a:srgbClr val="0000FF"/>
              </a:solidFill>
            </a:endParaRPr>
          </a:p>
          <a:p>
            <a:pPr lvl="0">
              <a:buSzPct val="200000"/>
            </a:pPr>
            <a:r>
              <a:rPr lang="en-US" b="1" dirty="0">
                <a:solidFill>
                  <a:srgbClr val="0000FF"/>
                </a:solidFill>
              </a:rPr>
              <a:t>Summarize the pathogenesis of XLH and the central role of FGF23 in </a:t>
            </a:r>
            <a:r>
              <a:rPr lang="en-US" b="1" dirty="0" smtClean="0">
                <a:solidFill>
                  <a:srgbClr val="0000FF"/>
                </a:solidFill>
              </a:rPr>
              <a:t>this </a:t>
            </a:r>
            <a:r>
              <a:rPr lang="en-US" b="1" dirty="0">
                <a:solidFill>
                  <a:srgbClr val="0000FF"/>
                </a:solidFill>
              </a:rPr>
              <a:t>disease</a:t>
            </a:r>
            <a:r>
              <a:rPr lang="en-US" b="1" dirty="0" smtClean="0">
                <a:solidFill>
                  <a:srgbClr val="0000FF"/>
                </a:solidFill>
              </a:rPr>
              <a:t>.</a:t>
            </a:r>
          </a:p>
          <a:p>
            <a:pPr lvl="0">
              <a:buSzPct val="200000"/>
            </a:pPr>
            <a:endParaRPr lang="en-US" b="1" dirty="0">
              <a:solidFill>
                <a:srgbClr val="0000FF"/>
              </a:solidFill>
            </a:endParaRPr>
          </a:p>
          <a:p>
            <a:pPr lvl="0">
              <a:buSzPct val="200000"/>
            </a:pPr>
            <a:r>
              <a:rPr lang="en-US" b="1" dirty="0">
                <a:solidFill>
                  <a:srgbClr val="0000FF"/>
                </a:solidFill>
              </a:rPr>
              <a:t>Review the efficacy and limitations </a:t>
            </a:r>
            <a:r>
              <a:rPr lang="en-US" b="1" dirty="0" smtClean="0">
                <a:solidFill>
                  <a:srgbClr val="0000FF"/>
                </a:solidFill>
              </a:rPr>
              <a:t>of treatment with calcitriol </a:t>
            </a:r>
            <a:r>
              <a:rPr lang="en-US" b="1" dirty="0">
                <a:solidFill>
                  <a:srgbClr val="0000FF"/>
                </a:solidFill>
              </a:rPr>
              <a:t>and supplemental </a:t>
            </a:r>
            <a:r>
              <a:rPr lang="en-US" b="1" dirty="0" smtClean="0">
                <a:solidFill>
                  <a:srgbClr val="0000FF"/>
                </a:solidFill>
              </a:rPr>
              <a:t>phosphorus </a:t>
            </a:r>
            <a:r>
              <a:rPr lang="en-US" b="1" dirty="0">
                <a:solidFill>
                  <a:srgbClr val="0000FF"/>
                </a:solidFill>
              </a:rPr>
              <a:t>for </a:t>
            </a:r>
            <a:r>
              <a:rPr lang="en-US" b="1" dirty="0" smtClean="0">
                <a:solidFill>
                  <a:srgbClr val="0000FF"/>
                </a:solidFill>
              </a:rPr>
              <a:t>XLH.</a:t>
            </a:r>
          </a:p>
          <a:p>
            <a:pPr lvl="0">
              <a:buSzPct val="200000"/>
            </a:pPr>
            <a:endParaRPr lang="en-US" b="1" dirty="0">
              <a:solidFill>
                <a:srgbClr val="0000FF"/>
              </a:solidFill>
            </a:endParaRPr>
          </a:p>
          <a:p>
            <a:pPr lvl="0">
              <a:buSzPct val="200000"/>
            </a:pPr>
            <a:r>
              <a:rPr lang="en-US" b="1" dirty="0" smtClean="0">
                <a:solidFill>
                  <a:srgbClr val="0000FF"/>
                </a:solidFill>
              </a:rPr>
              <a:t>Review the </a:t>
            </a:r>
            <a:r>
              <a:rPr lang="en-US" b="1" dirty="0">
                <a:solidFill>
                  <a:srgbClr val="0000FF"/>
                </a:solidFill>
              </a:rPr>
              <a:t>pre-clinical studies that support the use of a </a:t>
            </a:r>
            <a:r>
              <a:rPr lang="en-US" b="1" dirty="0" smtClean="0">
                <a:solidFill>
                  <a:srgbClr val="0000FF"/>
                </a:solidFill>
              </a:rPr>
              <a:t>blocking </a:t>
            </a:r>
            <a:r>
              <a:rPr lang="en-US" b="1" dirty="0">
                <a:solidFill>
                  <a:srgbClr val="0000FF"/>
                </a:solidFill>
              </a:rPr>
              <a:t>antibody to FGF23 in the treatment of XLH</a:t>
            </a:r>
            <a:r>
              <a:rPr lang="en-US" b="1" dirty="0" smtClean="0">
                <a:solidFill>
                  <a:srgbClr val="0000FF"/>
                </a:solidFill>
              </a:rPr>
              <a:t>.</a:t>
            </a:r>
          </a:p>
          <a:p>
            <a:pPr lvl="0">
              <a:buSzPct val="200000"/>
            </a:pPr>
            <a:endParaRPr lang="en-US" b="1" dirty="0">
              <a:solidFill>
                <a:srgbClr val="0000FF"/>
              </a:solidFill>
            </a:endParaRPr>
          </a:p>
          <a:p>
            <a:pPr lvl="0">
              <a:buSzPct val="200000"/>
            </a:pPr>
            <a:r>
              <a:rPr lang="en-US" b="1" dirty="0">
                <a:solidFill>
                  <a:srgbClr val="0000FF"/>
                </a:solidFill>
              </a:rPr>
              <a:t>Report data from </a:t>
            </a:r>
            <a:r>
              <a:rPr lang="en-US" b="1" dirty="0" smtClean="0">
                <a:solidFill>
                  <a:srgbClr val="0000FF"/>
                </a:solidFill>
              </a:rPr>
              <a:t>phase </a:t>
            </a:r>
            <a:r>
              <a:rPr lang="en-US" b="1" dirty="0">
                <a:solidFill>
                  <a:srgbClr val="0000FF"/>
                </a:solidFill>
              </a:rPr>
              <a:t>2 studies using a </a:t>
            </a:r>
            <a:r>
              <a:rPr lang="en-US" b="1" dirty="0" smtClean="0">
                <a:solidFill>
                  <a:srgbClr val="0000FF"/>
                </a:solidFill>
              </a:rPr>
              <a:t>recombinant human IgG</a:t>
            </a:r>
            <a:r>
              <a:rPr lang="en-US" b="1" baseline="-25000" dirty="0" smtClean="0">
                <a:solidFill>
                  <a:srgbClr val="0000FF"/>
                </a:solidFill>
              </a:rPr>
              <a:t>1</a:t>
            </a:r>
            <a:r>
              <a:rPr lang="en-US" b="1" dirty="0" smtClean="0">
                <a:solidFill>
                  <a:srgbClr val="0000FF"/>
                </a:solidFill>
              </a:rPr>
              <a:t> monoclonal antibody to FGF23 in adults </a:t>
            </a:r>
            <a:r>
              <a:rPr lang="en-US" b="1" dirty="0">
                <a:solidFill>
                  <a:srgbClr val="0000FF"/>
                </a:solidFill>
              </a:rPr>
              <a:t>with </a:t>
            </a:r>
            <a:r>
              <a:rPr lang="en-US" b="1" dirty="0" smtClean="0">
                <a:solidFill>
                  <a:srgbClr val="0000FF"/>
                </a:solidFill>
              </a:rPr>
              <a:t>XLH.</a:t>
            </a:r>
          </a:p>
          <a:p>
            <a:pPr lvl="0">
              <a:buSzPct val="200000"/>
            </a:pPr>
            <a:endParaRPr lang="en-US" b="1" dirty="0">
              <a:solidFill>
                <a:srgbClr val="0000FF"/>
              </a:solidFill>
            </a:endParaRPr>
          </a:p>
          <a:p>
            <a:pPr lvl="0">
              <a:buSzPct val="200000"/>
            </a:pPr>
            <a:r>
              <a:rPr lang="en-US" b="1" dirty="0" smtClean="0">
                <a:solidFill>
                  <a:srgbClr val="0000FF"/>
                </a:solidFill>
              </a:rPr>
              <a:t>Speculate on future directions for the treatment of this disorder.</a:t>
            </a:r>
            <a:endParaRPr lang="en-US" b="1" dirty="0">
              <a:solidFill>
                <a:srgbClr val="0000FF"/>
              </a:solidFill>
            </a:endParaRPr>
          </a:p>
        </p:txBody>
      </p:sp>
    </p:spTree>
    <p:extLst>
      <p:ext uri="{BB962C8B-B14F-4D97-AF65-F5344CB8AC3E}">
        <p14:creationId xmlns:p14="http://schemas.microsoft.com/office/powerpoint/2010/main" val="3694046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p:tgtEl>
                                          <p:spTgt spid="3">
                                            <p:txEl>
                                              <p:pRg st="4" end="4"/>
                                            </p:txEl>
                                          </p:spTgt>
                                        </p:tgtEl>
                                        <p:attrNameLst>
                                          <p:attrName>ppt_y</p:attrName>
                                        </p:attrNameLst>
                                      </p:cBhvr>
                                      <p:tavLst>
                                        <p:tav tm="0">
                                          <p:val>
                                            <p:strVal val="#ppt_y+#ppt_h*1.125000"/>
                                          </p:val>
                                        </p:tav>
                                        <p:tav tm="100000">
                                          <p:val>
                                            <p:strVal val="#ppt_y"/>
                                          </p:val>
                                        </p:tav>
                                      </p:tavLst>
                                    </p:anim>
                                    <p:animEffect transition="in" filter="wipe(up)">
                                      <p:cBhvr>
                                        <p:cTn id="20" dur="500"/>
                                        <p:tgtEl>
                                          <p:spTgt spid="3">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p:tgtEl>
                                          <p:spTgt spid="3">
                                            <p:txEl>
                                              <p:pRg st="6" end="6"/>
                                            </p:txEl>
                                          </p:spTgt>
                                        </p:tgtEl>
                                        <p:attrNameLst>
                                          <p:attrName>ppt_y</p:attrName>
                                        </p:attrNameLst>
                                      </p:cBhvr>
                                      <p:tavLst>
                                        <p:tav tm="0">
                                          <p:val>
                                            <p:strVal val="#ppt_y+#ppt_h*1.125000"/>
                                          </p:val>
                                        </p:tav>
                                        <p:tav tm="100000">
                                          <p:val>
                                            <p:strVal val="#ppt_y"/>
                                          </p:val>
                                        </p:tav>
                                      </p:tavLst>
                                    </p:anim>
                                    <p:animEffect transition="in" filter="wipe(up)">
                                      <p:cBhvr>
                                        <p:cTn id="26" dur="500"/>
                                        <p:tgtEl>
                                          <p:spTgt spid="3">
                                            <p:txEl>
                                              <p:pRg st="6" end="6"/>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 calcmode="lin" valueType="num">
                                      <p:cBhvr additive="base">
                                        <p:cTn id="31" dur="500"/>
                                        <p:tgtEl>
                                          <p:spTgt spid="3">
                                            <p:txEl>
                                              <p:pRg st="8" end="8"/>
                                            </p:txEl>
                                          </p:spTgt>
                                        </p:tgtEl>
                                        <p:attrNameLst>
                                          <p:attrName>ppt_y</p:attrName>
                                        </p:attrNameLst>
                                      </p:cBhvr>
                                      <p:tavLst>
                                        <p:tav tm="0">
                                          <p:val>
                                            <p:strVal val="#ppt_y+#ppt_h*1.125000"/>
                                          </p:val>
                                        </p:tav>
                                        <p:tav tm="100000">
                                          <p:val>
                                            <p:strVal val="#ppt_y"/>
                                          </p:val>
                                        </p:tav>
                                      </p:tavLst>
                                    </p:anim>
                                    <p:animEffect transition="in" filter="wipe(up)">
                                      <p:cBhvr>
                                        <p:cTn id="32" dur="500"/>
                                        <p:tgtEl>
                                          <p:spTgt spid="3">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anim calcmode="lin" valueType="num">
                                      <p:cBhvr additive="base">
                                        <p:cTn id="37" dur="500"/>
                                        <p:tgtEl>
                                          <p:spTgt spid="3">
                                            <p:txEl>
                                              <p:pRg st="10" end="10"/>
                                            </p:txEl>
                                          </p:spTgt>
                                        </p:tgtEl>
                                        <p:attrNameLst>
                                          <p:attrName>ppt_y</p:attrName>
                                        </p:attrNameLst>
                                      </p:cBhvr>
                                      <p:tavLst>
                                        <p:tav tm="0">
                                          <p:val>
                                            <p:strVal val="#ppt_y+#ppt_h*1.125000"/>
                                          </p:val>
                                        </p:tav>
                                        <p:tav tm="100000">
                                          <p:val>
                                            <p:strVal val="#ppt_y"/>
                                          </p:val>
                                        </p:tav>
                                      </p:tavLst>
                                    </p:anim>
                                    <p:animEffect transition="in" filter="wipe(up)">
                                      <p:cBhvr>
                                        <p:cTn id="38"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027757"/>
            <a:ext cx="9144000" cy="4802486"/>
          </a:xfrm>
          <a:prstGeom prst="rect">
            <a:avLst/>
          </a:prstGeom>
        </p:spPr>
      </p:pic>
      <p:sp>
        <p:nvSpPr>
          <p:cNvPr id="3" name="TextBox 2"/>
          <p:cNvSpPr txBox="1"/>
          <p:nvPr/>
        </p:nvSpPr>
        <p:spPr>
          <a:xfrm>
            <a:off x="6483662" y="5921520"/>
            <a:ext cx="2298700" cy="338554"/>
          </a:xfrm>
          <a:prstGeom prst="rect">
            <a:avLst/>
          </a:prstGeom>
          <a:noFill/>
        </p:spPr>
        <p:txBody>
          <a:bodyPr wrap="square" rtlCol="0">
            <a:spAutoFit/>
          </a:bodyPr>
          <a:lstStyle/>
          <a:p>
            <a:r>
              <a:rPr lang="en-US" sz="1600" b="1" dirty="0">
                <a:solidFill>
                  <a:srgbClr val="0000FF"/>
                </a:solidFill>
                <a:latin typeface="Arial"/>
                <a:ea typeface="MS Pゴシック" charset="0"/>
                <a:cs typeface="Arial"/>
              </a:rPr>
              <a:t>JCEM 100:3625, 2015</a:t>
            </a:r>
          </a:p>
        </p:txBody>
      </p:sp>
      <p:sp>
        <p:nvSpPr>
          <p:cNvPr id="4" name="Rectangle 3"/>
          <p:cNvSpPr>
            <a:spLocks noChangeArrowheads="1"/>
          </p:cNvSpPr>
          <p:nvPr/>
        </p:nvSpPr>
        <p:spPr bwMode="auto">
          <a:xfrm>
            <a:off x="1289154" y="104427"/>
            <a:ext cx="6385810" cy="923330"/>
          </a:xfrm>
          <a:prstGeom prst="rect">
            <a:avLst/>
          </a:prstGeom>
          <a:solidFill>
            <a:schemeClr val="accent3">
              <a:alpha val="53000"/>
            </a:schemeClr>
          </a:solidFill>
          <a:ln>
            <a:solidFill>
              <a:srgbClr val="4F81BD"/>
            </a:solidFill>
          </a:ln>
          <a:effectLst>
            <a:innerShdw blurRad="63500" dist="50800" dir="13500000">
              <a:prstClr val="black">
                <a:alpha val="50000"/>
              </a:prstClr>
            </a:innerShdw>
          </a:effectLst>
          <a:extLst/>
        </p:spPr>
        <p:style>
          <a:lnRef idx="3">
            <a:schemeClr val="lt1"/>
          </a:lnRef>
          <a:fillRef idx="1">
            <a:schemeClr val="accent3"/>
          </a:fillRef>
          <a:effectRef idx="1">
            <a:schemeClr val="accent3"/>
          </a:effectRef>
          <a:fontRef idx="minor">
            <a:schemeClr val="lt1"/>
          </a:fontRef>
        </p:style>
        <p:txBody>
          <a:bodyPr wrap="square">
            <a:spAutoFit/>
          </a:bodyPr>
          <a:lstStyle/>
          <a:p>
            <a:r>
              <a:rPr lang="en-US" b="1" dirty="0" smtClean="0">
                <a:solidFill>
                  <a:srgbClr val="0000FF"/>
                </a:solidFill>
                <a:latin typeface="Arial"/>
                <a:ea typeface="MS Pゴシック" charset="0"/>
                <a:cs typeface="Arial"/>
              </a:rPr>
              <a:t>1. Conventional </a:t>
            </a:r>
            <a:r>
              <a:rPr lang="en-US" b="1" dirty="0">
                <a:solidFill>
                  <a:srgbClr val="0000FF"/>
                </a:solidFill>
                <a:latin typeface="Arial"/>
                <a:ea typeface="MS Pゴシック" charset="0"/>
                <a:cs typeface="Arial"/>
              </a:rPr>
              <a:t>t</a:t>
            </a:r>
            <a:r>
              <a:rPr lang="en-US" b="1" dirty="0" smtClean="0">
                <a:solidFill>
                  <a:srgbClr val="0000FF"/>
                </a:solidFill>
                <a:latin typeface="Arial"/>
                <a:ea typeface="MS Pゴシック" charset="0"/>
                <a:cs typeface="Arial"/>
              </a:rPr>
              <a:t>reatment does not affect enthesopathy</a:t>
            </a:r>
          </a:p>
          <a:p>
            <a:r>
              <a:rPr lang="en-US" b="1" dirty="0" smtClean="0">
                <a:solidFill>
                  <a:srgbClr val="0000FF"/>
                </a:solidFill>
                <a:latin typeface="Arial"/>
                <a:ea typeface="MS Pゴシック" charset="0"/>
                <a:cs typeface="Arial"/>
              </a:rPr>
              <a:t>2. Male sex and obesity portend worse enthesopathy</a:t>
            </a:r>
          </a:p>
          <a:p>
            <a:r>
              <a:rPr lang="en-US" b="1" dirty="0" smtClean="0">
                <a:solidFill>
                  <a:srgbClr val="0000FF"/>
                </a:solidFill>
                <a:latin typeface="Arial"/>
                <a:ea typeface="MS Pゴシック" charset="0"/>
                <a:cs typeface="Arial"/>
              </a:rPr>
              <a:t>3. Hyperparathyroidism is </a:t>
            </a:r>
            <a:r>
              <a:rPr lang="en-US" b="1" dirty="0" err="1" smtClean="0">
                <a:solidFill>
                  <a:srgbClr val="0000FF"/>
                </a:solidFill>
                <a:latin typeface="Arial"/>
                <a:ea typeface="MS Pゴシック" charset="0"/>
                <a:cs typeface="Arial"/>
              </a:rPr>
              <a:t>a/w</a:t>
            </a:r>
            <a:r>
              <a:rPr lang="en-US" b="1" dirty="0" smtClean="0">
                <a:solidFill>
                  <a:srgbClr val="0000FF"/>
                </a:solidFill>
                <a:latin typeface="Arial"/>
                <a:ea typeface="MS Pゴシック" charset="0"/>
                <a:cs typeface="Arial"/>
              </a:rPr>
              <a:t> worse enthesopathy </a:t>
            </a:r>
          </a:p>
        </p:txBody>
      </p:sp>
      <p:sp>
        <p:nvSpPr>
          <p:cNvPr id="5" name="Rectangle 3"/>
          <p:cNvSpPr>
            <a:spLocks noChangeArrowheads="1"/>
          </p:cNvSpPr>
          <p:nvPr/>
        </p:nvSpPr>
        <p:spPr bwMode="auto">
          <a:xfrm>
            <a:off x="4749800" y="2449830"/>
            <a:ext cx="3803650" cy="622300"/>
          </a:xfrm>
          <a:prstGeom prst="rect">
            <a:avLst/>
          </a:prstGeom>
          <a:noFill/>
          <a:ln w="38100">
            <a:solidFill>
              <a:srgbClr val="FF0000"/>
            </a:solidFill>
            <a:miter lim="800000"/>
            <a:headEnd/>
            <a:tailEnd/>
          </a:ln>
          <a:extLst>
            <a:ext uri="{909E8E84-426E-40dd-AFC4-6F175D3DCCD1}">
              <a14:hiddenFill xmlns:a14="http://schemas.microsoft.com/office/drawing/2010/main" xmlns="">
                <a:solidFill>
                  <a:schemeClr val="accent1"/>
                </a:solidFill>
              </a14:hiddenFill>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solidFill>
                <a:srgbClr val="FF0000"/>
              </a:solidFill>
            </a:endParaRPr>
          </a:p>
        </p:txBody>
      </p:sp>
      <p:sp>
        <p:nvSpPr>
          <p:cNvPr id="6" name="Rectangle 3"/>
          <p:cNvSpPr>
            <a:spLocks noChangeArrowheads="1"/>
          </p:cNvSpPr>
          <p:nvPr/>
        </p:nvSpPr>
        <p:spPr bwMode="auto">
          <a:xfrm>
            <a:off x="4749800" y="3688080"/>
            <a:ext cx="3803650" cy="622300"/>
          </a:xfrm>
          <a:prstGeom prst="rect">
            <a:avLst/>
          </a:prstGeom>
          <a:noFill/>
          <a:ln w="38100">
            <a:solidFill>
              <a:srgbClr val="FF0000"/>
            </a:solidFill>
            <a:miter lim="800000"/>
            <a:headEnd/>
            <a:tailEnd/>
          </a:ln>
          <a:extLst>
            <a:ext uri="{909E8E84-426E-40dd-AFC4-6F175D3DCCD1}">
              <a14:hiddenFill xmlns:a14="http://schemas.microsoft.com/office/drawing/2010/main" xmlns="">
                <a:solidFill>
                  <a:schemeClr val="accent1"/>
                </a:solidFill>
              </a14:hiddenFill>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solidFill>
                <a:srgbClr val="FF0000"/>
              </a:solidFill>
            </a:endParaRPr>
          </a:p>
        </p:txBody>
      </p:sp>
      <p:sp>
        <p:nvSpPr>
          <p:cNvPr id="7" name="Rectangle 3"/>
          <p:cNvSpPr>
            <a:spLocks noChangeArrowheads="1"/>
          </p:cNvSpPr>
          <p:nvPr/>
        </p:nvSpPr>
        <p:spPr bwMode="auto">
          <a:xfrm>
            <a:off x="4749800" y="4740211"/>
            <a:ext cx="3803650" cy="249484"/>
          </a:xfrm>
          <a:prstGeom prst="rect">
            <a:avLst/>
          </a:prstGeom>
          <a:noFill/>
          <a:ln w="38100">
            <a:solidFill>
              <a:srgbClr val="FF0000"/>
            </a:solidFill>
            <a:miter lim="800000"/>
            <a:headEnd/>
            <a:tailEnd/>
          </a:ln>
          <a:extLst>
            <a:ext uri="{909E8E84-426E-40dd-AFC4-6F175D3DCCD1}">
              <a14:hiddenFill xmlns:a14="http://schemas.microsoft.com/office/drawing/2010/main" xmlns="">
                <a:solidFill>
                  <a:schemeClr val="accent1"/>
                </a:solidFill>
              </a14:hiddenFill>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solidFill>
                <a:srgbClr val="FF0000"/>
              </a:solidFill>
            </a:endParaRPr>
          </a:p>
        </p:txBody>
      </p:sp>
    </p:spTree>
    <p:extLst>
      <p:ext uri="{BB962C8B-B14F-4D97-AF65-F5344CB8AC3E}">
        <p14:creationId xmlns:p14="http://schemas.microsoft.com/office/powerpoint/2010/main" val="679362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p:tgtEl>
                                          <p:spTgt spid="4">
                                            <p:txEl>
                                              <p:pRg st="1" end="1"/>
                                            </p:txEl>
                                          </p:spTgt>
                                        </p:tgtEl>
                                        <p:attrNameLst>
                                          <p:attrName>ppt_y</p:attrName>
                                        </p:attrNameLst>
                                      </p:cBhvr>
                                      <p:tavLst>
                                        <p:tav tm="0">
                                          <p:val>
                                            <p:strVal val="#ppt_y+#ppt_h*1.125000"/>
                                          </p:val>
                                        </p:tav>
                                        <p:tav tm="100000">
                                          <p:val>
                                            <p:strVal val="#ppt_y"/>
                                          </p:val>
                                        </p:tav>
                                      </p:tavLst>
                                    </p:anim>
                                    <p:animEffect transition="in" filter="wipe(up)">
                                      <p:cBhvr>
                                        <p:cTn id="8" dur="500"/>
                                        <p:tgtEl>
                                          <p:spTgt spid="4">
                                            <p:txEl>
                                              <p:pRg st="1" end="1"/>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p:tgtEl>
                                          <p:spTgt spid="4">
                                            <p:txEl>
                                              <p:pRg st="2" end="2"/>
                                            </p:txEl>
                                          </p:spTgt>
                                        </p:tgtEl>
                                        <p:attrNameLst>
                                          <p:attrName>ppt_y</p:attrName>
                                        </p:attrNameLst>
                                      </p:cBhvr>
                                      <p:tavLst>
                                        <p:tav tm="0">
                                          <p:val>
                                            <p:strVal val="#ppt_y+#ppt_h*1.125000"/>
                                          </p:val>
                                        </p:tav>
                                        <p:tav tm="100000">
                                          <p:val>
                                            <p:strVal val="#ppt_y"/>
                                          </p:val>
                                        </p:tav>
                                      </p:tavLst>
                                    </p:anim>
                                    <p:animEffect transition="in" filter="wipe(up)">
                                      <p:cBhvr>
                                        <p:cTn id="14" dur="500"/>
                                        <p:tgtEl>
                                          <p:spTgt spid="4">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p:tgtEl>
                                          <p:spTgt spid="5"/>
                                        </p:tgtEl>
                                        <p:attrNameLst>
                                          <p:attrName>ppt_y</p:attrName>
                                        </p:attrNameLst>
                                      </p:cBhvr>
                                      <p:tavLst>
                                        <p:tav tm="0">
                                          <p:val>
                                            <p:strVal val="#ppt_y+#ppt_h*1.125000"/>
                                          </p:val>
                                        </p:tav>
                                        <p:tav tm="100000">
                                          <p:val>
                                            <p:strVal val="#ppt_y"/>
                                          </p:val>
                                        </p:tav>
                                      </p:tavLst>
                                    </p:anim>
                                    <p:animEffect transition="in" filter="wipe(up)">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p:tgtEl>
                                          <p:spTgt spid="6"/>
                                        </p:tgtEl>
                                        <p:attrNameLst>
                                          <p:attrName>ppt_y</p:attrName>
                                        </p:attrNameLst>
                                      </p:cBhvr>
                                      <p:tavLst>
                                        <p:tav tm="0">
                                          <p:val>
                                            <p:strVal val="#ppt_y+#ppt_h*1.125000"/>
                                          </p:val>
                                        </p:tav>
                                        <p:tav tm="100000">
                                          <p:val>
                                            <p:strVal val="#ppt_y"/>
                                          </p:val>
                                        </p:tav>
                                      </p:tavLst>
                                    </p:anim>
                                    <p:animEffect transition="in" filter="wipe(up)">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p:tgtEl>
                                          <p:spTgt spid="7"/>
                                        </p:tgtEl>
                                        <p:attrNameLst>
                                          <p:attrName>ppt_y</p:attrName>
                                        </p:attrNameLst>
                                      </p:cBhvr>
                                      <p:tavLst>
                                        <p:tav tm="0">
                                          <p:val>
                                            <p:strVal val="#ppt_y+#ppt_h*1.125000"/>
                                          </p:val>
                                        </p:tav>
                                        <p:tav tm="100000">
                                          <p:val>
                                            <p:strVal val="#ppt_y"/>
                                          </p:val>
                                        </p:tav>
                                      </p:tavLst>
                                    </p:anim>
                                    <p:animEffect transition="in" filter="wipe(up)">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075955"/>
            <a:ext cx="9144000" cy="4706089"/>
          </a:xfrm>
          <a:prstGeom prst="rect">
            <a:avLst/>
          </a:prstGeom>
        </p:spPr>
      </p:pic>
      <p:sp>
        <p:nvSpPr>
          <p:cNvPr id="3" name="TextBox 2"/>
          <p:cNvSpPr txBox="1"/>
          <p:nvPr/>
        </p:nvSpPr>
        <p:spPr>
          <a:xfrm>
            <a:off x="6588760" y="5894625"/>
            <a:ext cx="2298700" cy="338554"/>
          </a:xfrm>
          <a:prstGeom prst="rect">
            <a:avLst/>
          </a:prstGeom>
          <a:noFill/>
        </p:spPr>
        <p:txBody>
          <a:bodyPr wrap="square" rtlCol="0">
            <a:spAutoFit/>
          </a:bodyPr>
          <a:lstStyle/>
          <a:p>
            <a:r>
              <a:rPr lang="en-US" sz="1600" b="1" dirty="0">
                <a:solidFill>
                  <a:srgbClr val="0000FF"/>
                </a:solidFill>
                <a:latin typeface="Arial"/>
                <a:ea typeface="MS Pゴシック" charset="0"/>
                <a:cs typeface="Arial"/>
              </a:rPr>
              <a:t>JCEM 100:3625, 2015</a:t>
            </a:r>
          </a:p>
        </p:txBody>
      </p:sp>
      <p:sp>
        <p:nvSpPr>
          <p:cNvPr id="4" name="Rectangle 3"/>
          <p:cNvSpPr/>
          <p:nvPr/>
        </p:nvSpPr>
        <p:spPr>
          <a:xfrm>
            <a:off x="6032500" y="2419350"/>
            <a:ext cx="2692400" cy="679450"/>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a:spLocks noChangeArrowheads="1"/>
          </p:cNvSpPr>
          <p:nvPr/>
        </p:nvSpPr>
        <p:spPr bwMode="auto">
          <a:xfrm>
            <a:off x="971550" y="132377"/>
            <a:ext cx="7200900" cy="830997"/>
          </a:xfrm>
          <a:prstGeom prst="rect">
            <a:avLst/>
          </a:prstGeom>
          <a:solidFill>
            <a:schemeClr val="accent3">
              <a:alpha val="53000"/>
            </a:schemeClr>
          </a:solidFill>
          <a:ln>
            <a:solidFill>
              <a:srgbClr val="4F81BD"/>
            </a:solidFill>
          </a:ln>
          <a:effectLst>
            <a:innerShdw blurRad="63500" dist="50800" dir="13500000">
              <a:prstClr val="black">
                <a:alpha val="50000"/>
              </a:prstClr>
            </a:innerShdw>
          </a:effectLst>
          <a:extLst/>
        </p:spPr>
        <p:style>
          <a:lnRef idx="3">
            <a:schemeClr val="lt1"/>
          </a:lnRef>
          <a:fillRef idx="1">
            <a:schemeClr val="accent3"/>
          </a:fillRef>
          <a:effectRef idx="1">
            <a:schemeClr val="accent3"/>
          </a:effectRef>
          <a:fontRef idx="minor">
            <a:schemeClr val="lt1"/>
          </a:fontRef>
        </p:style>
        <p:txBody>
          <a:bodyPr wrap="square">
            <a:spAutoFit/>
          </a:bodyPr>
          <a:lstStyle/>
          <a:p>
            <a:pPr algn="ctr"/>
            <a:r>
              <a:rPr lang="en-US" sz="2400" b="1" dirty="0" smtClean="0">
                <a:solidFill>
                  <a:srgbClr val="0000FF"/>
                </a:solidFill>
                <a:latin typeface="Arial"/>
                <a:ea typeface="MS Pゴシック" charset="0"/>
                <a:cs typeface="Arial"/>
              </a:rPr>
              <a:t>Conventional treatment does seem to ameliorate dental disease in adults with XLH</a:t>
            </a:r>
          </a:p>
        </p:txBody>
      </p:sp>
    </p:spTree>
    <p:extLst>
      <p:ext uri="{BB962C8B-B14F-4D97-AF65-F5344CB8AC3E}">
        <p14:creationId xmlns:p14="http://schemas.microsoft.com/office/powerpoint/2010/main" val="1038376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348507"/>
            <a:ext cx="9144000" cy="4160986"/>
          </a:xfrm>
          <a:prstGeom prst="rect">
            <a:avLst/>
          </a:prstGeom>
        </p:spPr>
      </p:pic>
      <p:sp>
        <p:nvSpPr>
          <p:cNvPr id="3" name="Rectangle 2"/>
          <p:cNvSpPr/>
          <p:nvPr/>
        </p:nvSpPr>
        <p:spPr>
          <a:xfrm>
            <a:off x="6032500" y="2806700"/>
            <a:ext cx="2692400" cy="774700"/>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a:spLocks noChangeArrowheads="1"/>
          </p:cNvSpPr>
          <p:nvPr/>
        </p:nvSpPr>
        <p:spPr bwMode="auto">
          <a:xfrm>
            <a:off x="971550" y="257922"/>
            <a:ext cx="7200900" cy="830997"/>
          </a:xfrm>
          <a:prstGeom prst="rect">
            <a:avLst/>
          </a:prstGeom>
          <a:solidFill>
            <a:schemeClr val="accent3">
              <a:alpha val="53000"/>
            </a:schemeClr>
          </a:solidFill>
          <a:ln>
            <a:solidFill>
              <a:srgbClr val="4F81BD"/>
            </a:solidFill>
          </a:ln>
          <a:effectLst>
            <a:innerShdw blurRad="63500" dist="50800" dir="13500000">
              <a:prstClr val="black">
                <a:alpha val="50000"/>
              </a:prstClr>
            </a:innerShdw>
          </a:effectLst>
          <a:extLst/>
        </p:spPr>
        <p:style>
          <a:lnRef idx="3">
            <a:schemeClr val="lt1"/>
          </a:lnRef>
          <a:fillRef idx="1">
            <a:schemeClr val="accent3"/>
          </a:fillRef>
          <a:effectRef idx="1">
            <a:schemeClr val="accent3"/>
          </a:effectRef>
          <a:fontRef idx="minor">
            <a:schemeClr val="lt1"/>
          </a:fontRef>
        </p:style>
        <p:txBody>
          <a:bodyPr wrap="square">
            <a:spAutoFit/>
          </a:bodyPr>
          <a:lstStyle/>
          <a:p>
            <a:pPr algn="ctr"/>
            <a:r>
              <a:rPr lang="en-US" sz="2400" b="1" dirty="0" smtClean="0">
                <a:solidFill>
                  <a:srgbClr val="0000FF"/>
                </a:solidFill>
                <a:latin typeface="Arial"/>
                <a:ea typeface="MS Pゴシック" charset="0"/>
                <a:cs typeface="Arial"/>
              </a:rPr>
              <a:t>Conventional treatment does seem to ameliorate dental disease in adults with XLH</a:t>
            </a:r>
          </a:p>
        </p:txBody>
      </p:sp>
      <p:sp>
        <p:nvSpPr>
          <p:cNvPr id="7" name="TextBox 6"/>
          <p:cNvSpPr txBox="1"/>
          <p:nvPr/>
        </p:nvSpPr>
        <p:spPr>
          <a:xfrm>
            <a:off x="6588760" y="5616592"/>
            <a:ext cx="2298700" cy="338554"/>
          </a:xfrm>
          <a:prstGeom prst="rect">
            <a:avLst/>
          </a:prstGeom>
          <a:noFill/>
        </p:spPr>
        <p:txBody>
          <a:bodyPr wrap="square" rtlCol="0">
            <a:spAutoFit/>
          </a:bodyPr>
          <a:lstStyle/>
          <a:p>
            <a:r>
              <a:rPr lang="en-US" sz="1600" b="1" dirty="0">
                <a:solidFill>
                  <a:srgbClr val="0000FF"/>
                </a:solidFill>
                <a:latin typeface="Arial"/>
                <a:ea typeface="MS Pゴシック" charset="0"/>
                <a:cs typeface="Arial"/>
              </a:rPr>
              <a:t>JCEM 100:3625, 2015</a:t>
            </a:r>
          </a:p>
        </p:txBody>
      </p:sp>
    </p:spTree>
    <p:extLst>
      <p:ext uri="{BB962C8B-B14F-4D97-AF65-F5344CB8AC3E}">
        <p14:creationId xmlns:p14="http://schemas.microsoft.com/office/powerpoint/2010/main" val="1182778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933450" y="5901"/>
            <a:ext cx="7200900" cy="1200329"/>
          </a:xfrm>
          <a:prstGeom prst="rect">
            <a:avLst/>
          </a:prstGeom>
          <a:solidFill>
            <a:schemeClr val="accent3">
              <a:alpha val="53000"/>
            </a:schemeClr>
          </a:solidFill>
          <a:ln>
            <a:solidFill>
              <a:srgbClr val="4F81BD"/>
            </a:solidFill>
          </a:ln>
          <a:effectLst>
            <a:innerShdw blurRad="63500" dist="50800" dir="13500000">
              <a:prstClr val="black">
                <a:alpha val="50000"/>
              </a:prstClr>
            </a:innerShdw>
          </a:effectLst>
          <a:extLst/>
        </p:spPr>
        <p:style>
          <a:lnRef idx="3">
            <a:schemeClr val="lt1"/>
          </a:lnRef>
          <a:fillRef idx="1">
            <a:schemeClr val="accent3"/>
          </a:fillRef>
          <a:effectRef idx="1">
            <a:schemeClr val="accent3"/>
          </a:effectRef>
          <a:fontRef idx="minor">
            <a:schemeClr val="lt1"/>
          </a:fontRef>
        </p:style>
        <p:txBody>
          <a:bodyPr wrap="square">
            <a:spAutoFit/>
          </a:bodyPr>
          <a:lstStyle/>
          <a:p>
            <a:pPr algn="ctr"/>
            <a:r>
              <a:rPr lang="en-US" sz="2400" b="1" dirty="0" smtClean="0">
                <a:solidFill>
                  <a:srgbClr val="0000FF"/>
                </a:solidFill>
                <a:latin typeface="Arial"/>
                <a:ea typeface="MS Pゴシック" charset="0"/>
                <a:cs typeface="Arial"/>
              </a:rPr>
              <a:t>The hyperparathyroidism that so frequently complicates XLH has become an increasing concern for our group</a:t>
            </a:r>
          </a:p>
        </p:txBody>
      </p:sp>
      <p:sp>
        <p:nvSpPr>
          <p:cNvPr id="3" name="TextBox 2"/>
          <p:cNvSpPr txBox="1"/>
          <p:nvPr/>
        </p:nvSpPr>
        <p:spPr>
          <a:xfrm>
            <a:off x="215900" y="1215089"/>
            <a:ext cx="8644218" cy="1200329"/>
          </a:xfrm>
          <a:prstGeom prst="rect">
            <a:avLst/>
          </a:prstGeom>
          <a:noFill/>
        </p:spPr>
        <p:txBody>
          <a:bodyPr wrap="square" rtlCol="0">
            <a:spAutoFit/>
          </a:bodyPr>
          <a:lstStyle/>
          <a:p>
            <a:pPr marL="285750" indent="-285750">
              <a:buClr>
                <a:srgbClr val="0070C0"/>
              </a:buClr>
              <a:buFont typeface="Wingdings" charset="2"/>
              <a:buChar char="v"/>
            </a:pPr>
            <a:r>
              <a:rPr lang="en-US" b="1" dirty="0" smtClean="0">
                <a:solidFill>
                  <a:srgbClr val="0000FF"/>
                </a:solidFill>
                <a:latin typeface="Arial"/>
                <a:cs typeface="Arial"/>
              </a:rPr>
              <a:t>Based on the data I just presented suggesting an association of hyperparathyroidism with the extent of enthesopathy, the association of PTH with higher circulating levels of FGF23 as well as the data from three  other studies we have undertaken:</a:t>
            </a:r>
          </a:p>
        </p:txBody>
      </p:sp>
      <p:pic>
        <p:nvPicPr>
          <p:cNvPr id="4" name="Picture 3"/>
          <p:cNvPicPr>
            <a:picLocks noChangeAspect="1"/>
          </p:cNvPicPr>
          <p:nvPr/>
        </p:nvPicPr>
        <p:blipFill>
          <a:blip r:embed="rId2"/>
          <a:stretch>
            <a:fillRect/>
          </a:stretch>
        </p:blipFill>
        <p:spPr>
          <a:xfrm>
            <a:off x="571500" y="3370951"/>
            <a:ext cx="4366260" cy="1538815"/>
          </a:xfrm>
          <a:prstGeom prst="rect">
            <a:avLst/>
          </a:prstGeom>
        </p:spPr>
      </p:pic>
      <p:pic>
        <p:nvPicPr>
          <p:cNvPr id="5" name="Picture 4"/>
          <p:cNvPicPr>
            <a:picLocks noChangeAspect="1"/>
          </p:cNvPicPr>
          <p:nvPr/>
        </p:nvPicPr>
        <p:blipFill rotWithShape="1">
          <a:blip r:embed="rId3"/>
          <a:srcRect l="8351" b="37874"/>
          <a:stretch/>
        </p:blipFill>
        <p:spPr>
          <a:xfrm>
            <a:off x="559965" y="4909766"/>
            <a:ext cx="4580995" cy="1299896"/>
          </a:xfrm>
          <a:prstGeom prst="rect">
            <a:avLst/>
          </a:prstGeom>
        </p:spPr>
      </p:pic>
      <p:sp>
        <p:nvSpPr>
          <p:cNvPr id="6" name="TextBox 5"/>
          <p:cNvSpPr txBox="1"/>
          <p:nvPr/>
        </p:nvSpPr>
        <p:spPr>
          <a:xfrm>
            <a:off x="6503595" y="5559714"/>
            <a:ext cx="2640405" cy="369332"/>
          </a:xfrm>
          <a:prstGeom prst="rect">
            <a:avLst/>
          </a:prstGeom>
          <a:noFill/>
        </p:spPr>
        <p:txBody>
          <a:bodyPr wrap="square" rtlCol="0">
            <a:spAutoFit/>
          </a:bodyPr>
          <a:lstStyle/>
          <a:p>
            <a:r>
              <a:rPr lang="en-US" b="1" dirty="0" smtClean="0">
                <a:solidFill>
                  <a:srgbClr val="0000FF"/>
                </a:solidFill>
                <a:latin typeface="Arial"/>
                <a:cs typeface="Arial"/>
              </a:rPr>
              <a:t>JCEM 99:3101, 2014</a:t>
            </a:r>
            <a:endParaRPr lang="en-US" b="1" dirty="0">
              <a:solidFill>
                <a:srgbClr val="0000FF"/>
              </a:solidFill>
              <a:latin typeface="Arial"/>
              <a:cs typeface="Arial"/>
            </a:endParaRPr>
          </a:p>
        </p:txBody>
      </p:sp>
      <p:sp>
        <p:nvSpPr>
          <p:cNvPr id="7" name="TextBox 6"/>
          <p:cNvSpPr txBox="1"/>
          <p:nvPr/>
        </p:nvSpPr>
        <p:spPr>
          <a:xfrm>
            <a:off x="6503595" y="4196745"/>
            <a:ext cx="2640405" cy="369332"/>
          </a:xfrm>
          <a:prstGeom prst="rect">
            <a:avLst/>
          </a:prstGeom>
          <a:noFill/>
        </p:spPr>
        <p:txBody>
          <a:bodyPr wrap="square" rtlCol="0">
            <a:spAutoFit/>
          </a:bodyPr>
          <a:lstStyle/>
          <a:p>
            <a:r>
              <a:rPr lang="en-US" b="1" dirty="0" smtClean="0">
                <a:solidFill>
                  <a:srgbClr val="0000FF"/>
                </a:solidFill>
                <a:latin typeface="Arial"/>
                <a:cs typeface="Arial"/>
              </a:rPr>
              <a:t>JCEM 81:2318, 1996</a:t>
            </a:r>
            <a:endParaRPr lang="en-US" b="1" dirty="0">
              <a:solidFill>
                <a:srgbClr val="0000FF"/>
              </a:solidFill>
              <a:latin typeface="Arial"/>
              <a:cs typeface="Arial"/>
            </a:endParaRPr>
          </a:p>
        </p:txBody>
      </p:sp>
      <p:pic>
        <p:nvPicPr>
          <p:cNvPr id="8" name="Picture 7"/>
          <p:cNvPicPr>
            <a:picLocks noChangeAspect="1"/>
          </p:cNvPicPr>
          <p:nvPr/>
        </p:nvPicPr>
        <p:blipFill>
          <a:blip r:embed="rId4"/>
          <a:stretch>
            <a:fillRect/>
          </a:stretch>
        </p:blipFill>
        <p:spPr>
          <a:xfrm>
            <a:off x="604366" y="2408153"/>
            <a:ext cx="5703838" cy="881590"/>
          </a:xfrm>
          <a:prstGeom prst="rect">
            <a:avLst/>
          </a:prstGeom>
        </p:spPr>
      </p:pic>
      <p:sp>
        <p:nvSpPr>
          <p:cNvPr id="9" name="TextBox 8"/>
          <p:cNvSpPr txBox="1"/>
          <p:nvPr/>
        </p:nvSpPr>
        <p:spPr>
          <a:xfrm>
            <a:off x="6503594" y="2920411"/>
            <a:ext cx="2640405" cy="369332"/>
          </a:xfrm>
          <a:prstGeom prst="rect">
            <a:avLst/>
          </a:prstGeom>
          <a:noFill/>
        </p:spPr>
        <p:txBody>
          <a:bodyPr wrap="square" rtlCol="0">
            <a:spAutoFit/>
          </a:bodyPr>
          <a:lstStyle/>
          <a:p>
            <a:r>
              <a:rPr lang="en-US" b="1" dirty="0" smtClean="0">
                <a:solidFill>
                  <a:srgbClr val="0000FF"/>
                </a:solidFill>
                <a:latin typeface="Arial"/>
                <a:cs typeface="Arial"/>
              </a:rPr>
              <a:t>JCEM 78:1378, 1994</a:t>
            </a:r>
            <a:endParaRPr lang="en-US" b="1" dirty="0">
              <a:solidFill>
                <a:srgbClr val="0000FF"/>
              </a:solidFill>
              <a:latin typeface="Arial"/>
              <a:cs typeface="Arial"/>
            </a:endParaRPr>
          </a:p>
        </p:txBody>
      </p:sp>
    </p:spTree>
    <p:extLst>
      <p:ext uri="{BB962C8B-B14F-4D97-AF65-F5344CB8AC3E}">
        <p14:creationId xmlns:p14="http://schemas.microsoft.com/office/powerpoint/2010/main" val="403326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p:tgtEl>
                                          <p:spTgt spid="9"/>
                                        </p:tgtEl>
                                        <p:attrNameLst>
                                          <p:attrName>ppt_y</p:attrName>
                                        </p:attrNameLst>
                                      </p:cBhvr>
                                      <p:tavLst>
                                        <p:tav tm="0">
                                          <p:val>
                                            <p:strVal val="#ppt_y+#ppt_h*1.125000"/>
                                          </p:val>
                                        </p:tav>
                                        <p:tav tm="100000">
                                          <p:val>
                                            <p:strVal val="#ppt_y"/>
                                          </p:val>
                                        </p:tav>
                                      </p:tavLst>
                                    </p:anim>
                                    <p:animEffect transition="in" filter="wipe(up)">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p:tgtEl>
                                          <p:spTgt spid="4"/>
                                        </p:tgtEl>
                                        <p:attrNameLst>
                                          <p:attrName>ppt_y</p:attrName>
                                        </p:attrNameLst>
                                      </p:cBhvr>
                                      <p:tavLst>
                                        <p:tav tm="0">
                                          <p:val>
                                            <p:strVal val="#ppt_y+#ppt_h*1.125000"/>
                                          </p:val>
                                        </p:tav>
                                        <p:tav tm="100000">
                                          <p:val>
                                            <p:strVal val="#ppt_y"/>
                                          </p:val>
                                        </p:tav>
                                      </p:tavLst>
                                    </p:anim>
                                    <p:animEffect transition="in" filter="wipe(up)">
                                      <p:cBhvr>
                                        <p:cTn id="18" dur="500"/>
                                        <p:tgtEl>
                                          <p:spTgt spid="4"/>
                                        </p:tgtEl>
                                      </p:cBhvr>
                                    </p:animEffect>
                                  </p:childTnLst>
                                </p:cTn>
                              </p:par>
                              <p:par>
                                <p:cTn id="19" presetID="1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p:tgtEl>
                                          <p:spTgt spid="7"/>
                                        </p:tgtEl>
                                        <p:attrNameLst>
                                          <p:attrName>ppt_y</p:attrName>
                                        </p:attrNameLst>
                                      </p:cBhvr>
                                      <p:tavLst>
                                        <p:tav tm="0">
                                          <p:val>
                                            <p:strVal val="#ppt_y+#ppt_h*1.125000"/>
                                          </p:val>
                                        </p:tav>
                                        <p:tav tm="100000">
                                          <p:val>
                                            <p:strVal val="#ppt_y"/>
                                          </p:val>
                                        </p:tav>
                                      </p:tavLst>
                                    </p:anim>
                                    <p:animEffect transition="in" filter="wipe(up)">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p:tgtEl>
                                          <p:spTgt spid="5"/>
                                        </p:tgtEl>
                                        <p:attrNameLst>
                                          <p:attrName>ppt_y</p:attrName>
                                        </p:attrNameLst>
                                      </p:cBhvr>
                                      <p:tavLst>
                                        <p:tav tm="0">
                                          <p:val>
                                            <p:strVal val="#ppt_y+#ppt_h*1.125000"/>
                                          </p:val>
                                        </p:tav>
                                        <p:tav tm="100000">
                                          <p:val>
                                            <p:strVal val="#ppt_y"/>
                                          </p:val>
                                        </p:tav>
                                      </p:tavLst>
                                    </p:anim>
                                    <p:animEffect transition="in" filter="wipe(up)">
                                      <p:cBhvr>
                                        <p:cTn id="28" dur="500"/>
                                        <p:tgtEl>
                                          <p:spTgt spid="5"/>
                                        </p:tgtEl>
                                      </p:cBhvr>
                                    </p:animEffect>
                                  </p:childTnLst>
                                </p:cTn>
                              </p:par>
                              <p:par>
                                <p:cTn id="29" presetID="12" presetClass="entr" presetSubtype="4"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p:tgtEl>
                                          <p:spTgt spid="6"/>
                                        </p:tgtEl>
                                        <p:attrNameLst>
                                          <p:attrName>ppt_y</p:attrName>
                                        </p:attrNameLst>
                                      </p:cBhvr>
                                      <p:tavLst>
                                        <p:tav tm="0">
                                          <p:val>
                                            <p:strVal val="#ppt_y+#ppt_h*1.125000"/>
                                          </p:val>
                                        </p:tav>
                                        <p:tav tm="100000">
                                          <p:val>
                                            <p:strVal val="#ppt_y"/>
                                          </p:val>
                                        </p:tav>
                                      </p:tavLst>
                                    </p:anim>
                                    <p:animEffect transition="in" filter="wipe(up)">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85213" y="1623060"/>
            <a:ext cx="5867867" cy="4446270"/>
          </a:xfrm>
          <a:prstGeom prst="rect">
            <a:avLst/>
          </a:prstGeom>
        </p:spPr>
      </p:pic>
      <p:sp>
        <p:nvSpPr>
          <p:cNvPr id="3" name="Rectangle 2"/>
          <p:cNvSpPr>
            <a:spLocks noChangeArrowheads="1"/>
          </p:cNvSpPr>
          <p:nvPr/>
        </p:nvSpPr>
        <p:spPr bwMode="auto">
          <a:xfrm>
            <a:off x="993411" y="440321"/>
            <a:ext cx="7200900" cy="830997"/>
          </a:xfrm>
          <a:prstGeom prst="rect">
            <a:avLst/>
          </a:prstGeom>
          <a:solidFill>
            <a:schemeClr val="accent3">
              <a:alpha val="53000"/>
            </a:schemeClr>
          </a:solidFill>
          <a:ln>
            <a:solidFill>
              <a:srgbClr val="4F81BD"/>
            </a:solidFill>
          </a:ln>
          <a:effectLst>
            <a:innerShdw blurRad="63500" dist="50800" dir="13500000">
              <a:prstClr val="black">
                <a:alpha val="50000"/>
              </a:prstClr>
            </a:innerShdw>
          </a:effectLst>
          <a:extLst/>
        </p:spPr>
        <p:style>
          <a:lnRef idx="3">
            <a:schemeClr val="lt1"/>
          </a:lnRef>
          <a:fillRef idx="1">
            <a:schemeClr val="accent3"/>
          </a:fillRef>
          <a:effectRef idx="1">
            <a:schemeClr val="accent3"/>
          </a:effectRef>
          <a:fontRef idx="minor">
            <a:schemeClr val="lt1"/>
          </a:fontRef>
        </p:style>
        <p:txBody>
          <a:bodyPr wrap="square">
            <a:spAutoFit/>
          </a:bodyPr>
          <a:lstStyle/>
          <a:p>
            <a:pPr algn="ctr"/>
            <a:r>
              <a:rPr lang="en-US" sz="2400" b="1" dirty="0" smtClean="0">
                <a:solidFill>
                  <a:srgbClr val="0000FF"/>
                </a:solidFill>
                <a:latin typeface="Arial"/>
                <a:ea typeface="MS Pゴシック" charset="0"/>
                <a:cs typeface="Arial"/>
              </a:rPr>
              <a:t>The hyperparathyroidism tends to get worse at night in XLH</a:t>
            </a:r>
          </a:p>
        </p:txBody>
      </p:sp>
      <p:sp>
        <p:nvSpPr>
          <p:cNvPr id="4" name="TextBox 3"/>
          <p:cNvSpPr txBox="1"/>
          <p:nvPr/>
        </p:nvSpPr>
        <p:spPr>
          <a:xfrm>
            <a:off x="5995594" y="6267235"/>
            <a:ext cx="2640405" cy="369332"/>
          </a:xfrm>
          <a:prstGeom prst="rect">
            <a:avLst/>
          </a:prstGeom>
          <a:noFill/>
        </p:spPr>
        <p:txBody>
          <a:bodyPr wrap="square" rtlCol="0">
            <a:spAutoFit/>
          </a:bodyPr>
          <a:lstStyle/>
          <a:p>
            <a:r>
              <a:rPr lang="en-US" b="1" dirty="0" smtClean="0">
                <a:solidFill>
                  <a:srgbClr val="0000FF"/>
                </a:solidFill>
                <a:latin typeface="Arial"/>
                <a:cs typeface="Arial"/>
              </a:rPr>
              <a:t>JCEM 78:1378, 1994</a:t>
            </a:r>
            <a:endParaRPr lang="en-US" b="1" dirty="0">
              <a:solidFill>
                <a:srgbClr val="0000FF"/>
              </a:solidFill>
              <a:latin typeface="Arial"/>
              <a:cs typeface="Arial"/>
            </a:endParaRPr>
          </a:p>
        </p:txBody>
      </p:sp>
    </p:spTree>
    <p:extLst>
      <p:ext uri="{BB962C8B-B14F-4D97-AF65-F5344CB8AC3E}">
        <p14:creationId xmlns:p14="http://schemas.microsoft.com/office/powerpoint/2010/main" val="411282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262826" y="711100"/>
            <a:ext cx="4758195" cy="5403950"/>
          </a:xfrm>
          <a:prstGeom prst="rect">
            <a:avLst/>
          </a:prstGeom>
        </p:spPr>
      </p:pic>
      <p:sp>
        <p:nvSpPr>
          <p:cNvPr id="8" name="Rectangle 7"/>
          <p:cNvSpPr>
            <a:spLocks noChangeArrowheads="1"/>
          </p:cNvSpPr>
          <p:nvPr/>
        </p:nvSpPr>
        <p:spPr bwMode="auto">
          <a:xfrm>
            <a:off x="91440" y="95547"/>
            <a:ext cx="8812530" cy="615553"/>
          </a:xfrm>
          <a:prstGeom prst="rect">
            <a:avLst/>
          </a:prstGeom>
          <a:solidFill>
            <a:schemeClr val="accent3">
              <a:alpha val="53000"/>
            </a:schemeClr>
          </a:solidFill>
          <a:ln>
            <a:solidFill>
              <a:srgbClr val="4F81BD"/>
            </a:solidFill>
          </a:ln>
          <a:effectLst>
            <a:innerShdw blurRad="63500" dist="50800" dir="13500000">
              <a:prstClr val="black">
                <a:alpha val="50000"/>
              </a:prstClr>
            </a:innerShdw>
          </a:effectLst>
          <a:extLst/>
        </p:spPr>
        <p:style>
          <a:lnRef idx="3">
            <a:schemeClr val="lt1"/>
          </a:lnRef>
          <a:fillRef idx="1">
            <a:schemeClr val="accent3"/>
          </a:fillRef>
          <a:effectRef idx="1">
            <a:schemeClr val="accent3"/>
          </a:effectRef>
          <a:fontRef idx="minor">
            <a:schemeClr val="lt1"/>
          </a:fontRef>
        </p:style>
        <p:txBody>
          <a:bodyPr wrap="square">
            <a:spAutoFit/>
          </a:bodyPr>
          <a:lstStyle/>
          <a:p>
            <a:pPr algn="ctr"/>
            <a:r>
              <a:rPr lang="en-US" sz="1700" b="1" dirty="0" smtClean="0">
                <a:solidFill>
                  <a:srgbClr val="0000FF"/>
                </a:solidFill>
                <a:latin typeface="Arial"/>
                <a:ea typeface="MS Pゴシック" charset="0"/>
                <a:cs typeface="Arial"/>
              </a:rPr>
              <a:t>In patients with significant 2ndary HPT, suppressing PTH with </a:t>
            </a:r>
            <a:r>
              <a:rPr lang="en-US" sz="1700" b="1" dirty="0" err="1" smtClean="0">
                <a:solidFill>
                  <a:srgbClr val="0000FF"/>
                </a:solidFill>
                <a:latin typeface="Arial"/>
                <a:ea typeface="MS Pゴシック" charset="0"/>
                <a:cs typeface="Arial"/>
              </a:rPr>
              <a:t>paricalcitol</a:t>
            </a:r>
            <a:r>
              <a:rPr lang="en-US" sz="1700" b="1" dirty="0" smtClean="0">
                <a:solidFill>
                  <a:srgbClr val="0000FF"/>
                </a:solidFill>
                <a:latin typeface="Arial"/>
                <a:ea typeface="MS Pゴシック" charset="0"/>
                <a:cs typeface="Arial"/>
              </a:rPr>
              <a:t> improves serum biochemistries and reduces bone turnover, despite a rise in FGF23</a:t>
            </a:r>
          </a:p>
        </p:txBody>
      </p:sp>
      <p:sp>
        <p:nvSpPr>
          <p:cNvPr id="9" name="TextBox 8"/>
          <p:cNvSpPr txBox="1"/>
          <p:nvPr/>
        </p:nvSpPr>
        <p:spPr>
          <a:xfrm>
            <a:off x="6086007" y="6115050"/>
            <a:ext cx="2306424" cy="353943"/>
          </a:xfrm>
          <a:prstGeom prst="rect">
            <a:avLst/>
          </a:prstGeom>
          <a:noFill/>
        </p:spPr>
        <p:txBody>
          <a:bodyPr wrap="square" rtlCol="0">
            <a:spAutoFit/>
          </a:bodyPr>
          <a:lstStyle/>
          <a:p>
            <a:r>
              <a:rPr lang="en-US" sz="1700" b="1" dirty="0">
                <a:solidFill>
                  <a:srgbClr val="0000FF"/>
                </a:solidFill>
                <a:latin typeface="Arial"/>
                <a:ea typeface="MS Pゴシック" charset="0"/>
                <a:cs typeface="Arial"/>
              </a:rPr>
              <a:t>JCEM 99:3103, 2014</a:t>
            </a:r>
          </a:p>
        </p:txBody>
      </p:sp>
    </p:spTree>
    <p:extLst>
      <p:ext uri="{BB962C8B-B14F-4D97-AF65-F5344CB8AC3E}">
        <p14:creationId xmlns:p14="http://schemas.microsoft.com/office/powerpoint/2010/main" val="1169610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933450" y="95547"/>
            <a:ext cx="7200900" cy="830997"/>
          </a:xfrm>
          <a:prstGeom prst="rect">
            <a:avLst/>
          </a:prstGeom>
          <a:solidFill>
            <a:schemeClr val="accent3">
              <a:alpha val="53000"/>
            </a:schemeClr>
          </a:solidFill>
          <a:ln>
            <a:solidFill>
              <a:srgbClr val="4F81BD"/>
            </a:solidFill>
          </a:ln>
          <a:effectLst>
            <a:innerShdw blurRad="63500" dist="50800" dir="13500000">
              <a:prstClr val="black">
                <a:alpha val="50000"/>
              </a:prstClr>
            </a:innerShdw>
          </a:effectLst>
          <a:extLst/>
        </p:spPr>
        <p:style>
          <a:lnRef idx="3">
            <a:schemeClr val="lt1"/>
          </a:lnRef>
          <a:fillRef idx="1">
            <a:schemeClr val="accent3"/>
          </a:fillRef>
          <a:effectRef idx="1">
            <a:schemeClr val="accent3"/>
          </a:effectRef>
          <a:fontRef idx="minor">
            <a:schemeClr val="lt1"/>
          </a:fontRef>
        </p:style>
        <p:txBody>
          <a:bodyPr wrap="square">
            <a:spAutoFit/>
          </a:bodyPr>
          <a:lstStyle/>
          <a:p>
            <a:pPr algn="ctr"/>
            <a:r>
              <a:rPr lang="en-US" sz="2400" b="1" dirty="0" smtClean="0">
                <a:solidFill>
                  <a:srgbClr val="0000FF"/>
                </a:solidFill>
                <a:latin typeface="Arial"/>
                <a:ea typeface="MS Pゴシック" charset="0"/>
                <a:cs typeface="Arial"/>
              </a:rPr>
              <a:t>Suggested  indications for conventional therapy in adults with XLH</a:t>
            </a:r>
          </a:p>
        </p:txBody>
      </p:sp>
      <p:pic>
        <p:nvPicPr>
          <p:cNvPr id="3" name="Picture 2"/>
          <p:cNvPicPr>
            <a:picLocks noChangeAspect="1"/>
          </p:cNvPicPr>
          <p:nvPr/>
        </p:nvPicPr>
        <p:blipFill>
          <a:blip r:embed="rId2"/>
          <a:stretch>
            <a:fillRect/>
          </a:stretch>
        </p:blipFill>
        <p:spPr>
          <a:xfrm>
            <a:off x="158750" y="990985"/>
            <a:ext cx="8775388" cy="1853430"/>
          </a:xfrm>
          <a:prstGeom prst="rect">
            <a:avLst/>
          </a:prstGeom>
        </p:spPr>
      </p:pic>
      <p:sp>
        <p:nvSpPr>
          <p:cNvPr id="4" name="TextBox 3"/>
          <p:cNvSpPr txBox="1"/>
          <p:nvPr/>
        </p:nvSpPr>
        <p:spPr>
          <a:xfrm>
            <a:off x="6125765" y="6149221"/>
            <a:ext cx="2422394" cy="338554"/>
          </a:xfrm>
          <a:prstGeom prst="rect">
            <a:avLst/>
          </a:prstGeom>
          <a:noFill/>
        </p:spPr>
        <p:txBody>
          <a:bodyPr wrap="none" rtlCol="0">
            <a:spAutoFit/>
          </a:bodyPr>
          <a:lstStyle/>
          <a:p>
            <a:pPr marL="285750" indent="-285750">
              <a:buClr>
                <a:srgbClr val="0432FF"/>
              </a:buClr>
              <a:buFont typeface="Arial" charset="0"/>
              <a:buChar char="•"/>
            </a:pPr>
            <a:r>
              <a:rPr lang="en-US" sz="1600" b="1" dirty="0">
                <a:solidFill>
                  <a:srgbClr val="0000FF"/>
                </a:solidFill>
                <a:latin typeface="Arial"/>
                <a:ea typeface="MS Pゴシック" charset="0"/>
                <a:cs typeface="Arial"/>
              </a:rPr>
              <a:t>JBMR 26:1381, 2011</a:t>
            </a:r>
          </a:p>
        </p:txBody>
      </p:sp>
      <p:sp>
        <p:nvSpPr>
          <p:cNvPr id="5" name="TextBox 4"/>
          <p:cNvSpPr txBox="1"/>
          <p:nvPr/>
        </p:nvSpPr>
        <p:spPr>
          <a:xfrm>
            <a:off x="158750" y="3009900"/>
            <a:ext cx="8947150" cy="3139321"/>
          </a:xfrm>
          <a:prstGeom prst="rect">
            <a:avLst/>
          </a:prstGeom>
          <a:noFill/>
        </p:spPr>
        <p:txBody>
          <a:bodyPr wrap="square" rtlCol="0">
            <a:spAutoFit/>
          </a:bodyPr>
          <a:lstStyle/>
          <a:p>
            <a:pPr marL="285750" indent="-285750">
              <a:buClr>
                <a:srgbClr val="0432FF"/>
              </a:buClr>
              <a:buFont typeface="Arial" charset="0"/>
              <a:buChar char="•"/>
            </a:pPr>
            <a:r>
              <a:rPr lang="en-US" sz="2200" b="1" dirty="0">
                <a:solidFill>
                  <a:srgbClr val="0000FF"/>
                </a:solidFill>
                <a:latin typeface="Arial"/>
                <a:ea typeface="MS Pゴシック" charset="0"/>
                <a:cs typeface="Arial"/>
              </a:rPr>
              <a:t>Spontaneous  </a:t>
            </a:r>
            <a:r>
              <a:rPr lang="en-US" sz="2200" b="1" dirty="0" smtClean="0">
                <a:solidFill>
                  <a:srgbClr val="0000FF"/>
                </a:solidFill>
                <a:latin typeface="Arial"/>
                <a:ea typeface="MS Pゴシック" charset="0"/>
                <a:cs typeface="Arial"/>
              </a:rPr>
              <a:t>fractures</a:t>
            </a:r>
            <a:endParaRPr lang="en-US" sz="2200" b="1" dirty="0">
              <a:solidFill>
                <a:srgbClr val="0000FF"/>
              </a:solidFill>
              <a:latin typeface="Arial"/>
              <a:ea typeface="MS Pゴシック" charset="0"/>
              <a:cs typeface="Arial"/>
            </a:endParaRPr>
          </a:p>
          <a:p>
            <a:pPr marL="285750" indent="-285750">
              <a:buClr>
                <a:srgbClr val="0432FF"/>
              </a:buClr>
              <a:buFont typeface="Arial" charset="0"/>
              <a:buChar char="•"/>
            </a:pPr>
            <a:r>
              <a:rPr lang="en-US" sz="2200" b="1" dirty="0">
                <a:solidFill>
                  <a:srgbClr val="0000FF"/>
                </a:solidFill>
                <a:latin typeface="Arial"/>
                <a:ea typeface="MS Pゴシック" charset="0"/>
                <a:cs typeface="Arial"/>
              </a:rPr>
              <a:t>Pending </a:t>
            </a:r>
            <a:r>
              <a:rPr lang="en-US" sz="2200" b="1" dirty="0" err="1">
                <a:solidFill>
                  <a:srgbClr val="0000FF"/>
                </a:solidFill>
                <a:latin typeface="Arial"/>
                <a:ea typeface="MS Pゴシック" charset="0"/>
                <a:cs typeface="Arial"/>
              </a:rPr>
              <a:t>orthopaedic</a:t>
            </a:r>
            <a:r>
              <a:rPr lang="en-US" sz="2200" b="1" dirty="0">
                <a:solidFill>
                  <a:srgbClr val="0000FF"/>
                </a:solidFill>
                <a:latin typeface="Arial"/>
                <a:ea typeface="MS Pゴシック" charset="0"/>
                <a:cs typeface="Arial"/>
              </a:rPr>
              <a:t> </a:t>
            </a:r>
            <a:r>
              <a:rPr lang="en-US" sz="2200" b="1" dirty="0" smtClean="0">
                <a:solidFill>
                  <a:srgbClr val="0000FF"/>
                </a:solidFill>
                <a:latin typeface="Arial"/>
                <a:ea typeface="MS Pゴシック" charset="0"/>
                <a:cs typeface="Arial"/>
              </a:rPr>
              <a:t>procedures</a:t>
            </a:r>
            <a:endParaRPr lang="en-US" sz="2200" b="1" dirty="0">
              <a:solidFill>
                <a:srgbClr val="0000FF"/>
              </a:solidFill>
              <a:latin typeface="Arial"/>
              <a:ea typeface="MS Pゴシック" charset="0"/>
              <a:cs typeface="Arial"/>
            </a:endParaRPr>
          </a:p>
          <a:p>
            <a:pPr marL="285750" indent="-285750">
              <a:buClr>
                <a:srgbClr val="0432FF"/>
              </a:buClr>
              <a:buFont typeface="Arial" charset="0"/>
              <a:buChar char="•"/>
            </a:pPr>
            <a:r>
              <a:rPr lang="en-US" sz="2200" b="1" dirty="0">
                <a:solidFill>
                  <a:srgbClr val="0000FF"/>
                </a:solidFill>
                <a:latin typeface="Arial"/>
                <a:ea typeface="MS Pゴシック" charset="0"/>
                <a:cs typeface="Arial"/>
              </a:rPr>
              <a:t>Biochemical and/or radiographic evidence of severe </a:t>
            </a:r>
            <a:r>
              <a:rPr lang="en-US" sz="2200" b="1" dirty="0" smtClean="0">
                <a:solidFill>
                  <a:srgbClr val="0000FF"/>
                </a:solidFill>
                <a:latin typeface="Arial"/>
                <a:ea typeface="MS Pゴシック" charset="0"/>
                <a:cs typeface="Arial"/>
              </a:rPr>
              <a:t>osteomalacia</a:t>
            </a:r>
          </a:p>
          <a:p>
            <a:pPr marL="742950" lvl="1" indent="-285750">
              <a:buClr>
                <a:srgbClr val="0432FF"/>
              </a:buClr>
              <a:buFont typeface="Arial" charset="0"/>
              <a:buChar char="•"/>
            </a:pPr>
            <a:r>
              <a:rPr lang="en-US" sz="2200" b="1" dirty="0" smtClean="0">
                <a:solidFill>
                  <a:srgbClr val="0000FF"/>
                </a:solidFill>
                <a:latin typeface="Arial"/>
                <a:ea typeface="MS Pゴシック" charset="0"/>
                <a:cs typeface="Arial"/>
              </a:rPr>
              <a:t>elevated </a:t>
            </a:r>
            <a:r>
              <a:rPr lang="en-US" sz="2200" b="1" dirty="0" err="1">
                <a:solidFill>
                  <a:srgbClr val="0000FF"/>
                </a:solidFill>
                <a:latin typeface="Arial"/>
                <a:ea typeface="MS Pゴシック" charset="0"/>
                <a:cs typeface="Arial"/>
              </a:rPr>
              <a:t>Alk</a:t>
            </a:r>
            <a:r>
              <a:rPr lang="en-US" sz="2200" b="1" dirty="0">
                <a:solidFill>
                  <a:srgbClr val="0000FF"/>
                </a:solidFill>
                <a:latin typeface="Arial"/>
                <a:ea typeface="MS Pゴシック" charset="0"/>
                <a:cs typeface="Arial"/>
              </a:rPr>
              <a:t> </a:t>
            </a:r>
            <a:r>
              <a:rPr lang="en-US" sz="2200" b="1" dirty="0" err="1">
                <a:solidFill>
                  <a:srgbClr val="0000FF"/>
                </a:solidFill>
                <a:latin typeface="Arial"/>
                <a:ea typeface="MS Pゴシック" charset="0"/>
                <a:cs typeface="Arial"/>
              </a:rPr>
              <a:t>Phos</a:t>
            </a:r>
            <a:r>
              <a:rPr lang="en-US" sz="2200" b="1" dirty="0">
                <a:solidFill>
                  <a:srgbClr val="0000FF"/>
                </a:solidFill>
                <a:latin typeface="Arial"/>
                <a:ea typeface="MS Pゴシック" charset="0"/>
                <a:cs typeface="Arial"/>
              </a:rPr>
              <a:t> (BSAP)</a:t>
            </a:r>
          </a:p>
          <a:p>
            <a:pPr marL="742950" lvl="1" indent="-285750">
              <a:buClr>
                <a:srgbClr val="0432FF"/>
              </a:buClr>
              <a:buFont typeface="Arial" charset="0"/>
              <a:buChar char="•"/>
            </a:pPr>
            <a:r>
              <a:rPr lang="en-US" sz="2200" b="1" dirty="0" smtClean="0">
                <a:solidFill>
                  <a:srgbClr val="0000FF"/>
                </a:solidFill>
                <a:latin typeface="Arial"/>
                <a:ea typeface="MS Pゴシック" charset="0"/>
                <a:cs typeface="Arial"/>
              </a:rPr>
              <a:t>metacarpal</a:t>
            </a:r>
            <a:r>
              <a:rPr lang="en-US" sz="2200" b="1" dirty="0">
                <a:solidFill>
                  <a:srgbClr val="0000FF"/>
                </a:solidFill>
                <a:latin typeface="Arial"/>
                <a:ea typeface="MS Pゴシック" charset="0"/>
                <a:cs typeface="Arial"/>
              </a:rPr>
              <a:t>, metatarsal, tibial compression tenderness</a:t>
            </a:r>
          </a:p>
          <a:p>
            <a:pPr marL="742950" lvl="1" indent="-285750">
              <a:buClr>
                <a:srgbClr val="0432FF"/>
              </a:buClr>
              <a:buFont typeface="Arial" charset="0"/>
              <a:buChar char="•"/>
            </a:pPr>
            <a:r>
              <a:rPr lang="en-US" sz="2200" b="1" dirty="0" smtClean="0">
                <a:solidFill>
                  <a:srgbClr val="0000FF"/>
                </a:solidFill>
                <a:latin typeface="Arial"/>
                <a:ea typeface="MS Pゴシック" charset="0"/>
                <a:cs typeface="Arial"/>
              </a:rPr>
              <a:t>radiographic </a:t>
            </a:r>
            <a:r>
              <a:rPr lang="en-US" sz="2200" b="1" dirty="0">
                <a:solidFill>
                  <a:srgbClr val="0000FF"/>
                </a:solidFill>
                <a:latin typeface="Arial"/>
                <a:ea typeface="MS Pゴシック" charset="0"/>
                <a:cs typeface="Arial"/>
              </a:rPr>
              <a:t>evidence of multiple or significant (e.g. femoral neck) </a:t>
            </a:r>
            <a:r>
              <a:rPr lang="en-US" sz="2200" b="1" dirty="0" smtClean="0">
                <a:solidFill>
                  <a:srgbClr val="0000FF"/>
                </a:solidFill>
                <a:latin typeface="Arial"/>
                <a:ea typeface="MS Pゴシック" charset="0"/>
                <a:cs typeface="Arial"/>
              </a:rPr>
              <a:t>insufficiency fractures </a:t>
            </a:r>
            <a:endParaRPr lang="en-US" sz="2200" b="1" dirty="0">
              <a:solidFill>
                <a:srgbClr val="0000FF"/>
              </a:solidFill>
              <a:latin typeface="Arial"/>
              <a:ea typeface="MS Pゴシック" charset="0"/>
              <a:cs typeface="Arial"/>
            </a:endParaRPr>
          </a:p>
          <a:p>
            <a:pPr marL="285750" indent="-285750">
              <a:buClr>
                <a:srgbClr val="0432FF"/>
              </a:buClr>
              <a:buFont typeface="Arial" charset="0"/>
              <a:buChar char="•"/>
            </a:pPr>
            <a:r>
              <a:rPr lang="en-US" sz="2200" b="1" dirty="0">
                <a:solidFill>
                  <a:srgbClr val="0000FF"/>
                </a:solidFill>
                <a:latin typeface="Arial"/>
                <a:ea typeface="MS Pゴシック" charset="0"/>
                <a:cs typeface="Arial"/>
              </a:rPr>
              <a:t>Disabling bone pain</a:t>
            </a:r>
          </a:p>
        </p:txBody>
      </p:sp>
    </p:spTree>
    <p:extLst>
      <p:ext uri="{BB962C8B-B14F-4D97-AF65-F5344CB8AC3E}">
        <p14:creationId xmlns:p14="http://schemas.microsoft.com/office/powerpoint/2010/main" val="1878324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p:tgtEl>
                                          <p:spTgt spid="5">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5">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p:tgtEl>
                                          <p:spTgt spid="5">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5">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p:tgtEl>
                                          <p:spTgt spid="5">
                                            <p:txEl>
                                              <p:pRg st="2" end="2"/>
                                            </p:txEl>
                                          </p:spTgt>
                                        </p:tgtEl>
                                        <p:attrNameLst>
                                          <p:attrName>ppt_y</p:attrName>
                                        </p:attrNameLst>
                                      </p:cBhvr>
                                      <p:tavLst>
                                        <p:tav tm="0">
                                          <p:val>
                                            <p:strVal val="#ppt_y+#ppt_h*1.125000"/>
                                          </p:val>
                                        </p:tav>
                                        <p:tav tm="100000">
                                          <p:val>
                                            <p:strVal val="#ppt_y"/>
                                          </p:val>
                                        </p:tav>
                                      </p:tavLst>
                                    </p:anim>
                                    <p:animEffect transition="in" filter="wipe(up)">
                                      <p:cBhvr>
                                        <p:cTn id="20" dur="500"/>
                                        <p:tgtEl>
                                          <p:spTgt spid="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p:tgtEl>
                                          <p:spTgt spid="5">
                                            <p:txEl>
                                              <p:pRg st="3" end="3"/>
                                            </p:txEl>
                                          </p:spTgt>
                                        </p:tgtEl>
                                        <p:attrNameLst>
                                          <p:attrName>ppt_y</p:attrName>
                                        </p:attrNameLst>
                                      </p:cBhvr>
                                      <p:tavLst>
                                        <p:tav tm="0">
                                          <p:val>
                                            <p:strVal val="#ppt_y+#ppt_h*1.125000"/>
                                          </p:val>
                                        </p:tav>
                                        <p:tav tm="100000">
                                          <p:val>
                                            <p:strVal val="#ppt_y"/>
                                          </p:val>
                                        </p:tav>
                                      </p:tavLst>
                                    </p:anim>
                                    <p:animEffect transition="in" filter="wipe(up)">
                                      <p:cBhvr>
                                        <p:cTn id="26" dur="500"/>
                                        <p:tgtEl>
                                          <p:spTgt spid="5">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p:tgtEl>
                                          <p:spTgt spid="5">
                                            <p:txEl>
                                              <p:pRg st="4" end="4"/>
                                            </p:txEl>
                                          </p:spTgt>
                                        </p:tgtEl>
                                        <p:attrNameLst>
                                          <p:attrName>ppt_y</p:attrName>
                                        </p:attrNameLst>
                                      </p:cBhvr>
                                      <p:tavLst>
                                        <p:tav tm="0">
                                          <p:val>
                                            <p:strVal val="#ppt_y+#ppt_h*1.125000"/>
                                          </p:val>
                                        </p:tav>
                                        <p:tav tm="100000">
                                          <p:val>
                                            <p:strVal val="#ppt_y"/>
                                          </p:val>
                                        </p:tav>
                                      </p:tavLst>
                                    </p:anim>
                                    <p:animEffect transition="in" filter="wipe(up)">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p:tgtEl>
                                          <p:spTgt spid="5">
                                            <p:txEl>
                                              <p:pRg st="5" end="5"/>
                                            </p:txEl>
                                          </p:spTgt>
                                        </p:tgtEl>
                                        <p:attrNameLst>
                                          <p:attrName>ppt_y</p:attrName>
                                        </p:attrNameLst>
                                      </p:cBhvr>
                                      <p:tavLst>
                                        <p:tav tm="0">
                                          <p:val>
                                            <p:strVal val="#ppt_y+#ppt_h*1.125000"/>
                                          </p:val>
                                        </p:tav>
                                        <p:tav tm="100000">
                                          <p:val>
                                            <p:strVal val="#ppt_y"/>
                                          </p:val>
                                        </p:tav>
                                      </p:tavLst>
                                    </p:anim>
                                    <p:animEffect transition="in" filter="wipe(up)">
                                      <p:cBhvr>
                                        <p:cTn id="38" dur="500"/>
                                        <p:tgtEl>
                                          <p:spTgt spid="5">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nodeType="clickEffect">
                                  <p:stCondLst>
                                    <p:cond delay="0"/>
                                  </p:stCondLst>
                                  <p:childTnLst>
                                    <p:set>
                                      <p:cBhvr>
                                        <p:cTn id="42" dur="1" fill="hold">
                                          <p:stCondLst>
                                            <p:cond delay="0"/>
                                          </p:stCondLst>
                                        </p:cTn>
                                        <p:tgtEl>
                                          <p:spTgt spid="5">
                                            <p:txEl>
                                              <p:pRg st="6" end="6"/>
                                            </p:txEl>
                                          </p:spTgt>
                                        </p:tgtEl>
                                        <p:attrNameLst>
                                          <p:attrName>style.visibility</p:attrName>
                                        </p:attrNameLst>
                                      </p:cBhvr>
                                      <p:to>
                                        <p:strVal val="visible"/>
                                      </p:to>
                                    </p:set>
                                    <p:anim calcmode="lin" valueType="num">
                                      <p:cBhvr additive="base">
                                        <p:cTn id="43" dur="500"/>
                                        <p:tgtEl>
                                          <p:spTgt spid="5">
                                            <p:txEl>
                                              <p:pRg st="6" end="6"/>
                                            </p:txEl>
                                          </p:spTgt>
                                        </p:tgtEl>
                                        <p:attrNameLst>
                                          <p:attrName>ppt_y</p:attrName>
                                        </p:attrNameLst>
                                      </p:cBhvr>
                                      <p:tavLst>
                                        <p:tav tm="0">
                                          <p:val>
                                            <p:strVal val="#ppt_y+#ppt_h*1.125000"/>
                                          </p:val>
                                        </p:tav>
                                        <p:tav tm="100000">
                                          <p:val>
                                            <p:strVal val="#ppt_y"/>
                                          </p:val>
                                        </p:tav>
                                      </p:tavLst>
                                    </p:anim>
                                    <p:animEffect transition="in" filter="wipe(up)">
                                      <p:cBhvr>
                                        <p:cTn id="44"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2341" y="441372"/>
            <a:ext cx="7491524" cy="830997"/>
          </a:xfrm>
          <a:prstGeom prst="rect">
            <a:avLst/>
          </a:prstGeom>
          <a:solidFill>
            <a:schemeClr val="accent3">
              <a:alpha val="46000"/>
            </a:schemeClr>
          </a:solidFill>
          <a:ln>
            <a:solidFill>
              <a:srgbClr val="4F81BD"/>
            </a:solidFill>
          </a:ln>
          <a:effectLst>
            <a:innerShdw blurRad="63500" dist="50800" dir="13500000">
              <a:prstClr val="black">
                <a:alpha val="50000"/>
              </a:prstClr>
            </a:innerShdw>
          </a:effectLst>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en-US" sz="2400" b="1" dirty="0" smtClean="0">
                <a:solidFill>
                  <a:srgbClr val="0000FF"/>
                </a:solidFill>
                <a:latin typeface="Arial"/>
                <a:cs typeface="Arial"/>
              </a:rPr>
              <a:t>Efficacy and Limitations of Conventional Therapy</a:t>
            </a:r>
          </a:p>
          <a:p>
            <a:pPr algn="ctr"/>
            <a:r>
              <a:rPr lang="en-US" sz="2400" b="1" dirty="0">
                <a:solidFill>
                  <a:srgbClr val="0000FF"/>
                </a:solidFill>
                <a:latin typeface="Arial"/>
                <a:cs typeface="Arial"/>
              </a:rPr>
              <a:t>w</a:t>
            </a:r>
            <a:r>
              <a:rPr lang="en-US" sz="2400" b="1" dirty="0" smtClean="0">
                <a:solidFill>
                  <a:srgbClr val="0000FF"/>
                </a:solidFill>
                <a:latin typeface="Arial"/>
                <a:cs typeface="Arial"/>
              </a:rPr>
              <a:t>ith calcitriol and phosphorus in Adults</a:t>
            </a:r>
            <a:endParaRPr lang="en-US" sz="2400" b="1" dirty="0">
              <a:solidFill>
                <a:srgbClr val="0000FF"/>
              </a:solidFill>
              <a:latin typeface="Arial"/>
              <a:cs typeface="Arial"/>
            </a:endParaRPr>
          </a:p>
        </p:txBody>
      </p:sp>
      <p:sp>
        <p:nvSpPr>
          <p:cNvPr id="3" name="TextBox 2"/>
          <p:cNvSpPr txBox="1"/>
          <p:nvPr/>
        </p:nvSpPr>
        <p:spPr>
          <a:xfrm>
            <a:off x="612340" y="1716414"/>
            <a:ext cx="8336787" cy="4008790"/>
          </a:xfrm>
          <a:prstGeom prst="rect">
            <a:avLst/>
          </a:prstGeom>
          <a:noFill/>
        </p:spPr>
        <p:txBody>
          <a:bodyPr wrap="square" rtlCol="0">
            <a:spAutoFit/>
          </a:bodyPr>
          <a:lstStyle/>
          <a:p>
            <a:r>
              <a:rPr lang="en-US" sz="2400" b="1" u="sng" dirty="0" smtClean="0">
                <a:solidFill>
                  <a:srgbClr val="0000FF"/>
                </a:solidFill>
                <a:latin typeface="Arial"/>
                <a:cs typeface="Arial"/>
              </a:rPr>
              <a:t>Efficacy:</a:t>
            </a:r>
          </a:p>
          <a:p>
            <a:pPr marL="285750" indent="-285750">
              <a:buSzPct val="125000"/>
              <a:buFont typeface="Arial"/>
              <a:buChar char="•"/>
            </a:pPr>
            <a:endParaRPr lang="en-US" b="1" dirty="0" smtClean="0">
              <a:solidFill>
                <a:srgbClr val="0000FF"/>
              </a:solidFill>
              <a:latin typeface="Arial"/>
              <a:cs typeface="Arial"/>
            </a:endParaRPr>
          </a:p>
          <a:p>
            <a:pPr marL="285750" indent="-285750">
              <a:buSzPct val="125000"/>
              <a:buFont typeface="Arial"/>
              <a:buChar char="•"/>
            </a:pPr>
            <a:r>
              <a:rPr lang="en-US" sz="2000" b="1" dirty="0" smtClean="0">
                <a:solidFill>
                  <a:srgbClr val="0000FF"/>
                </a:solidFill>
                <a:latin typeface="Arial"/>
                <a:cs typeface="Arial"/>
              </a:rPr>
              <a:t>Improves, but does not cure, osteomalacia. (JCEM 75:879, 1992)</a:t>
            </a:r>
          </a:p>
          <a:p>
            <a:pPr marL="285750" indent="-285750">
              <a:buSzPct val="125000"/>
              <a:buFont typeface="Arial"/>
              <a:buChar char="•"/>
            </a:pPr>
            <a:endParaRPr lang="en-US" sz="2000" b="1" dirty="0">
              <a:solidFill>
                <a:srgbClr val="0000FF"/>
              </a:solidFill>
              <a:latin typeface="Arial"/>
              <a:cs typeface="Arial"/>
            </a:endParaRPr>
          </a:p>
          <a:p>
            <a:pPr marL="285750" indent="-285750">
              <a:buSzPct val="125000"/>
              <a:buFont typeface="Arial"/>
              <a:buChar char="•"/>
            </a:pPr>
            <a:r>
              <a:rPr lang="en-US" sz="2000" b="1" dirty="0" smtClean="0">
                <a:solidFill>
                  <a:srgbClr val="0000FF"/>
                </a:solidFill>
                <a:latin typeface="Arial"/>
                <a:cs typeface="Arial"/>
              </a:rPr>
              <a:t>Appears to ameliorate dental disease. (JCEM, 100:3625, 2015)</a:t>
            </a:r>
          </a:p>
          <a:p>
            <a:pPr marL="285750" indent="-285750">
              <a:buSzPct val="125000"/>
              <a:buFont typeface="Arial"/>
              <a:buChar char="•"/>
            </a:pPr>
            <a:endParaRPr lang="en-US" sz="2000" b="1" dirty="0" smtClean="0">
              <a:solidFill>
                <a:srgbClr val="0000FF"/>
              </a:solidFill>
              <a:latin typeface="Arial"/>
              <a:cs typeface="Arial"/>
            </a:endParaRPr>
          </a:p>
          <a:p>
            <a:pPr marL="285750" indent="-285750">
              <a:buSzPct val="125000"/>
              <a:buFont typeface="Arial"/>
              <a:buChar char="•"/>
            </a:pPr>
            <a:r>
              <a:rPr lang="en-US" sz="2000" b="1" dirty="0" smtClean="0">
                <a:solidFill>
                  <a:srgbClr val="0000FF"/>
                </a:solidFill>
                <a:latin typeface="Arial"/>
                <a:cs typeface="Arial"/>
              </a:rPr>
              <a:t>Anecdotally, reduces the risk of clinical fracture,  accelerates healing of insufficiency fractures</a:t>
            </a:r>
            <a:r>
              <a:rPr lang="en-US" sz="2000" b="1" dirty="0">
                <a:solidFill>
                  <a:srgbClr val="0000FF"/>
                </a:solidFill>
                <a:latin typeface="Arial"/>
                <a:cs typeface="Arial"/>
              </a:rPr>
              <a:t> </a:t>
            </a:r>
            <a:r>
              <a:rPr lang="en-US" sz="2000" b="1" dirty="0" smtClean="0">
                <a:solidFill>
                  <a:srgbClr val="0000FF"/>
                </a:solidFill>
                <a:latin typeface="Arial"/>
                <a:cs typeface="Arial"/>
              </a:rPr>
              <a:t>and healing after orthopedic surgery.</a:t>
            </a:r>
          </a:p>
          <a:p>
            <a:pPr marL="285750" indent="-285750">
              <a:buSzPct val="125000"/>
              <a:buFont typeface="Arial"/>
              <a:buChar char="•"/>
            </a:pPr>
            <a:endParaRPr lang="en-US" sz="2000" b="1" dirty="0">
              <a:solidFill>
                <a:srgbClr val="0000FF"/>
              </a:solidFill>
              <a:latin typeface="Arial"/>
              <a:cs typeface="Arial"/>
            </a:endParaRPr>
          </a:p>
          <a:p>
            <a:pPr marL="285750" indent="-285750">
              <a:buSzPct val="125000"/>
              <a:buFont typeface="Arial"/>
              <a:buChar char="•"/>
            </a:pPr>
            <a:r>
              <a:rPr lang="en-US" sz="2000" b="1" dirty="0" smtClean="0">
                <a:solidFill>
                  <a:srgbClr val="0000FF"/>
                </a:solidFill>
                <a:latin typeface="Arial"/>
                <a:cs typeface="Arial"/>
              </a:rPr>
              <a:t>If carefully monitored, can correct the hyperparathyroidism in XLH.</a:t>
            </a:r>
          </a:p>
          <a:p>
            <a:pPr marL="285750" indent="-285750">
              <a:lnSpc>
                <a:spcPts val="1500"/>
              </a:lnSpc>
              <a:buSzPct val="125000"/>
              <a:buFont typeface="Arial"/>
              <a:buChar char="•"/>
            </a:pPr>
            <a:endParaRPr lang="en-US" b="1" dirty="0">
              <a:solidFill>
                <a:srgbClr val="0000FF"/>
              </a:solidFill>
              <a:latin typeface="Arial"/>
              <a:cs typeface="Arial"/>
            </a:endParaRPr>
          </a:p>
        </p:txBody>
      </p:sp>
    </p:spTree>
    <p:extLst>
      <p:ext uri="{BB962C8B-B14F-4D97-AF65-F5344CB8AC3E}">
        <p14:creationId xmlns:p14="http://schemas.microsoft.com/office/powerpoint/2010/main" val="3320222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p:tgtEl>
                                          <p:spTgt spid="3">
                                            <p:txEl>
                                              <p:pRg st="4" end="4"/>
                                            </p:txEl>
                                          </p:spTgt>
                                        </p:tgtEl>
                                        <p:attrNameLst>
                                          <p:attrName>ppt_y</p:attrName>
                                        </p:attrNameLst>
                                      </p:cBhvr>
                                      <p:tavLst>
                                        <p:tav tm="0">
                                          <p:val>
                                            <p:strVal val="#ppt_y+#ppt_h*1.125000"/>
                                          </p:val>
                                        </p:tav>
                                        <p:tav tm="100000">
                                          <p:val>
                                            <p:strVal val="#ppt_y"/>
                                          </p:val>
                                        </p:tav>
                                      </p:tavLst>
                                    </p:anim>
                                    <p:animEffect transition="in" filter="wipe(up)">
                                      <p:cBhvr>
                                        <p:cTn id="20" dur="500"/>
                                        <p:tgtEl>
                                          <p:spTgt spid="3">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p:tgtEl>
                                          <p:spTgt spid="3">
                                            <p:txEl>
                                              <p:pRg st="6" end="6"/>
                                            </p:txEl>
                                          </p:spTgt>
                                        </p:tgtEl>
                                        <p:attrNameLst>
                                          <p:attrName>ppt_y</p:attrName>
                                        </p:attrNameLst>
                                      </p:cBhvr>
                                      <p:tavLst>
                                        <p:tav tm="0">
                                          <p:val>
                                            <p:strVal val="#ppt_y+#ppt_h*1.125000"/>
                                          </p:val>
                                        </p:tav>
                                        <p:tav tm="100000">
                                          <p:val>
                                            <p:strVal val="#ppt_y"/>
                                          </p:val>
                                        </p:tav>
                                      </p:tavLst>
                                    </p:anim>
                                    <p:animEffect transition="in" filter="wipe(up)">
                                      <p:cBhvr>
                                        <p:cTn id="26" dur="500"/>
                                        <p:tgtEl>
                                          <p:spTgt spid="3">
                                            <p:txEl>
                                              <p:pRg st="6" end="6"/>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 calcmode="lin" valueType="num">
                                      <p:cBhvr additive="base">
                                        <p:cTn id="31" dur="500"/>
                                        <p:tgtEl>
                                          <p:spTgt spid="3">
                                            <p:txEl>
                                              <p:pRg st="8" end="8"/>
                                            </p:txEl>
                                          </p:spTgt>
                                        </p:tgtEl>
                                        <p:attrNameLst>
                                          <p:attrName>ppt_y</p:attrName>
                                        </p:attrNameLst>
                                      </p:cBhvr>
                                      <p:tavLst>
                                        <p:tav tm="0">
                                          <p:val>
                                            <p:strVal val="#ppt_y+#ppt_h*1.125000"/>
                                          </p:val>
                                        </p:tav>
                                        <p:tav tm="100000">
                                          <p:val>
                                            <p:strVal val="#ppt_y"/>
                                          </p:val>
                                        </p:tav>
                                      </p:tavLst>
                                    </p:anim>
                                    <p:animEffect transition="in" filter="wipe(up)">
                                      <p:cBhvr>
                                        <p:cTn id="3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2341" y="451532"/>
            <a:ext cx="7491524" cy="830997"/>
          </a:xfrm>
          <a:prstGeom prst="rect">
            <a:avLst/>
          </a:prstGeom>
          <a:solidFill>
            <a:schemeClr val="accent3">
              <a:alpha val="52000"/>
            </a:schemeClr>
          </a:solidFill>
          <a:ln>
            <a:solidFill>
              <a:srgbClr val="4F81BD"/>
            </a:solidFill>
          </a:ln>
          <a:effectLst>
            <a:innerShdw blurRad="63500" dist="50800" dir="13500000">
              <a:prstClr val="black">
                <a:alpha val="50000"/>
              </a:prstClr>
            </a:innerShdw>
          </a:effectLst>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en-US" sz="2400" b="1" dirty="0" smtClean="0">
                <a:solidFill>
                  <a:srgbClr val="0000FF"/>
                </a:solidFill>
                <a:latin typeface="Arial"/>
                <a:cs typeface="Arial"/>
              </a:rPr>
              <a:t>Efficacy and Limitations of Conventional Therapy</a:t>
            </a:r>
          </a:p>
          <a:p>
            <a:pPr algn="ctr"/>
            <a:r>
              <a:rPr lang="en-US" sz="2400" b="1" dirty="0">
                <a:solidFill>
                  <a:srgbClr val="0000FF"/>
                </a:solidFill>
                <a:latin typeface="Arial"/>
                <a:cs typeface="Arial"/>
              </a:rPr>
              <a:t>w</a:t>
            </a:r>
            <a:r>
              <a:rPr lang="en-US" sz="2400" b="1" dirty="0" smtClean="0">
                <a:solidFill>
                  <a:srgbClr val="0000FF"/>
                </a:solidFill>
                <a:latin typeface="Arial"/>
                <a:cs typeface="Arial"/>
              </a:rPr>
              <a:t>ith calcitriol and phosphorus in Adults</a:t>
            </a:r>
            <a:endParaRPr lang="en-US" sz="2400" b="1" dirty="0">
              <a:solidFill>
                <a:srgbClr val="0000FF"/>
              </a:solidFill>
              <a:latin typeface="Arial"/>
              <a:cs typeface="Arial"/>
            </a:endParaRPr>
          </a:p>
        </p:txBody>
      </p:sp>
      <p:sp>
        <p:nvSpPr>
          <p:cNvPr id="3" name="TextBox 2"/>
          <p:cNvSpPr txBox="1"/>
          <p:nvPr/>
        </p:nvSpPr>
        <p:spPr>
          <a:xfrm>
            <a:off x="612340" y="1387846"/>
            <a:ext cx="7891579" cy="4655121"/>
          </a:xfrm>
          <a:prstGeom prst="rect">
            <a:avLst/>
          </a:prstGeom>
          <a:noFill/>
        </p:spPr>
        <p:txBody>
          <a:bodyPr wrap="square" rtlCol="0">
            <a:spAutoFit/>
          </a:bodyPr>
          <a:lstStyle/>
          <a:p>
            <a:pPr>
              <a:lnSpc>
                <a:spcPts val="1500"/>
              </a:lnSpc>
            </a:pPr>
            <a:endParaRPr lang="en-US" b="1" dirty="0">
              <a:solidFill>
                <a:srgbClr val="0000FF"/>
              </a:solidFill>
              <a:latin typeface="Arial"/>
              <a:cs typeface="Arial"/>
            </a:endParaRPr>
          </a:p>
          <a:p>
            <a:r>
              <a:rPr lang="en-US" sz="2400" b="1" u="sng" dirty="0" smtClean="0">
                <a:solidFill>
                  <a:srgbClr val="0000FF"/>
                </a:solidFill>
                <a:latin typeface="Arial"/>
                <a:cs typeface="Arial"/>
              </a:rPr>
              <a:t>Limitations:</a:t>
            </a:r>
          </a:p>
          <a:p>
            <a:endParaRPr lang="en-US" b="1" dirty="0" smtClean="0">
              <a:solidFill>
                <a:srgbClr val="0000FF"/>
              </a:solidFill>
              <a:latin typeface="Arial"/>
              <a:cs typeface="Arial"/>
            </a:endParaRPr>
          </a:p>
          <a:p>
            <a:pPr marL="285750" indent="-285750">
              <a:buSzPct val="125000"/>
              <a:buFont typeface="Arial"/>
              <a:buChar char="•"/>
            </a:pPr>
            <a:r>
              <a:rPr lang="en-US" sz="2200" b="1" dirty="0" smtClean="0">
                <a:solidFill>
                  <a:srgbClr val="0000FF"/>
                </a:solidFill>
                <a:latin typeface="Arial"/>
                <a:cs typeface="Arial"/>
              </a:rPr>
              <a:t>Adherence </a:t>
            </a:r>
            <a:r>
              <a:rPr lang="en-US" sz="2200" b="1" dirty="0">
                <a:solidFill>
                  <a:srgbClr val="0000FF"/>
                </a:solidFill>
                <a:latin typeface="Arial"/>
                <a:cs typeface="Arial"/>
              </a:rPr>
              <a:t>is </a:t>
            </a:r>
            <a:r>
              <a:rPr lang="en-US" sz="2200" b="1" dirty="0" smtClean="0">
                <a:solidFill>
                  <a:srgbClr val="0000FF"/>
                </a:solidFill>
                <a:latin typeface="Arial"/>
                <a:cs typeface="Arial"/>
              </a:rPr>
              <a:t>difficult.</a:t>
            </a:r>
            <a:endParaRPr lang="en-US" sz="2200" b="1" dirty="0">
              <a:solidFill>
                <a:srgbClr val="0000FF"/>
              </a:solidFill>
              <a:latin typeface="Arial"/>
              <a:cs typeface="Arial"/>
            </a:endParaRPr>
          </a:p>
          <a:p>
            <a:pPr marL="285750" indent="-285750">
              <a:buSzPct val="125000"/>
              <a:buFont typeface="Arial"/>
              <a:buChar char="•"/>
            </a:pPr>
            <a:r>
              <a:rPr lang="en-US" sz="2200" b="1" dirty="0">
                <a:solidFill>
                  <a:srgbClr val="0000FF"/>
                </a:solidFill>
                <a:latin typeface="Arial"/>
                <a:cs typeface="Arial"/>
              </a:rPr>
              <a:t>Proper management requires </a:t>
            </a:r>
            <a:r>
              <a:rPr lang="en-US" sz="2200" b="1" dirty="0" smtClean="0">
                <a:solidFill>
                  <a:srgbClr val="0000FF"/>
                </a:solidFill>
                <a:latin typeface="Arial"/>
                <a:cs typeface="Arial"/>
              </a:rPr>
              <a:t>frequent visits and </a:t>
            </a:r>
            <a:r>
              <a:rPr lang="en-US" sz="2200" b="1" dirty="0">
                <a:solidFill>
                  <a:srgbClr val="0000FF"/>
                </a:solidFill>
                <a:latin typeface="Arial"/>
                <a:cs typeface="Arial"/>
              </a:rPr>
              <a:t>dose </a:t>
            </a:r>
            <a:r>
              <a:rPr lang="en-US" sz="2200" b="1" dirty="0" smtClean="0">
                <a:solidFill>
                  <a:srgbClr val="0000FF"/>
                </a:solidFill>
                <a:latin typeface="Arial"/>
                <a:cs typeface="Arial"/>
              </a:rPr>
              <a:t>adjustments, </a:t>
            </a:r>
            <a:r>
              <a:rPr lang="en-US" sz="2200" b="1" dirty="0">
                <a:solidFill>
                  <a:srgbClr val="0000FF"/>
                </a:solidFill>
                <a:latin typeface="Arial"/>
                <a:cs typeface="Arial"/>
              </a:rPr>
              <a:t>so sub-optimal monitoring is often a </a:t>
            </a:r>
            <a:r>
              <a:rPr lang="en-US" sz="2200" b="1" dirty="0" smtClean="0">
                <a:solidFill>
                  <a:srgbClr val="0000FF"/>
                </a:solidFill>
                <a:latin typeface="Arial"/>
                <a:cs typeface="Arial"/>
              </a:rPr>
              <a:t>problem.</a:t>
            </a:r>
          </a:p>
          <a:p>
            <a:pPr marL="285750" indent="-285750">
              <a:buSzPct val="125000"/>
              <a:buFont typeface="Arial"/>
              <a:buChar char="•"/>
            </a:pPr>
            <a:r>
              <a:rPr lang="en-US" sz="2200" b="1" dirty="0">
                <a:solidFill>
                  <a:srgbClr val="0000FF"/>
                </a:solidFill>
                <a:latin typeface="Arial"/>
                <a:cs typeface="Arial"/>
              </a:rPr>
              <a:t>D</a:t>
            </a:r>
            <a:r>
              <a:rPr lang="en-US" sz="2200" b="1" dirty="0" smtClean="0">
                <a:solidFill>
                  <a:srgbClr val="0000FF"/>
                </a:solidFill>
                <a:latin typeface="Arial"/>
                <a:cs typeface="Arial"/>
              </a:rPr>
              <a:t>oes </a:t>
            </a:r>
            <a:r>
              <a:rPr lang="en-US" sz="2200" b="1" dirty="0">
                <a:solidFill>
                  <a:srgbClr val="0000FF"/>
                </a:solidFill>
                <a:latin typeface="Arial"/>
                <a:cs typeface="Arial"/>
              </a:rPr>
              <a:t>not improve linear </a:t>
            </a:r>
            <a:r>
              <a:rPr lang="en-US" sz="2200" b="1" dirty="0" smtClean="0">
                <a:solidFill>
                  <a:srgbClr val="0000FF"/>
                </a:solidFill>
                <a:latin typeface="Arial"/>
                <a:cs typeface="Arial"/>
              </a:rPr>
              <a:t>growth in children, which obviously impacts adult height.</a:t>
            </a:r>
            <a:endParaRPr lang="en-US" sz="2200" b="1" dirty="0">
              <a:solidFill>
                <a:srgbClr val="0000FF"/>
              </a:solidFill>
              <a:latin typeface="Arial"/>
              <a:cs typeface="Arial"/>
            </a:endParaRPr>
          </a:p>
          <a:p>
            <a:pPr marL="285750" indent="-285750">
              <a:buSzPct val="125000"/>
              <a:buFont typeface="Arial"/>
              <a:buChar char="•"/>
            </a:pPr>
            <a:r>
              <a:rPr lang="en-US" sz="2200" b="1" dirty="0" smtClean="0">
                <a:solidFill>
                  <a:srgbClr val="0000FF"/>
                </a:solidFill>
                <a:latin typeface="Arial"/>
                <a:cs typeface="Arial"/>
              </a:rPr>
              <a:t>Does </a:t>
            </a:r>
            <a:r>
              <a:rPr lang="en-US" sz="2200" b="1" dirty="0">
                <a:solidFill>
                  <a:srgbClr val="0000FF"/>
                </a:solidFill>
                <a:latin typeface="Arial"/>
                <a:cs typeface="Arial"/>
              </a:rPr>
              <a:t>not prevent dental </a:t>
            </a:r>
            <a:r>
              <a:rPr lang="en-US" sz="2200" b="1" dirty="0" smtClean="0">
                <a:solidFill>
                  <a:srgbClr val="0000FF"/>
                </a:solidFill>
                <a:latin typeface="Arial"/>
                <a:cs typeface="Arial"/>
              </a:rPr>
              <a:t>disease.</a:t>
            </a:r>
          </a:p>
          <a:p>
            <a:pPr marL="285750" indent="-285750">
              <a:buSzPct val="125000"/>
              <a:buFont typeface="Arial"/>
              <a:buChar char="•"/>
            </a:pPr>
            <a:r>
              <a:rPr lang="en-US" sz="2200" b="1" dirty="0">
                <a:solidFill>
                  <a:srgbClr val="0000FF"/>
                </a:solidFill>
                <a:latin typeface="Arial"/>
                <a:cs typeface="Arial"/>
              </a:rPr>
              <a:t>Does not </a:t>
            </a:r>
            <a:r>
              <a:rPr lang="en-US" sz="2200" b="1" dirty="0" smtClean="0">
                <a:solidFill>
                  <a:srgbClr val="0000FF"/>
                </a:solidFill>
                <a:latin typeface="Arial"/>
                <a:cs typeface="Arial"/>
              </a:rPr>
              <a:t>prevent </a:t>
            </a:r>
            <a:r>
              <a:rPr lang="en-US" sz="2200" b="1" dirty="0">
                <a:solidFill>
                  <a:srgbClr val="0000FF"/>
                </a:solidFill>
                <a:latin typeface="Arial"/>
                <a:cs typeface="Arial"/>
              </a:rPr>
              <a:t>hearing </a:t>
            </a:r>
            <a:r>
              <a:rPr lang="en-US" sz="2200" b="1" dirty="0" smtClean="0">
                <a:solidFill>
                  <a:srgbClr val="0000FF"/>
                </a:solidFill>
                <a:latin typeface="Arial"/>
                <a:cs typeface="Arial"/>
              </a:rPr>
              <a:t>loss or enthesopathy.</a:t>
            </a:r>
          </a:p>
          <a:p>
            <a:pPr marL="285750" indent="-285750">
              <a:buSzPct val="125000"/>
              <a:buFont typeface="Arial"/>
              <a:buChar char="•"/>
            </a:pPr>
            <a:r>
              <a:rPr lang="en-US" sz="2200" b="1" dirty="0" smtClean="0">
                <a:solidFill>
                  <a:srgbClr val="0000FF"/>
                </a:solidFill>
                <a:latin typeface="Arial"/>
                <a:cs typeface="Arial"/>
              </a:rPr>
              <a:t>Frequently accompanied by complications, including secondary and even tertiary hyperparathyroidism and nephrocalcinosis.</a:t>
            </a:r>
            <a:endParaRPr lang="en-US" sz="2200" b="1" dirty="0">
              <a:solidFill>
                <a:srgbClr val="0000FF"/>
              </a:solidFill>
              <a:latin typeface="Arial"/>
              <a:cs typeface="Arial"/>
            </a:endParaRPr>
          </a:p>
        </p:txBody>
      </p:sp>
    </p:spTree>
    <p:extLst>
      <p:ext uri="{BB962C8B-B14F-4D97-AF65-F5344CB8AC3E}">
        <p14:creationId xmlns:p14="http://schemas.microsoft.com/office/powerpoint/2010/main" val="4060006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1" end="1"/>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
                                            <p:txEl>
                                              <p:pRg st="3" end="3"/>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p:tgtEl>
                                          <p:spTgt spid="3">
                                            <p:txEl>
                                              <p:pRg st="4" end="4"/>
                                            </p:txEl>
                                          </p:spTgt>
                                        </p:tgtEl>
                                        <p:attrNameLst>
                                          <p:attrName>ppt_y</p:attrName>
                                        </p:attrNameLst>
                                      </p:cBhvr>
                                      <p:tavLst>
                                        <p:tav tm="0">
                                          <p:val>
                                            <p:strVal val="#ppt_y+#ppt_h*1.125000"/>
                                          </p:val>
                                        </p:tav>
                                        <p:tav tm="100000">
                                          <p:val>
                                            <p:strVal val="#ppt_y"/>
                                          </p:val>
                                        </p:tav>
                                      </p:tavLst>
                                    </p:anim>
                                    <p:animEffect transition="in" filter="wipe(up)">
                                      <p:cBhvr>
                                        <p:cTn id="20" dur="500"/>
                                        <p:tgtEl>
                                          <p:spTgt spid="3">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p:tgtEl>
                                          <p:spTgt spid="3">
                                            <p:txEl>
                                              <p:pRg st="5" end="5"/>
                                            </p:txEl>
                                          </p:spTgt>
                                        </p:tgtEl>
                                        <p:attrNameLst>
                                          <p:attrName>ppt_y</p:attrName>
                                        </p:attrNameLst>
                                      </p:cBhvr>
                                      <p:tavLst>
                                        <p:tav tm="0">
                                          <p:val>
                                            <p:strVal val="#ppt_y+#ppt_h*1.125000"/>
                                          </p:val>
                                        </p:tav>
                                        <p:tav tm="100000">
                                          <p:val>
                                            <p:strVal val="#ppt_y"/>
                                          </p:val>
                                        </p:tav>
                                      </p:tavLst>
                                    </p:anim>
                                    <p:animEffect transition="in" filter="wipe(up)">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p:tgtEl>
                                          <p:spTgt spid="3">
                                            <p:txEl>
                                              <p:pRg st="6" end="6"/>
                                            </p:txEl>
                                          </p:spTgt>
                                        </p:tgtEl>
                                        <p:attrNameLst>
                                          <p:attrName>ppt_y</p:attrName>
                                        </p:attrNameLst>
                                      </p:cBhvr>
                                      <p:tavLst>
                                        <p:tav tm="0">
                                          <p:val>
                                            <p:strVal val="#ppt_y+#ppt_h*1.125000"/>
                                          </p:val>
                                        </p:tav>
                                        <p:tav tm="100000">
                                          <p:val>
                                            <p:strVal val="#ppt_y"/>
                                          </p:val>
                                        </p:tav>
                                      </p:tavLst>
                                    </p:anim>
                                    <p:animEffect transition="in" filter="wipe(up)">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p:tgtEl>
                                          <p:spTgt spid="3">
                                            <p:txEl>
                                              <p:pRg st="7" end="7"/>
                                            </p:txEl>
                                          </p:spTgt>
                                        </p:tgtEl>
                                        <p:attrNameLst>
                                          <p:attrName>ppt_y</p:attrName>
                                        </p:attrNameLst>
                                      </p:cBhvr>
                                      <p:tavLst>
                                        <p:tav tm="0">
                                          <p:val>
                                            <p:strVal val="#ppt_y+#ppt_h*1.125000"/>
                                          </p:val>
                                        </p:tav>
                                        <p:tav tm="100000">
                                          <p:val>
                                            <p:strVal val="#ppt_y"/>
                                          </p:val>
                                        </p:tav>
                                      </p:tavLst>
                                    </p:anim>
                                    <p:animEffect transition="in" filter="wipe(up)">
                                      <p:cBhvr>
                                        <p:cTn id="38" dur="500"/>
                                        <p:tgtEl>
                                          <p:spTgt spid="3">
                                            <p:txEl>
                                              <p:pRg st="7" end="7"/>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 calcmode="lin" valueType="num">
                                      <p:cBhvr additive="base">
                                        <p:cTn id="43" dur="500"/>
                                        <p:tgtEl>
                                          <p:spTgt spid="3">
                                            <p:txEl>
                                              <p:pRg st="8" end="8"/>
                                            </p:txEl>
                                          </p:spTgt>
                                        </p:tgtEl>
                                        <p:attrNameLst>
                                          <p:attrName>ppt_y</p:attrName>
                                        </p:attrNameLst>
                                      </p:cBhvr>
                                      <p:tavLst>
                                        <p:tav tm="0">
                                          <p:val>
                                            <p:strVal val="#ppt_y+#ppt_h*1.125000"/>
                                          </p:val>
                                        </p:tav>
                                        <p:tav tm="100000">
                                          <p:val>
                                            <p:strVal val="#ppt_y"/>
                                          </p:val>
                                        </p:tav>
                                      </p:tavLst>
                                    </p:anim>
                                    <p:animEffect transition="in" filter="wipe(up)">
                                      <p:cBhvr>
                                        <p:cTn id="44"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4000" y="284597"/>
            <a:ext cx="8575040" cy="900759"/>
          </a:xfrm>
          <a:prstGeom prst="rect">
            <a:avLst/>
          </a:prstGeom>
          <a:solidFill>
            <a:schemeClr val="accent3">
              <a:alpha val="50000"/>
            </a:schemeClr>
          </a:solidFill>
          <a:ln>
            <a:solidFill>
              <a:srgbClr val="4F81BD"/>
            </a:solidFill>
          </a:ln>
          <a:effectLst>
            <a:innerShdw blurRad="63500" dist="50800" dir="13500000">
              <a:prstClr val="black">
                <a:alpha val="50000"/>
              </a:prstClr>
            </a:innerShdw>
          </a:effectLst>
        </p:spPr>
        <p:style>
          <a:lnRef idx="3">
            <a:schemeClr val="lt1"/>
          </a:lnRef>
          <a:fillRef idx="1">
            <a:schemeClr val="accent3"/>
          </a:fillRef>
          <a:effectRef idx="1">
            <a:schemeClr val="accent3"/>
          </a:effectRef>
          <a:fontRef idx="minor">
            <a:schemeClr val="lt1"/>
          </a:fontRef>
        </p:style>
        <p:txBody>
          <a:bodyPr wrap="square">
            <a:spAutoFit/>
          </a:bodyPr>
          <a:lstStyle/>
          <a:p>
            <a:pPr algn="just">
              <a:lnSpc>
                <a:spcPct val="110000"/>
              </a:lnSpc>
            </a:pPr>
            <a:r>
              <a:rPr lang="en-US" sz="1600" b="1" dirty="0">
                <a:solidFill>
                  <a:srgbClr val="0000FF"/>
                </a:solidFill>
                <a:latin typeface="Arial"/>
                <a:cs typeface="Arial"/>
              </a:rPr>
              <a:t>In a preclinical model of </a:t>
            </a:r>
            <a:r>
              <a:rPr lang="en-US" sz="1600" b="1" dirty="0" smtClean="0">
                <a:solidFill>
                  <a:srgbClr val="0000FF"/>
                </a:solidFill>
                <a:latin typeface="Arial"/>
                <a:cs typeface="Arial"/>
              </a:rPr>
              <a:t>XLH (the Hyp mouse), an inhibitory antibody </a:t>
            </a:r>
            <a:r>
              <a:rPr lang="en-US" sz="1600" b="1" dirty="0">
                <a:solidFill>
                  <a:srgbClr val="0000FF"/>
                </a:solidFill>
                <a:latin typeface="Arial"/>
                <a:cs typeface="Arial"/>
              </a:rPr>
              <a:t>to </a:t>
            </a:r>
            <a:r>
              <a:rPr lang="en-US" sz="1600" b="1" dirty="0" smtClean="0">
                <a:solidFill>
                  <a:srgbClr val="0000FF"/>
                </a:solidFill>
                <a:latin typeface="Arial"/>
                <a:cs typeface="Arial"/>
              </a:rPr>
              <a:t>FGF23 normalized serum Pi and 1,25(OH</a:t>
            </a:r>
            <a:r>
              <a:rPr lang="en-US" sz="1600" b="1" baseline="-25000" dirty="0" smtClean="0">
                <a:solidFill>
                  <a:srgbClr val="0000FF"/>
                </a:solidFill>
                <a:latin typeface="Arial"/>
                <a:cs typeface="Arial"/>
              </a:rPr>
              <a:t>)2</a:t>
            </a:r>
            <a:r>
              <a:rPr lang="en-US" sz="1600" b="1" dirty="0" smtClean="0">
                <a:solidFill>
                  <a:srgbClr val="0000FF"/>
                </a:solidFill>
                <a:latin typeface="Arial"/>
                <a:cs typeface="Arial"/>
              </a:rPr>
              <a:t>D levels and </a:t>
            </a:r>
            <a:r>
              <a:rPr lang="en-US" sz="1600" b="1" dirty="0">
                <a:solidFill>
                  <a:srgbClr val="0000FF"/>
                </a:solidFill>
                <a:latin typeface="Arial"/>
                <a:cs typeface="Arial"/>
              </a:rPr>
              <a:t>markedly improved bone growth and </a:t>
            </a:r>
            <a:r>
              <a:rPr lang="en-US" sz="1600" b="1" dirty="0" smtClean="0">
                <a:solidFill>
                  <a:srgbClr val="0000FF"/>
                </a:solidFill>
                <a:latin typeface="Arial"/>
                <a:cs typeface="Arial"/>
              </a:rPr>
              <a:t>size</a:t>
            </a:r>
            <a:r>
              <a:rPr lang="is-IS" sz="1600" b="1" dirty="0" smtClean="0">
                <a:solidFill>
                  <a:srgbClr val="0000FF"/>
                </a:solidFill>
                <a:latin typeface="Arial"/>
                <a:cs typeface="Arial"/>
              </a:rPr>
              <a:t>…</a:t>
            </a:r>
            <a:r>
              <a:rPr lang="en-US" sz="1600" b="1" dirty="0" smtClean="0">
                <a:solidFill>
                  <a:srgbClr val="0000FF"/>
                </a:solidFill>
                <a:latin typeface="Arial"/>
                <a:cs typeface="Arial"/>
              </a:rPr>
              <a:t> </a:t>
            </a:r>
            <a:r>
              <a:rPr lang="en-US" sz="1600" b="1" dirty="0">
                <a:solidFill>
                  <a:srgbClr val="0000FF"/>
                </a:solidFill>
                <a:latin typeface="Arial"/>
                <a:cs typeface="Arial"/>
              </a:rPr>
              <a:t>and healed the osteomalacia and growth plate </a:t>
            </a:r>
            <a:r>
              <a:rPr lang="en-US" sz="1600" b="1" dirty="0" smtClean="0">
                <a:solidFill>
                  <a:srgbClr val="0000FF"/>
                </a:solidFill>
                <a:latin typeface="Arial"/>
                <a:cs typeface="Arial"/>
              </a:rPr>
              <a:t>abnormalities.</a:t>
            </a:r>
            <a:endParaRPr lang="en-US" sz="1600" b="1" dirty="0">
              <a:solidFill>
                <a:srgbClr val="0000FF"/>
              </a:solidFill>
              <a:latin typeface="Arial"/>
              <a:cs typeface="Arial"/>
            </a:endParaRPr>
          </a:p>
        </p:txBody>
      </p:sp>
      <p:sp>
        <p:nvSpPr>
          <p:cNvPr id="6" name="Text Box 107"/>
          <p:cNvSpPr txBox="1">
            <a:spLocks noChangeArrowheads="1"/>
          </p:cNvSpPr>
          <p:nvPr/>
        </p:nvSpPr>
        <p:spPr bwMode="auto">
          <a:xfrm>
            <a:off x="6891419" y="6278755"/>
            <a:ext cx="1710714" cy="276999"/>
          </a:xfrm>
          <a:prstGeom prst="rect">
            <a:avLst/>
          </a:prstGeom>
          <a:noFill/>
          <a:ln w="9525">
            <a:noFill/>
            <a:miter lim="800000"/>
            <a:headEnd/>
            <a:tailEnd/>
          </a:ln>
        </p:spPr>
        <p:txBody>
          <a:bodyPr wrap="square">
            <a:spAutoFit/>
          </a:bodyPr>
          <a:lstStyle/>
          <a:p>
            <a:pPr eaLnBrk="1" hangingPunct="1"/>
            <a:r>
              <a:rPr kumimoji="1" lang="en-US" altLang="ja-JP" sz="1200" b="1" dirty="0" smtClean="0">
                <a:solidFill>
                  <a:srgbClr val="0000FF"/>
                </a:solidFill>
                <a:latin typeface="Arial" pitchFamily="34" charset="0"/>
                <a:cs typeface="Arial" pitchFamily="34" charset="0"/>
              </a:rPr>
              <a:t>JBMR  24:1879, 2009</a:t>
            </a:r>
            <a:endParaRPr lang="en-US" sz="1200" b="1" dirty="0">
              <a:solidFill>
                <a:srgbClr val="0000FF"/>
              </a:solidFill>
              <a:latin typeface="Arial" pitchFamily="34" charset="0"/>
              <a:cs typeface="Arial" pitchFamily="34" charset="0"/>
            </a:endParaRPr>
          </a:p>
        </p:txBody>
      </p:sp>
      <p:pic>
        <p:nvPicPr>
          <p:cNvPr id="3" name="Picture 1"/>
          <p:cNvPicPr>
            <a:picLocks noChangeAspect="1" noChangeArrowheads="1"/>
          </p:cNvPicPr>
          <p:nvPr/>
        </p:nvPicPr>
        <p:blipFill rotWithShape="1">
          <a:blip r:embed="rId3" cstate="print"/>
          <a:srcRect b="43475"/>
          <a:stretch/>
        </p:blipFill>
        <p:spPr bwMode="auto">
          <a:xfrm>
            <a:off x="0" y="1460044"/>
            <a:ext cx="4108909" cy="2051819"/>
          </a:xfrm>
          <a:prstGeom prst="rect">
            <a:avLst/>
          </a:prstGeom>
          <a:noFill/>
          <a:ln w="9525">
            <a:noFill/>
            <a:miter lim="800000"/>
            <a:headEnd/>
            <a:tailEnd/>
          </a:ln>
        </p:spPr>
      </p:pic>
      <p:pic>
        <p:nvPicPr>
          <p:cNvPr id="7" name="Picture 6"/>
          <p:cNvPicPr>
            <a:picLocks noChangeAspect="1"/>
          </p:cNvPicPr>
          <p:nvPr/>
        </p:nvPicPr>
        <p:blipFill rotWithShape="1">
          <a:blip r:embed="rId4"/>
          <a:srcRect l="3587" r="741"/>
          <a:stretch/>
        </p:blipFill>
        <p:spPr>
          <a:xfrm>
            <a:off x="4108909" y="1330960"/>
            <a:ext cx="5035091" cy="2606982"/>
          </a:xfrm>
          <a:prstGeom prst="rect">
            <a:avLst/>
          </a:prstGeom>
        </p:spPr>
      </p:pic>
      <p:pic>
        <p:nvPicPr>
          <p:cNvPr id="8" name="Picture 7"/>
          <p:cNvPicPr>
            <a:picLocks noChangeAspect="1"/>
          </p:cNvPicPr>
          <p:nvPr/>
        </p:nvPicPr>
        <p:blipFill>
          <a:blip r:embed="rId5"/>
          <a:stretch>
            <a:fillRect/>
          </a:stretch>
        </p:blipFill>
        <p:spPr>
          <a:xfrm>
            <a:off x="127000" y="4067026"/>
            <a:ext cx="8829040" cy="2082645"/>
          </a:xfrm>
          <a:prstGeom prst="rect">
            <a:avLst/>
          </a:prstGeom>
        </p:spPr>
      </p:pic>
    </p:spTree>
    <p:extLst>
      <p:ext uri="{BB962C8B-B14F-4D97-AF65-F5344CB8AC3E}">
        <p14:creationId xmlns:p14="http://schemas.microsoft.com/office/powerpoint/2010/main" val="3459796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9"/>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2" presetClass="entr" presetSubtype="4"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p:tgtEl>
                                          <p:spTgt spid="6"/>
                                        </p:tgtEl>
                                        <p:attrNameLst>
                                          <p:attrName>ppt_y</p:attrName>
                                        </p:attrNameLst>
                                      </p:cBhvr>
                                      <p:tavLst>
                                        <p:tav tm="0">
                                          <p:val>
                                            <p:strVal val="#ppt_y+#ppt_h*1.125000"/>
                                          </p:val>
                                        </p:tav>
                                        <p:tav tm="100000">
                                          <p:val>
                                            <p:strVal val="#ppt_y"/>
                                          </p:val>
                                        </p:tav>
                                      </p:tavLst>
                                    </p:anim>
                                    <p:animEffect transition="in" filter="wipe(up)">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18161" y="1668877"/>
            <a:ext cx="8097519" cy="4512004"/>
          </a:xfrm>
          <a:prstGeom prst="rect">
            <a:avLst/>
          </a:prstGeom>
        </p:spPr>
        <p:txBody>
          <a:bodyPr wrap="square">
            <a:spAutoFit/>
          </a:bodyPr>
          <a:lstStyle/>
          <a:p>
            <a:pPr marL="342900" indent="-342900" algn="just">
              <a:lnSpc>
                <a:spcPct val="120000"/>
              </a:lnSpc>
              <a:buSzPct val="200000"/>
              <a:buFont typeface="Arial"/>
              <a:buChar char="•"/>
            </a:pPr>
            <a:r>
              <a:rPr lang="en-US" sz="2400" b="1" dirty="0">
                <a:solidFill>
                  <a:srgbClr val="0000FF"/>
                </a:solidFill>
                <a:latin typeface="Arial"/>
                <a:cs typeface="Arial"/>
              </a:rPr>
              <a:t>FGF23 is a hormone produced by </a:t>
            </a:r>
            <a:r>
              <a:rPr lang="en-US" sz="2400" b="1" dirty="0" smtClean="0">
                <a:solidFill>
                  <a:srgbClr val="0000FF"/>
                </a:solidFill>
                <a:latin typeface="Arial"/>
                <a:cs typeface="Arial"/>
              </a:rPr>
              <a:t>osteocytes that inhibits </a:t>
            </a:r>
            <a:r>
              <a:rPr lang="en-US" sz="2400" b="1" dirty="0">
                <a:solidFill>
                  <a:srgbClr val="0000FF"/>
                </a:solidFill>
                <a:latin typeface="Arial"/>
                <a:cs typeface="Arial"/>
              </a:rPr>
              <a:t>renal tubular phosphate reabsorption, leading to renal phosphate </a:t>
            </a:r>
            <a:r>
              <a:rPr lang="en-US" sz="2400" b="1" dirty="0" smtClean="0">
                <a:solidFill>
                  <a:srgbClr val="0000FF"/>
                </a:solidFill>
                <a:latin typeface="Arial"/>
                <a:cs typeface="Arial"/>
              </a:rPr>
              <a:t>wasting and hypophosphatemia. </a:t>
            </a:r>
            <a:endParaRPr lang="en-US" sz="2400" b="1" dirty="0">
              <a:solidFill>
                <a:srgbClr val="0000FF"/>
              </a:solidFill>
              <a:latin typeface="Arial"/>
              <a:cs typeface="Arial"/>
            </a:endParaRPr>
          </a:p>
          <a:p>
            <a:pPr marL="342900" indent="-342900" algn="just">
              <a:lnSpc>
                <a:spcPct val="120000"/>
              </a:lnSpc>
              <a:buSzPct val="200000"/>
              <a:buFont typeface="Arial"/>
              <a:buChar char="•"/>
            </a:pPr>
            <a:endParaRPr lang="en-US" sz="2400" b="1" dirty="0">
              <a:solidFill>
                <a:srgbClr val="0000FF"/>
              </a:solidFill>
              <a:latin typeface="Arial"/>
              <a:cs typeface="Arial"/>
            </a:endParaRPr>
          </a:p>
          <a:p>
            <a:pPr marL="342900" indent="-342900" algn="just">
              <a:lnSpc>
                <a:spcPct val="120000"/>
              </a:lnSpc>
              <a:buSzPct val="200000"/>
              <a:buFont typeface="Arial"/>
              <a:buChar char="•"/>
            </a:pPr>
            <a:r>
              <a:rPr lang="en-US" sz="2400" b="1" dirty="0">
                <a:solidFill>
                  <a:srgbClr val="0000FF"/>
                </a:solidFill>
                <a:latin typeface="Arial"/>
                <a:cs typeface="Arial"/>
              </a:rPr>
              <a:t>It suppresses production of 1,25(OH)</a:t>
            </a:r>
            <a:r>
              <a:rPr lang="en-US" sz="2400" b="1" baseline="-25000" dirty="0">
                <a:solidFill>
                  <a:srgbClr val="0000FF"/>
                </a:solidFill>
                <a:latin typeface="Arial"/>
                <a:cs typeface="Arial"/>
              </a:rPr>
              <a:t>2</a:t>
            </a:r>
            <a:r>
              <a:rPr lang="en-US" sz="2400" b="1" dirty="0">
                <a:solidFill>
                  <a:srgbClr val="0000FF"/>
                </a:solidFill>
                <a:latin typeface="Arial"/>
                <a:cs typeface="Arial"/>
              </a:rPr>
              <a:t>vitamin </a:t>
            </a:r>
            <a:r>
              <a:rPr lang="en-US" sz="2400" b="1" dirty="0" smtClean="0">
                <a:solidFill>
                  <a:srgbClr val="0000FF"/>
                </a:solidFill>
                <a:latin typeface="Arial"/>
                <a:cs typeface="Arial"/>
              </a:rPr>
              <a:t>D, </a:t>
            </a:r>
            <a:r>
              <a:rPr lang="en-US" sz="2400" b="1" dirty="0">
                <a:solidFill>
                  <a:srgbClr val="0000FF"/>
                </a:solidFill>
                <a:latin typeface="Arial"/>
                <a:cs typeface="Arial"/>
              </a:rPr>
              <a:t>which impairs intestinal </a:t>
            </a:r>
            <a:r>
              <a:rPr lang="en-US" sz="2400" b="1" dirty="0" smtClean="0">
                <a:solidFill>
                  <a:srgbClr val="0000FF"/>
                </a:solidFill>
                <a:latin typeface="Arial"/>
                <a:cs typeface="Arial"/>
              </a:rPr>
              <a:t>calcium and, to a lesser extent, phosphate </a:t>
            </a:r>
            <a:r>
              <a:rPr lang="en-US" sz="2400" b="1" dirty="0">
                <a:solidFill>
                  <a:srgbClr val="0000FF"/>
                </a:solidFill>
                <a:latin typeface="Arial"/>
                <a:cs typeface="Arial"/>
              </a:rPr>
              <a:t>absorption.</a:t>
            </a:r>
          </a:p>
          <a:p>
            <a:pPr>
              <a:lnSpc>
                <a:spcPct val="120000"/>
              </a:lnSpc>
              <a:buSzPct val="200000"/>
            </a:pPr>
            <a:endParaRPr lang="en-US" sz="2400" b="1" dirty="0">
              <a:solidFill>
                <a:srgbClr val="0000FF"/>
              </a:solidFill>
              <a:latin typeface="Arial"/>
              <a:cs typeface="Arial"/>
            </a:endParaRPr>
          </a:p>
          <a:p>
            <a:pPr>
              <a:lnSpc>
                <a:spcPct val="120000"/>
              </a:lnSpc>
              <a:buSzPct val="200000"/>
            </a:pPr>
            <a:endParaRPr lang="en-US" sz="2400" b="1" dirty="0">
              <a:solidFill>
                <a:srgbClr val="0000FF"/>
              </a:solidFill>
              <a:latin typeface="Arial"/>
              <a:cs typeface="Arial"/>
            </a:endParaRPr>
          </a:p>
        </p:txBody>
      </p:sp>
      <p:sp>
        <p:nvSpPr>
          <p:cNvPr id="2" name="TextBox 1"/>
          <p:cNvSpPr txBox="1"/>
          <p:nvPr/>
        </p:nvSpPr>
        <p:spPr>
          <a:xfrm>
            <a:off x="2591240" y="460141"/>
            <a:ext cx="3931479" cy="646331"/>
          </a:xfrm>
          <a:prstGeom prst="rect">
            <a:avLst/>
          </a:prstGeom>
          <a:solidFill>
            <a:schemeClr val="accent3">
              <a:alpha val="52000"/>
            </a:schemeClr>
          </a:solidFill>
          <a:ln>
            <a:solidFill>
              <a:srgbClr val="4F81BD"/>
            </a:solidFill>
          </a:ln>
          <a:effectLst>
            <a:innerShdw blurRad="63500" dist="50800" dir="13500000">
              <a:prstClr val="black">
                <a:alpha val="50000"/>
              </a:prstClr>
            </a:innerShdw>
          </a:effectLst>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en-US" sz="3600" b="1" dirty="0" smtClean="0">
                <a:solidFill>
                  <a:srgbClr val="0000FF"/>
                </a:solidFill>
                <a:latin typeface="Arial"/>
                <a:cs typeface="Arial"/>
              </a:rPr>
              <a:t>Background</a:t>
            </a:r>
            <a:endParaRPr lang="en-US" sz="3600" b="1" dirty="0">
              <a:solidFill>
                <a:srgbClr val="0000FF"/>
              </a:solidFill>
              <a:latin typeface="Arial"/>
              <a:cs typeface="Arial"/>
            </a:endParaRPr>
          </a:p>
        </p:txBody>
      </p:sp>
    </p:spTree>
    <p:extLst>
      <p:ext uri="{BB962C8B-B14F-4D97-AF65-F5344CB8AC3E}">
        <p14:creationId xmlns:p14="http://schemas.microsoft.com/office/powerpoint/2010/main" val="2127077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p:tgtEl>
                                          <p:spTgt spid="4">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4">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p:tgtEl>
                                          <p:spTgt spid="4">
                                            <p:txEl>
                                              <p:pRg st="2" end="2"/>
                                            </p:txEl>
                                          </p:spTgt>
                                        </p:tgtEl>
                                        <p:attrNameLst>
                                          <p:attrName>ppt_y</p:attrName>
                                        </p:attrNameLst>
                                      </p:cBhvr>
                                      <p:tavLst>
                                        <p:tav tm="0">
                                          <p:val>
                                            <p:strVal val="#ppt_y+#ppt_h*1.125000"/>
                                          </p:val>
                                        </p:tav>
                                        <p:tav tm="100000">
                                          <p:val>
                                            <p:strVal val="#ppt_y"/>
                                          </p:val>
                                        </p:tav>
                                      </p:tavLst>
                                    </p:anim>
                                    <p:animEffect transition="in" filter="wipe(up)">
                                      <p:cBhvr>
                                        <p:cTn id="14"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MP9.PNG"/>
          <p:cNvPicPr>
            <a:picLocks/>
          </p:cNvPicPr>
          <p:nvPr/>
        </p:nvPicPr>
        <p:blipFill>
          <a:blip r:embed="rId2">
            <a:extLst>
              <a:ext uri="{28A0092B-C50C-407E-A947-70E740481C1C}">
                <a14:useLocalDpi xmlns:a14="http://schemas.microsoft.com/office/drawing/2010/main" val="0"/>
              </a:ext>
            </a:extLst>
          </a:blip>
          <a:srcRect l="59491" t="28087" r="7407" b="20679"/>
          <a:stretch>
            <a:fillRect/>
          </a:stretch>
        </p:blipFill>
        <p:spPr bwMode="auto">
          <a:xfrm>
            <a:off x="1054184" y="379610"/>
            <a:ext cx="1758072" cy="2199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3273885" y="601870"/>
            <a:ext cx="4821938" cy="1077218"/>
          </a:xfrm>
          <a:prstGeom prst="rect">
            <a:avLst/>
          </a:prstGeom>
          <a:solidFill>
            <a:schemeClr val="accent3">
              <a:alpha val="50000"/>
            </a:schemeClr>
          </a:solidFill>
          <a:ln>
            <a:solidFill>
              <a:srgbClr val="4F81BD"/>
            </a:solidFill>
          </a:ln>
          <a:effectLst>
            <a:innerShdw blurRad="63500" dist="50800" dir="13500000">
              <a:prstClr val="black">
                <a:alpha val="50000"/>
              </a:prstClr>
            </a:innerShdw>
          </a:effectLst>
        </p:spPr>
        <p:style>
          <a:lnRef idx="3">
            <a:schemeClr val="lt1"/>
          </a:lnRef>
          <a:fillRef idx="1">
            <a:schemeClr val="accent3"/>
          </a:fillRef>
          <a:effectRef idx="1">
            <a:schemeClr val="accent3"/>
          </a:effectRef>
          <a:fontRef idx="minor">
            <a:schemeClr val="lt1"/>
          </a:fontRef>
        </p:style>
        <p:txBody>
          <a:bodyPr wrap="square" rtlCol="0">
            <a:spAutoFit/>
          </a:bodyPr>
          <a:lstStyle/>
          <a:p>
            <a:r>
              <a:rPr lang="en-US" sz="3200" b="1" dirty="0" smtClean="0">
                <a:solidFill>
                  <a:srgbClr val="0000FF"/>
                </a:solidFill>
                <a:latin typeface="Arial"/>
                <a:cs typeface="Arial"/>
              </a:rPr>
              <a:t>KRN 23: an inhibitory</a:t>
            </a:r>
          </a:p>
          <a:p>
            <a:r>
              <a:rPr lang="en-US" sz="3200" b="1" dirty="0">
                <a:solidFill>
                  <a:srgbClr val="0000FF"/>
                </a:solidFill>
                <a:latin typeface="Arial"/>
                <a:cs typeface="Arial"/>
              </a:rPr>
              <a:t>a</a:t>
            </a:r>
            <a:r>
              <a:rPr lang="en-US" sz="3200" b="1" dirty="0" smtClean="0">
                <a:solidFill>
                  <a:srgbClr val="0000FF"/>
                </a:solidFill>
                <a:latin typeface="Arial"/>
                <a:cs typeface="Arial"/>
              </a:rPr>
              <a:t>ntibody to FGF23</a:t>
            </a:r>
          </a:p>
        </p:txBody>
      </p:sp>
      <p:sp>
        <p:nvSpPr>
          <p:cNvPr id="5" name="Rectangle 4"/>
          <p:cNvSpPr/>
          <p:nvPr/>
        </p:nvSpPr>
        <p:spPr>
          <a:xfrm>
            <a:off x="772161" y="2842195"/>
            <a:ext cx="8026400" cy="2308324"/>
          </a:xfrm>
          <a:prstGeom prst="rect">
            <a:avLst/>
          </a:prstGeom>
        </p:spPr>
        <p:txBody>
          <a:bodyPr wrap="square">
            <a:spAutoFit/>
          </a:bodyPr>
          <a:lstStyle/>
          <a:p>
            <a:pPr marL="285750" indent="-285750">
              <a:buFont typeface="Arial"/>
              <a:buChar char="•"/>
            </a:pPr>
            <a:r>
              <a:rPr lang="en-US" b="1" dirty="0">
                <a:solidFill>
                  <a:srgbClr val="0000FF"/>
                </a:solidFill>
                <a:latin typeface="Arial"/>
                <a:cs typeface="Arial"/>
              </a:rPr>
              <a:t>K</a:t>
            </a:r>
            <a:r>
              <a:rPr lang="en-GB" b="1" dirty="0">
                <a:solidFill>
                  <a:srgbClr val="0000FF"/>
                </a:solidFill>
                <a:latin typeface="Arial"/>
                <a:cs typeface="Arial"/>
              </a:rPr>
              <a:t>yowa Kirin Pharmaceutical </a:t>
            </a:r>
            <a:r>
              <a:rPr lang="en-GB" b="1" dirty="0" smtClean="0">
                <a:solidFill>
                  <a:srgbClr val="0000FF"/>
                </a:solidFill>
                <a:latin typeface="Arial"/>
                <a:cs typeface="Arial"/>
              </a:rPr>
              <a:t>Development, </a:t>
            </a:r>
            <a:r>
              <a:rPr lang="en-GB" b="1" dirty="0">
                <a:solidFill>
                  <a:srgbClr val="0000FF"/>
                </a:solidFill>
                <a:latin typeface="Arial"/>
                <a:cs typeface="Arial"/>
              </a:rPr>
              <a:t>Inc. (</a:t>
            </a:r>
            <a:r>
              <a:rPr lang="en-GB" b="1" dirty="0" smtClean="0">
                <a:solidFill>
                  <a:srgbClr val="0000FF"/>
                </a:solidFill>
                <a:latin typeface="Arial"/>
                <a:cs typeface="Arial"/>
              </a:rPr>
              <a:t>KKD) </a:t>
            </a:r>
            <a:r>
              <a:rPr lang="en-US" b="1" dirty="0">
                <a:solidFill>
                  <a:srgbClr val="0000FF"/>
                </a:solidFill>
                <a:latin typeface="Arial"/>
                <a:cs typeface="Arial"/>
              </a:rPr>
              <a:t>has developed a recombinant human IgG</a:t>
            </a:r>
            <a:r>
              <a:rPr lang="en-US" b="1" baseline="-25000" dirty="0">
                <a:solidFill>
                  <a:srgbClr val="0000FF"/>
                </a:solidFill>
                <a:latin typeface="Arial"/>
                <a:cs typeface="Arial"/>
              </a:rPr>
              <a:t>1</a:t>
            </a:r>
            <a:r>
              <a:rPr lang="en-US" b="1" dirty="0">
                <a:solidFill>
                  <a:srgbClr val="0000FF"/>
                </a:solidFill>
                <a:latin typeface="Arial"/>
                <a:cs typeface="Arial"/>
              </a:rPr>
              <a:t> monoclonal antibody to FGF23  that has been tested in phase 1 and phase 2 clinical trials in children and adults with  XLH.</a:t>
            </a:r>
          </a:p>
          <a:p>
            <a:endParaRPr lang="en-US" b="1" dirty="0">
              <a:solidFill>
                <a:srgbClr val="0000FF"/>
              </a:solidFill>
              <a:latin typeface="Arial"/>
              <a:cs typeface="Arial"/>
            </a:endParaRPr>
          </a:p>
          <a:p>
            <a:pPr marL="285750" indent="-285750">
              <a:buFont typeface="Arial"/>
              <a:buChar char="•"/>
            </a:pPr>
            <a:r>
              <a:rPr lang="en-US" b="1" dirty="0" smtClean="0">
                <a:solidFill>
                  <a:srgbClr val="0000FF"/>
                </a:solidFill>
                <a:latin typeface="Arial"/>
                <a:cs typeface="Arial"/>
              </a:rPr>
              <a:t>Ultragenyx, </a:t>
            </a:r>
            <a:r>
              <a:rPr lang="en-US" b="1" dirty="0">
                <a:solidFill>
                  <a:srgbClr val="0000FF"/>
                </a:solidFill>
                <a:latin typeface="Arial"/>
                <a:cs typeface="Arial"/>
              </a:rPr>
              <a:t>in partnership with </a:t>
            </a:r>
            <a:r>
              <a:rPr lang="en-US" b="1" dirty="0" smtClean="0">
                <a:solidFill>
                  <a:srgbClr val="0000FF"/>
                </a:solidFill>
                <a:latin typeface="Arial"/>
                <a:cs typeface="Arial"/>
              </a:rPr>
              <a:t>KKD, </a:t>
            </a:r>
            <a:r>
              <a:rPr lang="en-US" b="1" dirty="0">
                <a:solidFill>
                  <a:srgbClr val="0000FF"/>
                </a:solidFill>
                <a:latin typeface="Arial"/>
                <a:cs typeface="Arial"/>
              </a:rPr>
              <a:t>has </a:t>
            </a:r>
            <a:r>
              <a:rPr lang="en-US" b="1" dirty="0" smtClean="0">
                <a:solidFill>
                  <a:srgbClr val="0000FF"/>
                </a:solidFill>
                <a:latin typeface="Arial"/>
                <a:cs typeface="Arial"/>
              </a:rPr>
              <a:t>ongoing fully enrolled phase 2 extension and phase </a:t>
            </a:r>
            <a:r>
              <a:rPr lang="en-US" b="1" dirty="0">
                <a:solidFill>
                  <a:srgbClr val="0000FF"/>
                </a:solidFill>
                <a:latin typeface="Arial"/>
                <a:cs typeface="Arial"/>
              </a:rPr>
              <a:t>3 registration </a:t>
            </a:r>
            <a:r>
              <a:rPr lang="en-US" b="1" dirty="0" smtClean="0">
                <a:solidFill>
                  <a:srgbClr val="0000FF"/>
                </a:solidFill>
                <a:latin typeface="Arial"/>
                <a:cs typeface="Arial"/>
              </a:rPr>
              <a:t>trials </a:t>
            </a:r>
            <a:r>
              <a:rPr lang="en-US" b="1" dirty="0">
                <a:solidFill>
                  <a:srgbClr val="0000FF"/>
                </a:solidFill>
                <a:latin typeface="Arial"/>
                <a:cs typeface="Arial"/>
              </a:rPr>
              <a:t>in adults with </a:t>
            </a:r>
            <a:r>
              <a:rPr lang="en-US" b="1" dirty="0" smtClean="0">
                <a:solidFill>
                  <a:srgbClr val="0000FF"/>
                </a:solidFill>
                <a:latin typeface="Arial"/>
                <a:cs typeface="Arial"/>
              </a:rPr>
              <a:t>XLH. </a:t>
            </a:r>
            <a:endParaRPr lang="en-US" b="1" dirty="0">
              <a:solidFill>
                <a:srgbClr val="0000FF"/>
              </a:solidFill>
              <a:latin typeface="Arial"/>
              <a:cs typeface="Arial"/>
            </a:endParaRPr>
          </a:p>
          <a:p>
            <a:endParaRPr lang="en-US" b="1" dirty="0">
              <a:solidFill>
                <a:srgbClr val="0000FF"/>
              </a:solidFill>
              <a:latin typeface="Arial"/>
              <a:cs typeface="Arial"/>
            </a:endParaRPr>
          </a:p>
        </p:txBody>
      </p:sp>
    </p:spTree>
    <p:extLst>
      <p:ext uri="{BB962C8B-B14F-4D97-AF65-F5344CB8AC3E}">
        <p14:creationId xmlns:p14="http://schemas.microsoft.com/office/powerpoint/2010/main" val="454623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p:tgtEl>
                                          <p:spTgt spid="5">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5">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p:tgtEl>
                                          <p:spTgt spid="5">
                                            <p:txEl>
                                              <p:pRg st="2" end="2"/>
                                            </p:txEl>
                                          </p:spTgt>
                                        </p:tgtEl>
                                        <p:attrNameLst>
                                          <p:attrName>ppt_y</p:attrName>
                                        </p:attrNameLst>
                                      </p:cBhvr>
                                      <p:tavLst>
                                        <p:tav tm="0">
                                          <p:val>
                                            <p:strVal val="#ppt_y+#ppt_h*1.125000"/>
                                          </p:val>
                                        </p:tav>
                                        <p:tav tm="100000">
                                          <p:val>
                                            <p:strVal val="#ppt_y"/>
                                          </p:val>
                                        </p:tav>
                                      </p:tavLst>
                                    </p:anim>
                                    <p:animEffect transition="in" filter="wipe(up)">
                                      <p:cBhvr>
                                        <p:cTn id="14"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79257" y="172719"/>
            <a:ext cx="8246764" cy="982373"/>
          </a:xfrm>
          <a:solidFill>
            <a:schemeClr val="accent3">
              <a:alpha val="50000"/>
            </a:schemeClr>
          </a:solidFill>
          <a:ln>
            <a:solidFill>
              <a:srgbClr val="4F81BD"/>
            </a:solidFill>
          </a:ln>
          <a:effectLst>
            <a:innerShdw blurRad="63500" dist="50800" dir="13500000">
              <a:prstClr val="black">
                <a:alpha val="50000"/>
              </a:prstClr>
            </a:innerShdw>
          </a:effectLst>
        </p:spPr>
        <p:style>
          <a:lnRef idx="3">
            <a:schemeClr val="lt1"/>
          </a:lnRef>
          <a:fillRef idx="1">
            <a:schemeClr val="accent3"/>
          </a:fillRef>
          <a:effectRef idx="1">
            <a:schemeClr val="accent3"/>
          </a:effectRef>
          <a:fontRef idx="minor">
            <a:schemeClr val="lt1"/>
          </a:fontRef>
        </p:style>
        <p:txBody>
          <a:bodyPr>
            <a:noAutofit/>
          </a:bodyPr>
          <a:lstStyle/>
          <a:p>
            <a:r>
              <a:rPr lang="en-US" sz="2800" b="1" dirty="0" smtClean="0">
                <a:solidFill>
                  <a:srgbClr val="0000FF"/>
                </a:solidFill>
                <a:latin typeface="Arial"/>
                <a:cs typeface="Arial"/>
              </a:rPr>
              <a:t>Pharmacokinetics and Pharmacodynamics </a:t>
            </a:r>
            <a:br>
              <a:rPr lang="en-US" sz="2800" b="1" dirty="0" smtClean="0">
                <a:solidFill>
                  <a:srgbClr val="0000FF"/>
                </a:solidFill>
                <a:latin typeface="Arial"/>
                <a:cs typeface="Arial"/>
              </a:rPr>
            </a:br>
            <a:r>
              <a:rPr lang="en-US" sz="2800" b="1" dirty="0" smtClean="0">
                <a:solidFill>
                  <a:srgbClr val="0000FF"/>
                </a:solidFill>
                <a:latin typeface="Arial"/>
                <a:cs typeface="Arial"/>
              </a:rPr>
              <a:t>of KRN23</a:t>
            </a:r>
            <a:endParaRPr lang="en-US" sz="2800" b="1" dirty="0">
              <a:solidFill>
                <a:srgbClr val="0000FF"/>
              </a:solidFill>
              <a:latin typeface="Arial"/>
              <a:cs typeface="Arial"/>
            </a:endParaRPr>
          </a:p>
        </p:txBody>
      </p:sp>
      <p:sp>
        <p:nvSpPr>
          <p:cNvPr id="9" name="TextBox 8"/>
          <p:cNvSpPr txBox="1"/>
          <p:nvPr/>
        </p:nvSpPr>
        <p:spPr>
          <a:xfrm>
            <a:off x="3642562" y="6858000"/>
            <a:ext cx="184666" cy="369332"/>
          </a:xfrm>
          <a:prstGeom prst="rect">
            <a:avLst/>
          </a:prstGeom>
          <a:noFill/>
        </p:spPr>
        <p:txBody>
          <a:bodyPr wrap="none" rtlCol="0">
            <a:spAutoFit/>
          </a:bodyPr>
          <a:lstStyle/>
          <a:p>
            <a:endParaRPr lang="en-US" dirty="0"/>
          </a:p>
        </p:txBody>
      </p:sp>
      <p:grpSp>
        <p:nvGrpSpPr>
          <p:cNvPr id="13" name="Group 12"/>
          <p:cNvGrpSpPr/>
          <p:nvPr/>
        </p:nvGrpSpPr>
        <p:grpSpPr>
          <a:xfrm>
            <a:off x="479256" y="1416703"/>
            <a:ext cx="5139840" cy="4855329"/>
            <a:chOff x="479256" y="1416703"/>
            <a:chExt cx="5139840" cy="4855329"/>
          </a:xfrm>
        </p:grpSpPr>
        <p:grpSp>
          <p:nvGrpSpPr>
            <p:cNvPr id="6" name="Group 5"/>
            <p:cNvGrpSpPr/>
            <p:nvPr/>
          </p:nvGrpSpPr>
          <p:grpSpPr>
            <a:xfrm>
              <a:off x="479256" y="1879600"/>
              <a:ext cx="4939331" cy="3598397"/>
              <a:chOff x="150381" y="1654442"/>
              <a:chExt cx="6110505" cy="4303479"/>
            </a:xfrm>
          </p:grpSpPr>
          <p:pic>
            <p:nvPicPr>
              <p:cNvPr id="4" name="Picture 3"/>
              <p:cNvPicPr>
                <a:picLocks noChangeAspect="1"/>
              </p:cNvPicPr>
              <p:nvPr/>
            </p:nvPicPr>
            <p:blipFill>
              <a:blip r:embed="rId2"/>
              <a:stretch>
                <a:fillRect/>
              </a:stretch>
            </p:blipFill>
            <p:spPr>
              <a:xfrm>
                <a:off x="150381" y="1654442"/>
                <a:ext cx="6110505" cy="4303479"/>
              </a:xfrm>
              <a:prstGeom prst="rect">
                <a:avLst/>
              </a:prstGeom>
            </p:spPr>
          </p:pic>
          <p:sp>
            <p:nvSpPr>
              <p:cNvPr id="5" name="Rectangle 4"/>
              <p:cNvSpPr/>
              <p:nvPr/>
            </p:nvSpPr>
            <p:spPr>
              <a:xfrm>
                <a:off x="150381" y="1771424"/>
                <a:ext cx="618233" cy="46792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7" name="TextBox 6"/>
            <p:cNvSpPr txBox="1"/>
            <p:nvPr/>
          </p:nvSpPr>
          <p:spPr>
            <a:xfrm>
              <a:off x="650240" y="5625701"/>
              <a:ext cx="4968856" cy="646331"/>
            </a:xfrm>
            <a:prstGeom prst="rect">
              <a:avLst/>
            </a:prstGeom>
            <a:noFill/>
          </p:spPr>
          <p:txBody>
            <a:bodyPr wrap="square" rtlCol="0">
              <a:spAutoFit/>
            </a:bodyPr>
            <a:lstStyle/>
            <a:p>
              <a:r>
                <a:rPr lang="en-US" b="1" dirty="0" smtClean="0">
                  <a:solidFill>
                    <a:srgbClr val="3366FF"/>
                  </a:solidFill>
                  <a:latin typeface="Arial"/>
                </a:rPr>
                <a:t>T</a:t>
              </a:r>
              <a:r>
                <a:rPr lang="en-US" b="1" baseline="-25000" dirty="0" smtClean="0">
                  <a:solidFill>
                    <a:srgbClr val="3366FF"/>
                  </a:solidFill>
                  <a:latin typeface="Arial"/>
                </a:rPr>
                <a:t>max</a:t>
              </a:r>
              <a:r>
                <a:rPr lang="en-US" b="1" dirty="0" smtClean="0">
                  <a:solidFill>
                    <a:srgbClr val="3366FF"/>
                  </a:solidFill>
                  <a:latin typeface="Arial"/>
                </a:rPr>
                <a:t>: 7.0 </a:t>
              </a:r>
              <a:r>
                <a:rPr lang="en-US" b="1" dirty="0">
                  <a:solidFill>
                    <a:srgbClr val="3366FF"/>
                  </a:solidFill>
                  <a:latin typeface="Arial"/>
                </a:rPr>
                <a:t>to 8.5 </a:t>
              </a:r>
              <a:r>
                <a:rPr lang="en-US" b="1" dirty="0" smtClean="0">
                  <a:solidFill>
                    <a:srgbClr val="3366FF"/>
                  </a:solidFill>
                  <a:latin typeface="Arial"/>
                </a:rPr>
                <a:t>days, T</a:t>
              </a:r>
              <a:r>
                <a:rPr lang="en-US" b="1" baseline="-25000" dirty="0" smtClean="0">
                  <a:solidFill>
                    <a:srgbClr val="3366FF"/>
                  </a:solidFill>
                  <a:latin typeface="Arial"/>
                </a:rPr>
                <a:t>1</a:t>
              </a:r>
              <a:r>
                <a:rPr lang="en-US" b="1" baseline="-25000" dirty="0">
                  <a:solidFill>
                    <a:srgbClr val="3366FF"/>
                  </a:solidFill>
                  <a:latin typeface="Arial"/>
                </a:rPr>
                <a:t>/</a:t>
              </a:r>
              <a:r>
                <a:rPr lang="en-US" b="1" baseline="-25000" dirty="0" smtClean="0">
                  <a:solidFill>
                    <a:srgbClr val="3366FF"/>
                  </a:solidFill>
                  <a:latin typeface="Arial"/>
                </a:rPr>
                <a:t>2</a:t>
              </a:r>
              <a:r>
                <a:rPr lang="en-US" b="1" dirty="0" smtClean="0">
                  <a:solidFill>
                    <a:srgbClr val="3366FF"/>
                  </a:solidFill>
                  <a:latin typeface="Arial"/>
                </a:rPr>
                <a:t>: 16.4 days</a:t>
              </a:r>
              <a:endParaRPr lang="en-US" b="1" dirty="0">
                <a:solidFill>
                  <a:srgbClr val="3366FF"/>
                </a:solidFill>
                <a:latin typeface="Arial"/>
              </a:endParaRPr>
            </a:p>
            <a:p>
              <a:endParaRPr lang="en-US" b="1" dirty="0">
                <a:solidFill>
                  <a:srgbClr val="3366FF"/>
                </a:solidFill>
                <a:latin typeface="Arial"/>
              </a:endParaRPr>
            </a:p>
          </p:txBody>
        </p:sp>
        <p:sp>
          <p:nvSpPr>
            <p:cNvPr id="3" name="TextBox 2"/>
            <p:cNvSpPr txBox="1"/>
            <p:nvPr/>
          </p:nvSpPr>
          <p:spPr>
            <a:xfrm>
              <a:off x="2489640" y="1416703"/>
              <a:ext cx="572142" cy="523220"/>
            </a:xfrm>
            <a:prstGeom prst="rect">
              <a:avLst/>
            </a:prstGeom>
            <a:noFill/>
          </p:spPr>
          <p:txBody>
            <a:bodyPr wrap="none" rtlCol="0">
              <a:spAutoFit/>
            </a:bodyPr>
            <a:lstStyle/>
            <a:p>
              <a:r>
                <a:rPr lang="en-US" sz="2800" b="1" dirty="0" smtClean="0">
                  <a:solidFill>
                    <a:srgbClr val="0000FF"/>
                  </a:solidFill>
                </a:rPr>
                <a:t>PK</a:t>
              </a:r>
              <a:endParaRPr lang="en-US" sz="2800" b="1" dirty="0">
                <a:solidFill>
                  <a:srgbClr val="0000FF"/>
                </a:solidFill>
              </a:endParaRPr>
            </a:p>
          </p:txBody>
        </p:sp>
      </p:grpSp>
      <p:grpSp>
        <p:nvGrpSpPr>
          <p:cNvPr id="12" name="Group 11"/>
          <p:cNvGrpSpPr/>
          <p:nvPr/>
        </p:nvGrpSpPr>
        <p:grpSpPr>
          <a:xfrm>
            <a:off x="6230598" y="1356380"/>
            <a:ext cx="2495422" cy="5213898"/>
            <a:chOff x="6230598" y="1356380"/>
            <a:chExt cx="2495422" cy="5213898"/>
          </a:xfrm>
        </p:grpSpPr>
        <p:pic>
          <p:nvPicPr>
            <p:cNvPr id="8" name="Picture 7"/>
            <p:cNvPicPr>
              <a:picLocks noChangeAspect="1"/>
            </p:cNvPicPr>
            <p:nvPr/>
          </p:nvPicPr>
          <p:blipFill>
            <a:blip r:embed="rId3"/>
            <a:stretch>
              <a:fillRect/>
            </a:stretch>
          </p:blipFill>
          <p:spPr>
            <a:xfrm>
              <a:off x="6278879" y="1873541"/>
              <a:ext cx="2447141" cy="3978288"/>
            </a:xfrm>
            <a:prstGeom prst="rect">
              <a:avLst/>
            </a:prstGeom>
          </p:spPr>
        </p:pic>
        <p:sp>
          <p:nvSpPr>
            <p:cNvPr id="10" name="TextBox 9"/>
            <p:cNvSpPr txBox="1"/>
            <p:nvPr/>
          </p:nvSpPr>
          <p:spPr>
            <a:xfrm>
              <a:off x="6230598" y="6108613"/>
              <a:ext cx="2343084" cy="461665"/>
            </a:xfrm>
            <a:prstGeom prst="rect">
              <a:avLst/>
            </a:prstGeom>
            <a:noFill/>
          </p:spPr>
          <p:txBody>
            <a:bodyPr wrap="none" rtlCol="0">
              <a:spAutoFit/>
            </a:bodyPr>
            <a:lstStyle/>
            <a:p>
              <a:pPr algn="r"/>
              <a:r>
                <a:rPr lang="en-US" sz="1200" b="1" dirty="0" smtClean="0">
                  <a:solidFill>
                    <a:srgbClr val="0000FF"/>
                  </a:solidFill>
                </a:rPr>
                <a:t>J.Clin. Invest. 124:1587, 2014</a:t>
              </a:r>
            </a:p>
            <a:p>
              <a:pPr algn="r"/>
              <a:r>
                <a:rPr lang="en-US" sz="1200" b="1" dirty="0" smtClean="0">
                  <a:solidFill>
                    <a:srgbClr val="0000FF"/>
                  </a:solidFill>
                </a:rPr>
                <a:t>J Clin Pharmacology 56: 176, 2016</a:t>
              </a:r>
              <a:endParaRPr lang="en-US" sz="1200" b="1" dirty="0">
                <a:solidFill>
                  <a:srgbClr val="0000FF"/>
                </a:solidFill>
              </a:endParaRPr>
            </a:p>
          </p:txBody>
        </p:sp>
        <p:sp>
          <p:nvSpPr>
            <p:cNvPr id="11" name="TextBox 10"/>
            <p:cNvSpPr txBox="1"/>
            <p:nvPr/>
          </p:nvSpPr>
          <p:spPr>
            <a:xfrm>
              <a:off x="7101079" y="1356380"/>
              <a:ext cx="602123" cy="523220"/>
            </a:xfrm>
            <a:prstGeom prst="rect">
              <a:avLst/>
            </a:prstGeom>
            <a:noFill/>
          </p:spPr>
          <p:txBody>
            <a:bodyPr wrap="none" rtlCol="0">
              <a:spAutoFit/>
            </a:bodyPr>
            <a:lstStyle/>
            <a:p>
              <a:r>
                <a:rPr lang="en-US" sz="2800" b="1" dirty="0" smtClean="0">
                  <a:solidFill>
                    <a:srgbClr val="0000FF"/>
                  </a:solidFill>
                </a:rPr>
                <a:t>PD</a:t>
              </a:r>
            </a:p>
          </p:txBody>
        </p:sp>
      </p:grpSp>
    </p:spTree>
    <p:extLst>
      <p:ext uri="{BB962C8B-B14F-4D97-AF65-F5344CB8AC3E}">
        <p14:creationId xmlns:p14="http://schemas.microsoft.com/office/powerpoint/2010/main" val="1500685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ssolv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34851" y="2292425"/>
            <a:ext cx="7436990" cy="1569660"/>
          </a:xfrm>
          <a:prstGeom prst="rect">
            <a:avLst/>
          </a:prstGeom>
          <a:solidFill>
            <a:schemeClr val="accent3">
              <a:alpha val="52000"/>
            </a:schemeClr>
          </a:solidFill>
          <a:ln>
            <a:solidFill>
              <a:srgbClr val="4F81BD"/>
            </a:solidFill>
          </a:ln>
          <a:effectLst>
            <a:innerShdw blurRad="63500" dist="50800" dir="13500000">
              <a:prstClr val="black">
                <a:alpha val="50000"/>
              </a:prstClr>
            </a:innerShdw>
          </a:effectLst>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en-US" sz="3200" b="1" dirty="0" smtClean="0">
                <a:solidFill>
                  <a:srgbClr val="0000FF"/>
                </a:solidFill>
                <a:latin typeface="Arial"/>
                <a:cs typeface="Arial"/>
              </a:rPr>
              <a:t>What types of patients are enrolling in the ongoing clinical trials with KRN23?</a:t>
            </a:r>
            <a:endParaRPr lang="en-US" sz="3200" b="1" dirty="0">
              <a:solidFill>
                <a:srgbClr val="0000FF"/>
              </a:solidFill>
              <a:latin typeface="Arial"/>
              <a:cs typeface="Arial"/>
            </a:endParaRPr>
          </a:p>
        </p:txBody>
      </p:sp>
    </p:spTree>
    <p:extLst>
      <p:ext uri="{BB962C8B-B14F-4D97-AF65-F5344CB8AC3E}">
        <p14:creationId xmlns:p14="http://schemas.microsoft.com/office/powerpoint/2010/main" val="3997744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59063" y="443508"/>
            <a:ext cx="5099878" cy="646331"/>
          </a:xfrm>
          <a:prstGeom prst="rect">
            <a:avLst/>
          </a:prstGeom>
          <a:noFill/>
        </p:spPr>
        <p:txBody>
          <a:bodyPr wrap="square" rtlCol="0">
            <a:spAutoFit/>
          </a:bodyPr>
          <a:lstStyle/>
          <a:p>
            <a:r>
              <a:rPr lang="en-US" dirty="0"/>
              <a:t> </a:t>
            </a:r>
          </a:p>
          <a:p>
            <a:endParaRPr lang="en-US" dirty="0"/>
          </a:p>
        </p:txBody>
      </p:sp>
      <p:sp>
        <p:nvSpPr>
          <p:cNvPr id="6" name="Rectangle 5"/>
          <p:cNvSpPr/>
          <p:nvPr/>
        </p:nvSpPr>
        <p:spPr>
          <a:xfrm>
            <a:off x="135625" y="812698"/>
            <a:ext cx="8863576" cy="3375283"/>
          </a:xfrm>
          <a:prstGeom prst="rect">
            <a:avLst/>
          </a:prstGeom>
        </p:spPr>
        <p:txBody>
          <a:bodyPr wrap="square">
            <a:spAutoFit/>
          </a:bodyPr>
          <a:lstStyle/>
          <a:p>
            <a:pPr algn="just">
              <a:lnSpc>
                <a:spcPts val="1560"/>
              </a:lnSpc>
            </a:pPr>
            <a:r>
              <a:rPr lang="en-US" b="1" dirty="0" smtClean="0">
                <a:solidFill>
                  <a:srgbClr val="0000FF"/>
                </a:solidFill>
                <a:latin typeface="Arial"/>
                <a:cs typeface="Arial"/>
              </a:rPr>
              <a:t>30 yo female ICU nurse whose mother has XLH. Randomized 19-Feb-2016</a:t>
            </a:r>
          </a:p>
          <a:p>
            <a:pPr algn="just">
              <a:lnSpc>
                <a:spcPts val="1560"/>
              </a:lnSpc>
            </a:pPr>
            <a:endParaRPr lang="en-US" b="1" dirty="0">
              <a:solidFill>
                <a:srgbClr val="0000FF"/>
              </a:solidFill>
              <a:latin typeface="Arial"/>
              <a:cs typeface="Arial"/>
            </a:endParaRPr>
          </a:p>
          <a:p>
            <a:pPr algn="just">
              <a:lnSpc>
                <a:spcPts val="1560"/>
              </a:lnSpc>
            </a:pPr>
            <a:r>
              <a:rPr lang="en-US" b="1" dirty="0" smtClean="0">
                <a:solidFill>
                  <a:srgbClr val="0000FF"/>
                </a:solidFill>
                <a:latin typeface="Arial"/>
                <a:cs typeface="Arial"/>
              </a:rPr>
              <a:t>Sporadically treated with calcitriol and phosphorus from 6mo -6yrs (adherence was a limited by financial constraints).</a:t>
            </a:r>
          </a:p>
          <a:p>
            <a:pPr algn="just">
              <a:lnSpc>
                <a:spcPts val="1560"/>
              </a:lnSpc>
            </a:pPr>
            <a:endParaRPr lang="en-US" b="1" dirty="0">
              <a:solidFill>
                <a:srgbClr val="0000FF"/>
              </a:solidFill>
              <a:latin typeface="Arial"/>
              <a:cs typeface="Arial"/>
            </a:endParaRPr>
          </a:p>
          <a:p>
            <a:pPr>
              <a:lnSpc>
                <a:spcPts val="1560"/>
              </a:lnSpc>
            </a:pPr>
            <a:r>
              <a:rPr lang="en-US" b="1" dirty="0">
                <a:solidFill>
                  <a:srgbClr val="0000FF"/>
                </a:solidFill>
              </a:rPr>
              <a:t>Ages 12-13: bilateral femur and tibial osteotomies. </a:t>
            </a:r>
            <a:endParaRPr lang="en-US" b="1" dirty="0" smtClean="0">
              <a:solidFill>
                <a:srgbClr val="0000FF"/>
              </a:solidFill>
            </a:endParaRPr>
          </a:p>
          <a:p>
            <a:pPr>
              <a:lnSpc>
                <a:spcPts val="1560"/>
              </a:lnSpc>
            </a:pPr>
            <a:endParaRPr lang="en-US" b="1" dirty="0">
              <a:solidFill>
                <a:srgbClr val="0000FF"/>
              </a:solidFill>
            </a:endParaRPr>
          </a:p>
          <a:p>
            <a:pPr>
              <a:lnSpc>
                <a:spcPts val="1560"/>
              </a:lnSpc>
            </a:pPr>
            <a:r>
              <a:rPr lang="en-US" b="1" dirty="0">
                <a:solidFill>
                  <a:srgbClr val="0000FF"/>
                </a:solidFill>
              </a:rPr>
              <a:t>Ages 13-20: took medication with varying </a:t>
            </a:r>
            <a:r>
              <a:rPr lang="en-US" b="1" dirty="0" smtClean="0">
                <a:solidFill>
                  <a:srgbClr val="0000FF"/>
                </a:solidFill>
              </a:rPr>
              <a:t>adherence. </a:t>
            </a:r>
          </a:p>
          <a:p>
            <a:pPr>
              <a:lnSpc>
                <a:spcPts val="1560"/>
              </a:lnSpc>
            </a:pPr>
            <a:endParaRPr lang="en-US" b="1" dirty="0">
              <a:solidFill>
                <a:srgbClr val="0000FF"/>
              </a:solidFill>
            </a:endParaRPr>
          </a:p>
          <a:p>
            <a:pPr>
              <a:lnSpc>
                <a:spcPts val="1560"/>
              </a:lnSpc>
            </a:pPr>
            <a:r>
              <a:rPr lang="en-US" b="1" dirty="0">
                <a:solidFill>
                  <a:srgbClr val="0000FF"/>
                </a:solidFill>
              </a:rPr>
              <a:t>Ages 20-27: off therapy developed a left femoral stress fracture</a:t>
            </a:r>
            <a:r>
              <a:rPr lang="en-US" b="1" dirty="0" smtClean="0">
                <a:solidFill>
                  <a:srgbClr val="0000FF"/>
                </a:solidFill>
              </a:rPr>
              <a:t>.</a:t>
            </a:r>
          </a:p>
          <a:p>
            <a:pPr>
              <a:lnSpc>
                <a:spcPts val="1560"/>
              </a:lnSpc>
            </a:pPr>
            <a:r>
              <a:rPr lang="en-US" b="1" dirty="0" smtClean="0">
                <a:solidFill>
                  <a:srgbClr val="0000FF"/>
                </a:solidFill>
              </a:rPr>
              <a:t> </a:t>
            </a:r>
            <a:endParaRPr lang="en-US" b="1" dirty="0">
              <a:solidFill>
                <a:srgbClr val="0000FF"/>
              </a:solidFill>
            </a:endParaRPr>
          </a:p>
          <a:p>
            <a:pPr>
              <a:lnSpc>
                <a:spcPts val="1560"/>
              </a:lnSpc>
            </a:pPr>
            <a:r>
              <a:rPr lang="en-US" b="1" dirty="0">
                <a:solidFill>
                  <a:srgbClr val="0000FF"/>
                </a:solidFill>
              </a:rPr>
              <a:t>Age 27: therapy resumed phosphorus 2250 mg/d and calcitriol 0.25 mcg/Mon-Wed-Fri. </a:t>
            </a:r>
            <a:endParaRPr lang="en-US" b="1" dirty="0" smtClean="0">
              <a:solidFill>
                <a:srgbClr val="0000FF"/>
              </a:solidFill>
            </a:endParaRPr>
          </a:p>
          <a:p>
            <a:pPr>
              <a:lnSpc>
                <a:spcPts val="1560"/>
              </a:lnSpc>
            </a:pPr>
            <a:endParaRPr lang="en-US" b="1" dirty="0">
              <a:solidFill>
                <a:srgbClr val="0000FF"/>
              </a:solidFill>
            </a:endParaRPr>
          </a:p>
          <a:p>
            <a:pPr>
              <a:lnSpc>
                <a:spcPts val="1560"/>
              </a:lnSpc>
            </a:pPr>
            <a:r>
              <a:rPr lang="en-US" b="1" dirty="0">
                <a:solidFill>
                  <a:srgbClr val="0000FF"/>
                </a:solidFill>
              </a:rPr>
              <a:t>Age 30: (6 months before study entry) noted to have severe 2ndary HPT and </a:t>
            </a:r>
            <a:endParaRPr lang="en-US" b="1" dirty="0" smtClean="0">
              <a:solidFill>
                <a:srgbClr val="0000FF"/>
              </a:solidFill>
            </a:endParaRPr>
          </a:p>
          <a:p>
            <a:pPr>
              <a:lnSpc>
                <a:spcPts val="1560"/>
              </a:lnSpc>
            </a:pPr>
            <a:r>
              <a:rPr lang="en-US" b="1" dirty="0" smtClean="0">
                <a:solidFill>
                  <a:srgbClr val="0000FF"/>
                </a:solidFill>
              </a:rPr>
              <a:t>advised </a:t>
            </a:r>
            <a:r>
              <a:rPr lang="en-US" b="1" dirty="0">
                <a:solidFill>
                  <a:srgbClr val="0000FF"/>
                </a:solidFill>
              </a:rPr>
              <a:t>to reduce phosphorous </a:t>
            </a:r>
            <a:r>
              <a:rPr lang="en-US" b="1" dirty="0" smtClean="0">
                <a:solidFill>
                  <a:srgbClr val="0000FF"/>
                </a:solidFill>
              </a:rPr>
              <a:t>to 1000 </a:t>
            </a:r>
            <a:r>
              <a:rPr lang="en-US" b="1" dirty="0">
                <a:solidFill>
                  <a:srgbClr val="0000FF"/>
                </a:solidFill>
              </a:rPr>
              <a:t>mg/d and increase calcitriol to 0.25 mcg </a:t>
            </a:r>
            <a:r>
              <a:rPr lang="en-US" b="1" dirty="0" smtClean="0">
                <a:solidFill>
                  <a:srgbClr val="0000FF"/>
                </a:solidFill>
              </a:rPr>
              <a:t>BID.</a:t>
            </a:r>
            <a:endParaRPr lang="en-US" b="1" dirty="0">
              <a:solidFill>
                <a:srgbClr val="0000FF"/>
              </a:solidFill>
            </a:endParaRPr>
          </a:p>
          <a:p>
            <a:pPr algn="just">
              <a:lnSpc>
                <a:spcPts val="1560"/>
              </a:lnSpc>
            </a:pPr>
            <a:endParaRPr lang="en-US" b="1" dirty="0">
              <a:solidFill>
                <a:srgbClr val="0000FF"/>
              </a:solidFill>
              <a:latin typeface="Arial"/>
              <a:cs typeface="Arial"/>
            </a:endParaRPr>
          </a:p>
        </p:txBody>
      </p:sp>
      <p:sp>
        <p:nvSpPr>
          <p:cNvPr id="7" name="TextBox 6"/>
          <p:cNvSpPr txBox="1"/>
          <p:nvPr/>
        </p:nvSpPr>
        <p:spPr>
          <a:xfrm>
            <a:off x="308241" y="36314"/>
            <a:ext cx="8430566" cy="523220"/>
          </a:xfrm>
          <a:prstGeom prst="rect">
            <a:avLst/>
          </a:prstGeom>
          <a:solidFill>
            <a:schemeClr val="accent3">
              <a:alpha val="70000"/>
            </a:schemeClr>
          </a:solidFill>
          <a:ln w="38100" cmpd="sng">
            <a:solidFill>
              <a:schemeClr val="accent1"/>
            </a:solidFill>
          </a:ln>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2800" b="1" dirty="0" smtClean="0">
                <a:solidFill>
                  <a:srgbClr val="0000FF"/>
                </a:solidFill>
                <a:latin typeface="Arial"/>
                <a:cs typeface="Arial"/>
              </a:rPr>
              <a:t>An adult patient in the phase 3 registration  trial</a:t>
            </a:r>
            <a:endParaRPr lang="en-US" sz="2800" b="1" dirty="0">
              <a:solidFill>
                <a:srgbClr val="0000FF"/>
              </a:solidFill>
              <a:latin typeface="Arial"/>
              <a:cs typeface="Arial"/>
            </a:endParaRPr>
          </a:p>
        </p:txBody>
      </p:sp>
      <p:sp>
        <p:nvSpPr>
          <p:cNvPr id="8" name="TextBox 7"/>
          <p:cNvSpPr txBox="1"/>
          <p:nvPr/>
        </p:nvSpPr>
        <p:spPr>
          <a:xfrm>
            <a:off x="308240" y="4164408"/>
            <a:ext cx="7964975" cy="1888979"/>
          </a:xfrm>
          <a:prstGeom prst="rect">
            <a:avLst/>
          </a:prstGeom>
          <a:noFill/>
        </p:spPr>
        <p:txBody>
          <a:bodyPr wrap="square" rtlCol="0">
            <a:spAutoFit/>
          </a:bodyPr>
          <a:lstStyle/>
          <a:p>
            <a:pPr marL="285750" indent="-285750">
              <a:lnSpc>
                <a:spcPts val="1260"/>
              </a:lnSpc>
              <a:buFont typeface="Arial"/>
              <a:buChar char="•"/>
            </a:pPr>
            <a:r>
              <a:rPr lang="en-US" b="1" dirty="0" smtClean="0">
                <a:solidFill>
                  <a:srgbClr val="0000FF"/>
                </a:solidFill>
                <a:latin typeface="Arial"/>
                <a:cs typeface="Arial"/>
              </a:rPr>
              <a:t>Serum calcium: 9.5 mg/dL</a:t>
            </a:r>
          </a:p>
          <a:p>
            <a:pPr>
              <a:lnSpc>
                <a:spcPts val="1260"/>
              </a:lnSpc>
            </a:pPr>
            <a:endParaRPr lang="en-US" b="1" dirty="0" smtClean="0">
              <a:solidFill>
                <a:srgbClr val="0000FF"/>
              </a:solidFill>
              <a:latin typeface="Arial"/>
              <a:cs typeface="Arial"/>
            </a:endParaRPr>
          </a:p>
          <a:p>
            <a:pPr marL="285750" indent="-285750">
              <a:lnSpc>
                <a:spcPts val="1260"/>
              </a:lnSpc>
              <a:buFont typeface="Arial"/>
              <a:buChar char="•"/>
            </a:pPr>
            <a:r>
              <a:rPr lang="en-US" b="1" dirty="0" smtClean="0">
                <a:solidFill>
                  <a:srgbClr val="0000FF"/>
                </a:solidFill>
                <a:latin typeface="Arial"/>
                <a:cs typeface="Arial"/>
              </a:rPr>
              <a:t>Serum phosphorous: 1.0 mg/dL; TmP/GFR: 1.0mg/100 mL GF</a:t>
            </a:r>
          </a:p>
          <a:p>
            <a:pPr marL="285750" indent="-285750">
              <a:lnSpc>
                <a:spcPts val="1260"/>
              </a:lnSpc>
              <a:buFont typeface="Arial"/>
              <a:buChar char="•"/>
            </a:pPr>
            <a:endParaRPr lang="en-US" b="1" dirty="0" smtClean="0">
              <a:solidFill>
                <a:srgbClr val="0000FF"/>
              </a:solidFill>
              <a:latin typeface="Arial"/>
              <a:cs typeface="Arial"/>
            </a:endParaRPr>
          </a:p>
          <a:p>
            <a:pPr marL="285750" indent="-285750">
              <a:lnSpc>
                <a:spcPts val="1260"/>
              </a:lnSpc>
              <a:buFont typeface="Arial"/>
              <a:buChar char="•"/>
            </a:pPr>
            <a:r>
              <a:rPr lang="en-US" b="1" dirty="0" smtClean="0">
                <a:solidFill>
                  <a:srgbClr val="0000FF"/>
                </a:solidFill>
                <a:latin typeface="Arial"/>
                <a:cs typeface="Arial"/>
              </a:rPr>
              <a:t>PTH: 91 pg/ml (10-69 pg/ml)</a:t>
            </a:r>
            <a:endParaRPr lang="en-US" b="1" dirty="0">
              <a:solidFill>
                <a:srgbClr val="0000FF"/>
              </a:solidFill>
              <a:latin typeface="Arial"/>
              <a:cs typeface="Arial"/>
            </a:endParaRPr>
          </a:p>
          <a:p>
            <a:pPr marL="285750" indent="-285750">
              <a:lnSpc>
                <a:spcPts val="1260"/>
              </a:lnSpc>
              <a:buFont typeface="Arial"/>
              <a:buChar char="•"/>
            </a:pPr>
            <a:endParaRPr lang="en-US" b="1" dirty="0" smtClean="0">
              <a:solidFill>
                <a:srgbClr val="0000FF"/>
              </a:solidFill>
              <a:latin typeface="Arial"/>
              <a:cs typeface="Arial"/>
            </a:endParaRPr>
          </a:p>
          <a:p>
            <a:pPr marL="285750" indent="-285750">
              <a:lnSpc>
                <a:spcPts val="1260"/>
              </a:lnSpc>
              <a:buFont typeface="Arial"/>
              <a:buChar char="•"/>
            </a:pPr>
            <a:r>
              <a:rPr lang="en-US" b="1" dirty="0" smtClean="0">
                <a:solidFill>
                  <a:srgbClr val="0000FF"/>
                </a:solidFill>
                <a:latin typeface="Arial"/>
                <a:cs typeface="Arial"/>
              </a:rPr>
              <a:t>eGFR: &gt; 60 mL/min</a:t>
            </a:r>
          </a:p>
          <a:p>
            <a:pPr marL="285750" indent="-285750">
              <a:lnSpc>
                <a:spcPts val="1260"/>
              </a:lnSpc>
              <a:buFont typeface="Arial"/>
              <a:buChar char="•"/>
            </a:pPr>
            <a:endParaRPr lang="en-US" b="1" dirty="0" smtClean="0">
              <a:solidFill>
                <a:srgbClr val="0000FF"/>
              </a:solidFill>
              <a:latin typeface="Arial"/>
              <a:cs typeface="Arial"/>
            </a:endParaRPr>
          </a:p>
          <a:p>
            <a:pPr marL="285750" indent="-285750">
              <a:lnSpc>
                <a:spcPts val="1260"/>
              </a:lnSpc>
              <a:buFont typeface="Arial"/>
              <a:buChar char="•"/>
            </a:pPr>
            <a:r>
              <a:rPr lang="en-US" b="1" dirty="0" smtClean="0">
                <a:solidFill>
                  <a:srgbClr val="0000FF"/>
                </a:solidFill>
                <a:latin typeface="Arial"/>
                <a:cs typeface="Arial"/>
              </a:rPr>
              <a:t>Bone-Specific Alk Phos: 17 (3-19 ng/ml)</a:t>
            </a:r>
          </a:p>
          <a:p>
            <a:pPr marL="285750" indent="-285750">
              <a:lnSpc>
                <a:spcPts val="1260"/>
              </a:lnSpc>
              <a:buFont typeface="Arial"/>
              <a:buChar char="•"/>
            </a:pPr>
            <a:endParaRPr lang="en-US" b="1" dirty="0" smtClean="0">
              <a:solidFill>
                <a:srgbClr val="0000FF"/>
              </a:solidFill>
              <a:latin typeface="Arial"/>
              <a:cs typeface="Arial"/>
            </a:endParaRPr>
          </a:p>
          <a:p>
            <a:pPr marL="285750" indent="-285750">
              <a:lnSpc>
                <a:spcPts val="1260"/>
              </a:lnSpc>
              <a:buFont typeface="Arial"/>
              <a:buChar char="•"/>
            </a:pPr>
            <a:r>
              <a:rPr lang="en-US" b="1" dirty="0" smtClean="0">
                <a:solidFill>
                  <a:srgbClr val="0000FF"/>
                </a:solidFill>
                <a:latin typeface="Arial"/>
                <a:cs typeface="Arial"/>
              </a:rPr>
              <a:t>Intact FGF23: 169 pg/ml</a:t>
            </a:r>
            <a:endParaRPr lang="en-US" b="1" dirty="0">
              <a:solidFill>
                <a:srgbClr val="0000FF"/>
              </a:solidFill>
              <a:latin typeface="Arial"/>
              <a:cs typeface="Arial"/>
            </a:endParaRPr>
          </a:p>
        </p:txBody>
      </p:sp>
    </p:spTree>
    <p:extLst>
      <p:ext uri="{BB962C8B-B14F-4D97-AF65-F5344CB8AC3E}">
        <p14:creationId xmlns:p14="http://schemas.microsoft.com/office/powerpoint/2010/main" val="1565100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p:tgtEl>
                                          <p:spTgt spid="6">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6">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additive="base">
                                        <p:cTn id="13" dur="500"/>
                                        <p:tgtEl>
                                          <p:spTgt spid="6">
                                            <p:txEl>
                                              <p:pRg st="2" end="2"/>
                                            </p:txEl>
                                          </p:spTgt>
                                        </p:tgtEl>
                                        <p:attrNameLst>
                                          <p:attrName>ppt_y</p:attrName>
                                        </p:attrNameLst>
                                      </p:cBhvr>
                                      <p:tavLst>
                                        <p:tav tm="0">
                                          <p:val>
                                            <p:strVal val="#ppt_y+#ppt_h*1.125000"/>
                                          </p:val>
                                        </p:tav>
                                        <p:tav tm="100000">
                                          <p:val>
                                            <p:strVal val="#ppt_y"/>
                                          </p:val>
                                        </p:tav>
                                      </p:tavLst>
                                    </p:anim>
                                    <p:animEffect transition="in" filter="wipe(up)">
                                      <p:cBhvr>
                                        <p:cTn id="14" dur="500"/>
                                        <p:tgtEl>
                                          <p:spTgt spid="6">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 calcmode="lin" valueType="num">
                                      <p:cBhvr additive="base">
                                        <p:cTn id="19" dur="500"/>
                                        <p:tgtEl>
                                          <p:spTgt spid="6">
                                            <p:txEl>
                                              <p:pRg st="4" end="4"/>
                                            </p:txEl>
                                          </p:spTgt>
                                        </p:tgtEl>
                                        <p:attrNameLst>
                                          <p:attrName>ppt_y</p:attrName>
                                        </p:attrNameLst>
                                      </p:cBhvr>
                                      <p:tavLst>
                                        <p:tav tm="0">
                                          <p:val>
                                            <p:strVal val="#ppt_y+#ppt_h*1.125000"/>
                                          </p:val>
                                        </p:tav>
                                        <p:tav tm="100000">
                                          <p:val>
                                            <p:strVal val="#ppt_y"/>
                                          </p:val>
                                        </p:tav>
                                      </p:tavLst>
                                    </p:anim>
                                    <p:animEffect transition="in" filter="wipe(up)">
                                      <p:cBhvr>
                                        <p:cTn id="20" dur="500"/>
                                        <p:tgtEl>
                                          <p:spTgt spid="6">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anim calcmode="lin" valueType="num">
                                      <p:cBhvr additive="base">
                                        <p:cTn id="25" dur="500"/>
                                        <p:tgtEl>
                                          <p:spTgt spid="6">
                                            <p:txEl>
                                              <p:pRg st="6" end="6"/>
                                            </p:txEl>
                                          </p:spTgt>
                                        </p:tgtEl>
                                        <p:attrNameLst>
                                          <p:attrName>ppt_y</p:attrName>
                                        </p:attrNameLst>
                                      </p:cBhvr>
                                      <p:tavLst>
                                        <p:tav tm="0">
                                          <p:val>
                                            <p:strVal val="#ppt_y+#ppt_h*1.125000"/>
                                          </p:val>
                                        </p:tav>
                                        <p:tav tm="100000">
                                          <p:val>
                                            <p:strVal val="#ppt_y"/>
                                          </p:val>
                                        </p:tav>
                                      </p:tavLst>
                                    </p:anim>
                                    <p:animEffect transition="in" filter="wipe(up)">
                                      <p:cBhvr>
                                        <p:cTn id="26" dur="500"/>
                                        <p:tgtEl>
                                          <p:spTgt spid="6">
                                            <p:txEl>
                                              <p:pRg st="6" end="6"/>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6">
                                            <p:txEl>
                                              <p:pRg st="8" end="8"/>
                                            </p:txEl>
                                          </p:spTgt>
                                        </p:tgtEl>
                                        <p:attrNameLst>
                                          <p:attrName>style.visibility</p:attrName>
                                        </p:attrNameLst>
                                      </p:cBhvr>
                                      <p:to>
                                        <p:strVal val="visible"/>
                                      </p:to>
                                    </p:set>
                                    <p:anim calcmode="lin" valueType="num">
                                      <p:cBhvr additive="base">
                                        <p:cTn id="31" dur="500"/>
                                        <p:tgtEl>
                                          <p:spTgt spid="6">
                                            <p:txEl>
                                              <p:pRg st="8" end="8"/>
                                            </p:txEl>
                                          </p:spTgt>
                                        </p:tgtEl>
                                        <p:attrNameLst>
                                          <p:attrName>ppt_y</p:attrName>
                                        </p:attrNameLst>
                                      </p:cBhvr>
                                      <p:tavLst>
                                        <p:tav tm="0">
                                          <p:val>
                                            <p:strVal val="#ppt_y+#ppt_h*1.125000"/>
                                          </p:val>
                                        </p:tav>
                                        <p:tav tm="100000">
                                          <p:val>
                                            <p:strVal val="#ppt_y"/>
                                          </p:val>
                                        </p:tav>
                                      </p:tavLst>
                                    </p:anim>
                                    <p:animEffect transition="in" filter="wipe(up)">
                                      <p:cBhvr>
                                        <p:cTn id="32" dur="500"/>
                                        <p:tgtEl>
                                          <p:spTgt spid="6">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nodeType="clickEffect">
                                  <p:stCondLst>
                                    <p:cond delay="0"/>
                                  </p:stCondLst>
                                  <p:childTnLst>
                                    <p:set>
                                      <p:cBhvr>
                                        <p:cTn id="36" dur="1" fill="hold">
                                          <p:stCondLst>
                                            <p:cond delay="0"/>
                                          </p:stCondLst>
                                        </p:cTn>
                                        <p:tgtEl>
                                          <p:spTgt spid="6">
                                            <p:txEl>
                                              <p:pRg st="10" end="10"/>
                                            </p:txEl>
                                          </p:spTgt>
                                        </p:tgtEl>
                                        <p:attrNameLst>
                                          <p:attrName>style.visibility</p:attrName>
                                        </p:attrNameLst>
                                      </p:cBhvr>
                                      <p:to>
                                        <p:strVal val="visible"/>
                                      </p:to>
                                    </p:set>
                                    <p:anim calcmode="lin" valueType="num">
                                      <p:cBhvr additive="base">
                                        <p:cTn id="37" dur="500"/>
                                        <p:tgtEl>
                                          <p:spTgt spid="6">
                                            <p:txEl>
                                              <p:pRg st="10" end="10"/>
                                            </p:txEl>
                                          </p:spTgt>
                                        </p:tgtEl>
                                        <p:attrNameLst>
                                          <p:attrName>ppt_y</p:attrName>
                                        </p:attrNameLst>
                                      </p:cBhvr>
                                      <p:tavLst>
                                        <p:tav tm="0">
                                          <p:val>
                                            <p:strVal val="#ppt_y+#ppt_h*1.125000"/>
                                          </p:val>
                                        </p:tav>
                                        <p:tav tm="100000">
                                          <p:val>
                                            <p:strVal val="#ppt_y"/>
                                          </p:val>
                                        </p:tav>
                                      </p:tavLst>
                                    </p:anim>
                                    <p:animEffect transition="in" filter="wipe(up)">
                                      <p:cBhvr>
                                        <p:cTn id="38" dur="500"/>
                                        <p:tgtEl>
                                          <p:spTgt spid="6">
                                            <p:txEl>
                                              <p:pRg st="10" end="1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nodeType="clickEffect">
                                  <p:stCondLst>
                                    <p:cond delay="0"/>
                                  </p:stCondLst>
                                  <p:childTnLst>
                                    <p:set>
                                      <p:cBhvr>
                                        <p:cTn id="42" dur="1" fill="hold">
                                          <p:stCondLst>
                                            <p:cond delay="0"/>
                                          </p:stCondLst>
                                        </p:cTn>
                                        <p:tgtEl>
                                          <p:spTgt spid="6">
                                            <p:txEl>
                                              <p:pRg st="12" end="12"/>
                                            </p:txEl>
                                          </p:spTgt>
                                        </p:tgtEl>
                                        <p:attrNameLst>
                                          <p:attrName>style.visibility</p:attrName>
                                        </p:attrNameLst>
                                      </p:cBhvr>
                                      <p:to>
                                        <p:strVal val="visible"/>
                                      </p:to>
                                    </p:set>
                                    <p:anim calcmode="lin" valueType="num">
                                      <p:cBhvr additive="base">
                                        <p:cTn id="43" dur="500"/>
                                        <p:tgtEl>
                                          <p:spTgt spid="6">
                                            <p:txEl>
                                              <p:pRg st="12" end="12"/>
                                            </p:txEl>
                                          </p:spTgt>
                                        </p:tgtEl>
                                        <p:attrNameLst>
                                          <p:attrName>ppt_y</p:attrName>
                                        </p:attrNameLst>
                                      </p:cBhvr>
                                      <p:tavLst>
                                        <p:tav tm="0">
                                          <p:val>
                                            <p:strVal val="#ppt_y+#ppt_h*1.125000"/>
                                          </p:val>
                                        </p:tav>
                                        <p:tav tm="100000">
                                          <p:val>
                                            <p:strVal val="#ppt_y"/>
                                          </p:val>
                                        </p:tav>
                                      </p:tavLst>
                                    </p:anim>
                                    <p:animEffect transition="in" filter="wipe(up)">
                                      <p:cBhvr>
                                        <p:cTn id="44" dur="500"/>
                                        <p:tgtEl>
                                          <p:spTgt spid="6">
                                            <p:txEl>
                                              <p:pRg st="12" end="12"/>
                                            </p:txEl>
                                          </p:spTgt>
                                        </p:tgtEl>
                                      </p:cBhvr>
                                    </p:animEffect>
                                  </p:childTnLst>
                                </p:cTn>
                              </p:par>
                              <p:par>
                                <p:cTn id="45" presetID="12" presetClass="entr" presetSubtype="4" fill="hold" nodeType="withEffect">
                                  <p:stCondLst>
                                    <p:cond delay="0"/>
                                  </p:stCondLst>
                                  <p:childTnLst>
                                    <p:set>
                                      <p:cBhvr>
                                        <p:cTn id="46" dur="1" fill="hold">
                                          <p:stCondLst>
                                            <p:cond delay="0"/>
                                          </p:stCondLst>
                                        </p:cTn>
                                        <p:tgtEl>
                                          <p:spTgt spid="6">
                                            <p:txEl>
                                              <p:pRg st="13" end="13"/>
                                            </p:txEl>
                                          </p:spTgt>
                                        </p:tgtEl>
                                        <p:attrNameLst>
                                          <p:attrName>style.visibility</p:attrName>
                                        </p:attrNameLst>
                                      </p:cBhvr>
                                      <p:to>
                                        <p:strVal val="visible"/>
                                      </p:to>
                                    </p:set>
                                    <p:anim calcmode="lin" valueType="num">
                                      <p:cBhvr additive="base">
                                        <p:cTn id="47" dur="500"/>
                                        <p:tgtEl>
                                          <p:spTgt spid="6">
                                            <p:txEl>
                                              <p:pRg st="13" end="13"/>
                                            </p:txEl>
                                          </p:spTgt>
                                        </p:tgtEl>
                                        <p:attrNameLst>
                                          <p:attrName>ppt_y</p:attrName>
                                        </p:attrNameLst>
                                      </p:cBhvr>
                                      <p:tavLst>
                                        <p:tav tm="0">
                                          <p:val>
                                            <p:strVal val="#ppt_y+#ppt_h*1.125000"/>
                                          </p:val>
                                        </p:tav>
                                        <p:tav tm="100000">
                                          <p:val>
                                            <p:strVal val="#ppt_y"/>
                                          </p:val>
                                        </p:tav>
                                      </p:tavLst>
                                    </p:anim>
                                    <p:animEffect transition="in" filter="wipe(up)">
                                      <p:cBhvr>
                                        <p:cTn id="48" dur="500"/>
                                        <p:tgtEl>
                                          <p:spTgt spid="6">
                                            <p:txEl>
                                              <p:pRg st="13" end="13"/>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2" presetClass="entr" presetSubtype="4" fill="hold" nodeType="clickEffect">
                                  <p:stCondLst>
                                    <p:cond delay="0"/>
                                  </p:stCondLst>
                                  <p:childTnLst>
                                    <p:set>
                                      <p:cBhvr>
                                        <p:cTn id="52" dur="1" fill="hold">
                                          <p:stCondLst>
                                            <p:cond delay="0"/>
                                          </p:stCondLst>
                                        </p:cTn>
                                        <p:tgtEl>
                                          <p:spTgt spid="8">
                                            <p:txEl>
                                              <p:pRg st="0" end="0"/>
                                            </p:txEl>
                                          </p:spTgt>
                                        </p:tgtEl>
                                        <p:attrNameLst>
                                          <p:attrName>style.visibility</p:attrName>
                                        </p:attrNameLst>
                                      </p:cBhvr>
                                      <p:to>
                                        <p:strVal val="visible"/>
                                      </p:to>
                                    </p:set>
                                    <p:anim calcmode="lin" valueType="num">
                                      <p:cBhvr additive="base">
                                        <p:cTn id="53" dur="500"/>
                                        <p:tgtEl>
                                          <p:spTgt spid="8">
                                            <p:txEl>
                                              <p:pRg st="0" end="0"/>
                                            </p:txEl>
                                          </p:spTgt>
                                        </p:tgtEl>
                                        <p:attrNameLst>
                                          <p:attrName>ppt_y</p:attrName>
                                        </p:attrNameLst>
                                      </p:cBhvr>
                                      <p:tavLst>
                                        <p:tav tm="0">
                                          <p:val>
                                            <p:strVal val="#ppt_y+#ppt_h*1.125000"/>
                                          </p:val>
                                        </p:tav>
                                        <p:tav tm="100000">
                                          <p:val>
                                            <p:strVal val="#ppt_y"/>
                                          </p:val>
                                        </p:tav>
                                      </p:tavLst>
                                    </p:anim>
                                    <p:animEffect transition="in" filter="wipe(up)">
                                      <p:cBhvr>
                                        <p:cTn id="54" dur="500"/>
                                        <p:tgtEl>
                                          <p:spTgt spid="8">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2" presetClass="entr" presetSubtype="4" fill="hold" nodeType="clickEffect">
                                  <p:stCondLst>
                                    <p:cond delay="0"/>
                                  </p:stCondLst>
                                  <p:childTnLst>
                                    <p:set>
                                      <p:cBhvr>
                                        <p:cTn id="58" dur="1" fill="hold">
                                          <p:stCondLst>
                                            <p:cond delay="0"/>
                                          </p:stCondLst>
                                        </p:cTn>
                                        <p:tgtEl>
                                          <p:spTgt spid="8">
                                            <p:txEl>
                                              <p:pRg st="2" end="2"/>
                                            </p:txEl>
                                          </p:spTgt>
                                        </p:tgtEl>
                                        <p:attrNameLst>
                                          <p:attrName>style.visibility</p:attrName>
                                        </p:attrNameLst>
                                      </p:cBhvr>
                                      <p:to>
                                        <p:strVal val="visible"/>
                                      </p:to>
                                    </p:set>
                                    <p:anim calcmode="lin" valueType="num">
                                      <p:cBhvr additive="base">
                                        <p:cTn id="59" dur="500"/>
                                        <p:tgtEl>
                                          <p:spTgt spid="8">
                                            <p:txEl>
                                              <p:pRg st="2" end="2"/>
                                            </p:txEl>
                                          </p:spTgt>
                                        </p:tgtEl>
                                        <p:attrNameLst>
                                          <p:attrName>ppt_y</p:attrName>
                                        </p:attrNameLst>
                                      </p:cBhvr>
                                      <p:tavLst>
                                        <p:tav tm="0">
                                          <p:val>
                                            <p:strVal val="#ppt_y+#ppt_h*1.125000"/>
                                          </p:val>
                                        </p:tav>
                                        <p:tav tm="100000">
                                          <p:val>
                                            <p:strVal val="#ppt_y"/>
                                          </p:val>
                                        </p:tav>
                                      </p:tavLst>
                                    </p:anim>
                                    <p:animEffect transition="in" filter="wipe(up)">
                                      <p:cBhvr>
                                        <p:cTn id="60" dur="500"/>
                                        <p:tgtEl>
                                          <p:spTgt spid="8">
                                            <p:txEl>
                                              <p:pRg st="2" end="2"/>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2" presetClass="entr" presetSubtype="4" fill="hold" nodeType="clickEffect">
                                  <p:stCondLst>
                                    <p:cond delay="0"/>
                                  </p:stCondLst>
                                  <p:childTnLst>
                                    <p:set>
                                      <p:cBhvr>
                                        <p:cTn id="64" dur="1" fill="hold">
                                          <p:stCondLst>
                                            <p:cond delay="0"/>
                                          </p:stCondLst>
                                        </p:cTn>
                                        <p:tgtEl>
                                          <p:spTgt spid="8">
                                            <p:txEl>
                                              <p:pRg st="4" end="4"/>
                                            </p:txEl>
                                          </p:spTgt>
                                        </p:tgtEl>
                                        <p:attrNameLst>
                                          <p:attrName>style.visibility</p:attrName>
                                        </p:attrNameLst>
                                      </p:cBhvr>
                                      <p:to>
                                        <p:strVal val="visible"/>
                                      </p:to>
                                    </p:set>
                                    <p:anim calcmode="lin" valueType="num">
                                      <p:cBhvr additive="base">
                                        <p:cTn id="65" dur="500"/>
                                        <p:tgtEl>
                                          <p:spTgt spid="8">
                                            <p:txEl>
                                              <p:pRg st="4" end="4"/>
                                            </p:txEl>
                                          </p:spTgt>
                                        </p:tgtEl>
                                        <p:attrNameLst>
                                          <p:attrName>ppt_y</p:attrName>
                                        </p:attrNameLst>
                                      </p:cBhvr>
                                      <p:tavLst>
                                        <p:tav tm="0">
                                          <p:val>
                                            <p:strVal val="#ppt_y+#ppt_h*1.125000"/>
                                          </p:val>
                                        </p:tav>
                                        <p:tav tm="100000">
                                          <p:val>
                                            <p:strVal val="#ppt_y"/>
                                          </p:val>
                                        </p:tav>
                                      </p:tavLst>
                                    </p:anim>
                                    <p:animEffect transition="in" filter="wipe(up)">
                                      <p:cBhvr>
                                        <p:cTn id="66" dur="500"/>
                                        <p:tgtEl>
                                          <p:spTgt spid="8">
                                            <p:txEl>
                                              <p:pRg st="4" end="4"/>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12" presetClass="entr" presetSubtype="4" fill="hold" nodeType="clickEffect">
                                  <p:stCondLst>
                                    <p:cond delay="0"/>
                                  </p:stCondLst>
                                  <p:childTnLst>
                                    <p:set>
                                      <p:cBhvr>
                                        <p:cTn id="70" dur="1" fill="hold">
                                          <p:stCondLst>
                                            <p:cond delay="0"/>
                                          </p:stCondLst>
                                        </p:cTn>
                                        <p:tgtEl>
                                          <p:spTgt spid="8">
                                            <p:txEl>
                                              <p:pRg st="6" end="6"/>
                                            </p:txEl>
                                          </p:spTgt>
                                        </p:tgtEl>
                                        <p:attrNameLst>
                                          <p:attrName>style.visibility</p:attrName>
                                        </p:attrNameLst>
                                      </p:cBhvr>
                                      <p:to>
                                        <p:strVal val="visible"/>
                                      </p:to>
                                    </p:set>
                                    <p:anim calcmode="lin" valueType="num">
                                      <p:cBhvr additive="base">
                                        <p:cTn id="71" dur="500"/>
                                        <p:tgtEl>
                                          <p:spTgt spid="8">
                                            <p:txEl>
                                              <p:pRg st="6" end="6"/>
                                            </p:txEl>
                                          </p:spTgt>
                                        </p:tgtEl>
                                        <p:attrNameLst>
                                          <p:attrName>ppt_y</p:attrName>
                                        </p:attrNameLst>
                                      </p:cBhvr>
                                      <p:tavLst>
                                        <p:tav tm="0">
                                          <p:val>
                                            <p:strVal val="#ppt_y+#ppt_h*1.125000"/>
                                          </p:val>
                                        </p:tav>
                                        <p:tav tm="100000">
                                          <p:val>
                                            <p:strVal val="#ppt_y"/>
                                          </p:val>
                                        </p:tav>
                                      </p:tavLst>
                                    </p:anim>
                                    <p:animEffect transition="in" filter="wipe(up)">
                                      <p:cBhvr>
                                        <p:cTn id="72" dur="500"/>
                                        <p:tgtEl>
                                          <p:spTgt spid="8">
                                            <p:txEl>
                                              <p:pRg st="6" end="6"/>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2" presetClass="entr" presetSubtype="4" fill="hold" nodeType="clickEffect">
                                  <p:stCondLst>
                                    <p:cond delay="0"/>
                                  </p:stCondLst>
                                  <p:childTnLst>
                                    <p:set>
                                      <p:cBhvr>
                                        <p:cTn id="76" dur="1" fill="hold">
                                          <p:stCondLst>
                                            <p:cond delay="0"/>
                                          </p:stCondLst>
                                        </p:cTn>
                                        <p:tgtEl>
                                          <p:spTgt spid="8">
                                            <p:txEl>
                                              <p:pRg st="8" end="8"/>
                                            </p:txEl>
                                          </p:spTgt>
                                        </p:tgtEl>
                                        <p:attrNameLst>
                                          <p:attrName>style.visibility</p:attrName>
                                        </p:attrNameLst>
                                      </p:cBhvr>
                                      <p:to>
                                        <p:strVal val="visible"/>
                                      </p:to>
                                    </p:set>
                                    <p:anim calcmode="lin" valueType="num">
                                      <p:cBhvr additive="base">
                                        <p:cTn id="77" dur="500"/>
                                        <p:tgtEl>
                                          <p:spTgt spid="8">
                                            <p:txEl>
                                              <p:pRg st="8" end="8"/>
                                            </p:txEl>
                                          </p:spTgt>
                                        </p:tgtEl>
                                        <p:attrNameLst>
                                          <p:attrName>ppt_y</p:attrName>
                                        </p:attrNameLst>
                                      </p:cBhvr>
                                      <p:tavLst>
                                        <p:tav tm="0">
                                          <p:val>
                                            <p:strVal val="#ppt_y+#ppt_h*1.125000"/>
                                          </p:val>
                                        </p:tav>
                                        <p:tav tm="100000">
                                          <p:val>
                                            <p:strVal val="#ppt_y"/>
                                          </p:val>
                                        </p:tav>
                                      </p:tavLst>
                                    </p:anim>
                                    <p:animEffect transition="in" filter="wipe(up)">
                                      <p:cBhvr>
                                        <p:cTn id="78" dur="500"/>
                                        <p:tgtEl>
                                          <p:spTgt spid="8">
                                            <p:txEl>
                                              <p:pRg st="8" end="8"/>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12" presetClass="entr" presetSubtype="4" fill="hold" nodeType="clickEffect">
                                  <p:stCondLst>
                                    <p:cond delay="0"/>
                                  </p:stCondLst>
                                  <p:childTnLst>
                                    <p:set>
                                      <p:cBhvr>
                                        <p:cTn id="82" dur="1" fill="hold">
                                          <p:stCondLst>
                                            <p:cond delay="0"/>
                                          </p:stCondLst>
                                        </p:cTn>
                                        <p:tgtEl>
                                          <p:spTgt spid="8">
                                            <p:txEl>
                                              <p:pRg st="10" end="10"/>
                                            </p:txEl>
                                          </p:spTgt>
                                        </p:tgtEl>
                                        <p:attrNameLst>
                                          <p:attrName>style.visibility</p:attrName>
                                        </p:attrNameLst>
                                      </p:cBhvr>
                                      <p:to>
                                        <p:strVal val="visible"/>
                                      </p:to>
                                    </p:set>
                                    <p:anim calcmode="lin" valueType="num">
                                      <p:cBhvr additive="base">
                                        <p:cTn id="83" dur="500"/>
                                        <p:tgtEl>
                                          <p:spTgt spid="8">
                                            <p:txEl>
                                              <p:pRg st="10" end="10"/>
                                            </p:txEl>
                                          </p:spTgt>
                                        </p:tgtEl>
                                        <p:attrNameLst>
                                          <p:attrName>ppt_y</p:attrName>
                                        </p:attrNameLst>
                                      </p:cBhvr>
                                      <p:tavLst>
                                        <p:tav tm="0">
                                          <p:val>
                                            <p:strVal val="#ppt_y+#ppt_h*1.125000"/>
                                          </p:val>
                                        </p:tav>
                                        <p:tav tm="100000">
                                          <p:val>
                                            <p:strVal val="#ppt_y"/>
                                          </p:val>
                                        </p:tav>
                                      </p:tavLst>
                                    </p:anim>
                                    <p:animEffect transition="in" filter="wipe(up)">
                                      <p:cBhvr>
                                        <p:cTn id="84" dur="500"/>
                                        <p:tgtEl>
                                          <p:spTgt spid="8">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shot 2016-04-13 18.47.1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800" y="475564"/>
            <a:ext cx="2921000" cy="5600700"/>
          </a:xfrm>
          <a:prstGeom prst="rect">
            <a:avLst/>
          </a:prstGeom>
        </p:spPr>
      </p:pic>
      <p:pic>
        <p:nvPicPr>
          <p:cNvPr id="6" name="Picture 5" descr="Screenshot 2016-04-13 18.47.04.png"/>
          <p:cNvPicPr>
            <a:picLocks noChangeAspect="1"/>
          </p:cNvPicPr>
          <p:nvPr/>
        </p:nvPicPr>
        <p:blipFill rotWithShape="1">
          <a:blip r:embed="rId3">
            <a:extLst>
              <a:ext uri="{28A0092B-C50C-407E-A947-70E740481C1C}">
                <a14:useLocalDpi xmlns:a14="http://schemas.microsoft.com/office/drawing/2010/main" val="0"/>
              </a:ext>
            </a:extLst>
          </a:blip>
          <a:srcRect l="17151" r="25872"/>
          <a:stretch/>
        </p:blipFill>
        <p:spPr>
          <a:xfrm>
            <a:off x="6692329" y="412064"/>
            <a:ext cx="1975447" cy="5664200"/>
          </a:xfrm>
          <a:prstGeom prst="rect">
            <a:avLst/>
          </a:prstGeom>
        </p:spPr>
      </p:pic>
      <p:pic>
        <p:nvPicPr>
          <p:cNvPr id="7" name="Picture 6" descr="Screenshot 2016-04-13 18.46.33.png"/>
          <p:cNvPicPr>
            <a:picLocks noChangeAspect="1"/>
          </p:cNvPicPr>
          <p:nvPr/>
        </p:nvPicPr>
        <p:blipFill rotWithShape="1">
          <a:blip r:embed="rId4">
            <a:extLst>
              <a:ext uri="{28A0092B-C50C-407E-A947-70E740481C1C}">
                <a14:useLocalDpi xmlns:a14="http://schemas.microsoft.com/office/drawing/2010/main" val="0"/>
              </a:ext>
            </a:extLst>
          </a:blip>
          <a:srcRect l="10442" r="25337"/>
          <a:stretch/>
        </p:blipFill>
        <p:spPr>
          <a:xfrm>
            <a:off x="3618293" y="412064"/>
            <a:ext cx="2598294" cy="5664200"/>
          </a:xfrm>
          <a:prstGeom prst="rect">
            <a:avLst/>
          </a:prstGeom>
        </p:spPr>
      </p:pic>
      <p:sp>
        <p:nvSpPr>
          <p:cNvPr id="8" name="Left Arrow 7"/>
          <p:cNvSpPr/>
          <p:nvPr/>
        </p:nvSpPr>
        <p:spPr>
          <a:xfrm rot="2731015">
            <a:off x="1723476" y="1562359"/>
            <a:ext cx="594650" cy="211676"/>
          </a:xfrm>
          <a:prstGeom prst="lef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Left Arrow 8"/>
          <p:cNvSpPr/>
          <p:nvPr/>
        </p:nvSpPr>
        <p:spPr>
          <a:xfrm rot="8150036">
            <a:off x="4335105" y="3105760"/>
            <a:ext cx="594650" cy="211676"/>
          </a:xfrm>
          <a:prstGeom prst="lef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Left Arrow 9"/>
          <p:cNvSpPr/>
          <p:nvPr/>
        </p:nvSpPr>
        <p:spPr>
          <a:xfrm rot="2810992">
            <a:off x="7964694" y="2975080"/>
            <a:ext cx="594650" cy="211676"/>
          </a:xfrm>
          <a:prstGeom prst="lef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Left Arrow 10"/>
          <p:cNvSpPr/>
          <p:nvPr/>
        </p:nvSpPr>
        <p:spPr>
          <a:xfrm rot="2810992">
            <a:off x="7964694" y="5183747"/>
            <a:ext cx="594650" cy="211676"/>
          </a:xfrm>
          <a:prstGeom prst="lef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84019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p:tgtEl>
                                          <p:spTgt spid="8"/>
                                        </p:tgtEl>
                                        <p:attrNameLst>
                                          <p:attrName>ppt_y</p:attrName>
                                        </p:attrNameLst>
                                      </p:cBhvr>
                                      <p:tavLst>
                                        <p:tav tm="0">
                                          <p:val>
                                            <p:strVal val="#ppt_y+#ppt_h*1.125000"/>
                                          </p:val>
                                        </p:tav>
                                        <p:tav tm="100000">
                                          <p:val>
                                            <p:strVal val="#ppt_y"/>
                                          </p:val>
                                        </p:tav>
                                      </p:tavLst>
                                    </p:anim>
                                    <p:animEffect transition="in" filter="wipe(up)">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p:tgtEl>
                                          <p:spTgt spid="7"/>
                                        </p:tgtEl>
                                        <p:attrNameLst>
                                          <p:attrName>ppt_y</p:attrName>
                                        </p:attrNameLst>
                                      </p:cBhvr>
                                      <p:tavLst>
                                        <p:tav tm="0">
                                          <p:val>
                                            <p:strVal val="#ppt_y+#ppt_h*1.125000"/>
                                          </p:val>
                                        </p:tav>
                                        <p:tav tm="100000">
                                          <p:val>
                                            <p:strVal val="#ppt_y"/>
                                          </p:val>
                                        </p:tav>
                                      </p:tavLst>
                                    </p:anim>
                                    <p:animEffect transition="in" filter="wipe(up)">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p:tgtEl>
                                          <p:spTgt spid="9"/>
                                        </p:tgtEl>
                                        <p:attrNameLst>
                                          <p:attrName>ppt_y</p:attrName>
                                        </p:attrNameLst>
                                      </p:cBhvr>
                                      <p:tavLst>
                                        <p:tav tm="0">
                                          <p:val>
                                            <p:strVal val="#ppt_y+#ppt_h*1.125000"/>
                                          </p:val>
                                        </p:tav>
                                        <p:tav tm="100000">
                                          <p:val>
                                            <p:strVal val="#ppt_y"/>
                                          </p:val>
                                        </p:tav>
                                      </p:tavLst>
                                    </p:anim>
                                    <p:animEffect transition="in" filter="wipe(up)">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p:tgtEl>
                                          <p:spTgt spid="6"/>
                                        </p:tgtEl>
                                        <p:attrNameLst>
                                          <p:attrName>ppt_y</p:attrName>
                                        </p:attrNameLst>
                                      </p:cBhvr>
                                      <p:tavLst>
                                        <p:tav tm="0">
                                          <p:val>
                                            <p:strVal val="#ppt_y+#ppt_h*1.125000"/>
                                          </p:val>
                                        </p:tav>
                                        <p:tav tm="100000">
                                          <p:val>
                                            <p:strVal val="#ppt_y"/>
                                          </p:val>
                                        </p:tav>
                                      </p:tavLst>
                                    </p:anim>
                                    <p:animEffect transition="in" filter="wipe(up)">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p:tgtEl>
                                          <p:spTgt spid="10"/>
                                        </p:tgtEl>
                                        <p:attrNameLst>
                                          <p:attrName>ppt_y</p:attrName>
                                        </p:attrNameLst>
                                      </p:cBhvr>
                                      <p:tavLst>
                                        <p:tav tm="0">
                                          <p:val>
                                            <p:strVal val="#ppt_y+#ppt_h*1.125000"/>
                                          </p:val>
                                        </p:tav>
                                        <p:tav tm="100000">
                                          <p:val>
                                            <p:strVal val="#ppt_y"/>
                                          </p:val>
                                        </p:tav>
                                      </p:tavLst>
                                    </p:anim>
                                    <p:animEffect transition="in" filter="wipe(up)">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p:tgtEl>
                                          <p:spTgt spid="11"/>
                                        </p:tgtEl>
                                        <p:attrNameLst>
                                          <p:attrName>ppt_y</p:attrName>
                                        </p:attrNameLst>
                                      </p:cBhvr>
                                      <p:tavLst>
                                        <p:tav tm="0">
                                          <p:val>
                                            <p:strVal val="#ppt_y+#ppt_h*1.125000"/>
                                          </p:val>
                                        </p:tav>
                                        <p:tav tm="100000">
                                          <p:val>
                                            <p:strVal val="#ppt_y"/>
                                          </p:val>
                                        </p:tav>
                                      </p:tavLst>
                                    </p:anim>
                                    <p:animEffect transition="in" filter="wipe(up)">
                                      <p:cBhvr>
                                        <p:cTn id="4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73760" y="2387819"/>
            <a:ext cx="7366000" cy="1200329"/>
          </a:xfrm>
          <a:prstGeom prst="rect">
            <a:avLst/>
          </a:prstGeom>
          <a:solidFill>
            <a:schemeClr val="accent3">
              <a:alpha val="54000"/>
            </a:schemeClr>
          </a:solidFill>
          <a:ln>
            <a:solidFill>
              <a:srgbClr val="4F81BD"/>
            </a:solidFill>
          </a:ln>
          <a:effectLst>
            <a:innerShdw blurRad="63500" dist="50800" dir="13500000">
              <a:prstClr val="black">
                <a:alpha val="50000"/>
              </a:prstClr>
            </a:innerShdw>
          </a:effectLst>
        </p:spPr>
        <p:style>
          <a:lnRef idx="3">
            <a:schemeClr val="lt1"/>
          </a:lnRef>
          <a:fillRef idx="1">
            <a:schemeClr val="accent3"/>
          </a:fillRef>
          <a:effectRef idx="1">
            <a:schemeClr val="accent3"/>
          </a:effectRef>
          <a:fontRef idx="minor">
            <a:schemeClr val="lt1"/>
          </a:fontRef>
        </p:style>
        <p:txBody>
          <a:bodyPr wrap="square">
            <a:spAutoFit/>
          </a:bodyPr>
          <a:lstStyle/>
          <a:p>
            <a:pPr algn="ctr"/>
            <a:r>
              <a:rPr lang="en-US" sz="3600" b="1" dirty="0" smtClean="0">
                <a:solidFill>
                  <a:srgbClr val="0000FF"/>
                </a:solidFill>
                <a:latin typeface="Arial"/>
                <a:cs typeface="Arial"/>
              </a:rPr>
              <a:t>Data from the ongoing and completed studies with KRN23</a:t>
            </a:r>
            <a:endParaRPr lang="en-US" sz="3600" dirty="0">
              <a:solidFill>
                <a:srgbClr val="0000FF"/>
              </a:solidFill>
              <a:latin typeface="Arial"/>
              <a:cs typeface="Arial"/>
            </a:endParaRPr>
          </a:p>
        </p:txBody>
      </p:sp>
    </p:spTree>
    <p:extLst>
      <p:ext uri="{BB962C8B-B14F-4D97-AF65-F5344CB8AC3E}">
        <p14:creationId xmlns:p14="http://schemas.microsoft.com/office/powerpoint/2010/main" val="3785156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73760" y="2387819"/>
            <a:ext cx="7366000" cy="1200329"/>
          </a:xfrm>
          <a:prstGeom prst="rect">
            <a:avLst/>
          </a:prstGeom>
          <a:solidFill>
            <a:schemeClr val="accent3">
              <a:alpha val="39000"/>
            </a:schemeClr>
          </a:solidFill>
          <a:ln>
            <a:solidFill>
              <a:srgbClr val="4F81BD"/>
            </a:solidFill>
          </a:ln>
          <a:effectLst>
            <a:innerShdw blurRad="63500" dist="50800" dir="13500000">
              <a:prstClr val="black">
                <a:alpha val="50000"/>
              </a:prstClr>
            </a:innerShdw>
          </a:effectLst>
        </p:spPr>
        <p:style>
          <a:lnRef idx="3">
            <a:schemeClr val="lt1"/>
          </a:lnRef>
          <a:fillRef idx="1">
            <a:schemeClr val="accent3"/>
          </a:fillRef>
          <a:effectRef idx="1">
            <a:schemeClr val="accent3"/>
          </a:effectRef>
          <a:fontRef idx="minor">
            <a:schemeClr val="lt1"/>
          </a:fontRef>
        </p:style>
        <p:txBody>
          <a:bodyPr wrap="square">
            <a:spAutoFit/>
          </a:bodyPr>
          <a:lstStyle/>
          <a:p>
            <a:pPr algn="ctr"/>
            <a:r>
              <a:rPr lang="en-US" sz="3600" b="1" dirty="0" smtClean="0">
                <a:solidFill>
                  <a:srgbClr val="0000FF"/>
                </a:solidFill>
                <a:latin typeface="Arial"/>
                <a:cs typeface="Arial"/>
              </a:rPr>
              <a:t>Data from Adult Studies with KRN23</a:t>
            </a:r>
            <a:endParaRPr lang="en-US" sz="3600" dirty="0">
              <a:solidFill>
                <a:srgbClr val="0000FF"/>
              </a:solidFill>
              <a:latin typeface="Arial"/>
              <a:cs typeface="Arial"/>
            </a:endParaRPr>
          </a:p>
        </p:txBody>
      </p:sp>
    </p:spTree>
    <p:extLst>
      <p:ext uri="{BB962C8B-B14F-4D97-AF65-F5344CB8AC3E}">
        <p14:creationId xmlns:p14="http://schemas.microsoft.com/office/powerpoint/2010/main" val="902987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208" y="412066"/>
            <a:ext cx="8489525" cy="1143000"/>
          </a:xfrm>
          <a:solidFill>
            <a:schemeClr val="accent3">
              <a:alpha val="48000"/>
            </a:schemeClr>
          </a:solidFill>
          <a:ln w="38100">
            <a:solidFill>
              <a:schemeClr val="accent1"/>
            </a:solidFill>
          </a:ln>
        </p:spPr>
        <p:txBody>
          <a:bodyPr>
            <a:noAutofit/>
          </a:bodyPr>
          <a:lstStyle/>
          <a:p>
            <a:r>
              <a:rPr lang="en-US" sz="2400" b="1" dirty="0">
                <a:solidFill>
                  <a:srgbClr val="0000FF"/>
                </a:solidFill>
                <a:effectLst>
                  <a:outerShdw blurRad="38100" dist="38100" dir="2700000" algn="tl">
                    <a:srgbClr val="C0C0C0"/>
                  </a:outerShdw>
                </a:effectLst>
                <a:latin typeface="Arial"/>
                <a:ea typeface="ヒラギノ角ゴ ProN W6"/>
                <a:cs typeface="Arial"/>
                <a:sym typeface="Futura Condensed"/>
              </a:rPr>
              <a:t>Cumulative 4-Month Dose Escalation (KRN23-INT-001) and 12-Month Long-Term Extension Study (KRN23-INT-002) in </a:t>
            </a:r>
            <a:r>
              <a:rPr lang="en-US" sz="2400" b="1" dirty="0" smtClean="0">
                <a:solidFill>
                  <a:srgbClr val="0000FF"/>
                </a:solidFill>
                <a:effectLst>
                  <a:outerShdw blurRad="38100" dist="38100" dir="2700000" algn="tl">
                    <a:srgbClr val="C0C0C0"/>
                  </a:outerShdw>
                </a:effectLst>
                <a:latin typeface="Arial"/>
                <a:ea typeface="ヒラギノ角ゴ ProN W6"/>
                <a:cs typeface="Arial"/>
                <a:sym typeface="Futura Condensed"/>
              </a:rPr>
              <a:t>Adults with XLH</a:t>
            </a:r>
            <a:endParaRPr lang="en-US" sz="2400" b="1" dirty="0">
              <a:solidFill>
                <a:srgbClr val="0000FF"/>
              </a:solidFill>
              <a:latin typeface="Arial"/>
              <a:cs typeface="Arial"/>
            </a:endParaRPr>
          </a:p>
        </p:txBody>
      </p:sp>
      <p:pic>
        <p:nvPicPr>
          <p:cNvPr id="6" name="Picture 82"/>
          <p:cNvPicPr>
            <a:picLocks noChangeAspect="1" noChangeArrowheads="1"/>
          </p:cNvPicPr>
          <p:nvPr/>
        </p:nvPicPr>
        <p:blipFill>
          <a:blip r:embed="rId3" cstate="print"/>
          <a:srcRect/>
          <a:stretch>
            <a:fillRect/>
          </a:stretch>
        </p:blipFill>
        <p:spPr bwMode="auto">
          <a:xfrm>
            <a:off x="1" y="1573983"/>
            <a:ext cx="9143999" cy="3230867"/>
          </a:xfrm>
          <a:prstGeom prst="rect">
            <a:avLst/>
          </a:prstGeom>
          <a:noFill/>
          <a:ln w="9525">
            <a:noFill/>
            <a:miter lim="800000"/>
            <a:headEnd/>
            <a:tailEnd/>
          </a:ln>
          <a:effectLst/>
        </p:spPr>
      </p:pic>
      <p:sp>
        <p:nvSpPr>
          <p:cNvPr id="7" name="TextBox 6"/>
          <p:cNvSpPr txBox="1"/>
          <p:nvPr/>
        </p:nvSpPr>
        <p:spPr>
          <a:xfrm>
            <a:off x="289207" y="4709674"/>
            <a:ext cx="8489525" cy="1949252"/>
          </a:xfrm>
          <a:prstGeom prst="rect">
            <a:avLst/>
          </a:prstGeom>
          <a:noFill/>
        </p:spPr>
        <p:txBody>
          <a:bodyPr wrap="square" rtlCol="0">
            <a:spAutoFit/>
          </a:bodyPr>
          <a:lstStyle/>
          <a:p>
            <a:pPr marL="342900" lvl="1" indent="-342900" defTabSz="1006475">
              <a:lnSpc>
                <a:spcPts val="2000"/>
              </a:lnSpc>
              <a:spcBef>
                <a:spcPct val="20000"/>
              </a:spcBef>
              <a:spcAft>
                <a:spcPct val="30000"/>
              </a:spcAft>
              <a:buClr>
                <a:srgbClr val="3366FF"/>
              </a:buClr>
              <a:buFont typeface="Arial"/>
              <a:buChar char="•"/>
              <a:defRPr/>
            </a:pPr>
            <a:r>
              <a:rPr lang="en-US" sz="2000" dirty="0">
                <a:solidFill>
                  <a:srgbClr val="0000FF"/>
                </a:solidFill>
                <a:latin typeface="Arial"/>
                <a:cs typeface="Arial"/>
              </a:rPr>
              <a:t> </a:t>
            </a:r>
            <a:r>
              <a:rPr lang="en-US" sz="2000" b="1" dirty="0">
                <a:solidFill>
                  <a:srgbClr val="0000FF"/>
                </a:solidFill>
                <a:latin typeface="Arial"/>
                <a:cs typeface="Arial"/>
              </a:rPr>
              <a:t>Dose escalation: 28 adults with clinical diagnosis of XLH</a:t>
            </a:r>
          </a:p>
          <a:p>
            <a:pPr marL="342900" lvl="2" indent="-342900" defTabSz="1006475">
              <a:lnSpc>
                <a:spcPts val="2000"/>
              </a:lnSpc>
              <a:spcBef>
                <a:spcPct val="20000"/>
              </a:spcBef>
              <a:spcAft>
                <a:spcPct val="30000"/>
              </a:spcAft>
              <a:buClr>
                <a:srgbClr val="3366FF"/>
              </a:buClr>
              <a:buFont typeface="Arial"/>
              <a:buChar char="•"/>
              <a:defRPr/>
            </a:pPr>
            <a:r>
              <a:rPr lang="en-US" sz="2000" b="1" dirty="0">
                <a:solidFill>
                  <a:srgbClr val="0000FF"/>
                </a:solidFill>
                <a:latin typeface="Arial"/>
                <a:cs typeface="Arial"/>
              </a:rPr>
              <a:t>Age ≥  18 years, intact FGF23 ≥ 30 pg/mL, TmP/GFR &lt; 2.0 mg/dL</a:t>
            </a:r>
          </a:p>
          <a:p>
            <a:pPr marL="342900" lvl="2" indent="-342900" defTabSz="1006475">
              <a:lnSpc>
                <a:spcPts val="2000"/>
              </a:lnSpc>
              <a:spcBef>
                <a:spcPct val="20000"/>
              </a:spcBef>
              <a:spcAft>
                <a:spcPct val="30000"/>
              </a:spcAft>
              <a:buClr>
                <a:srgbClr val="3366FF"/>
              </a:buClr>
              <a:buFont typeface="Arial"/>
              <a:buChar char="•"/>
              <a:defRPr/>
            </a:pPr>
            <a:r>
              <a:rPr lang="en-US" sz="2000" b="1" dirty="0">
                <a:solidFill>
                  <a:srgbClr val="0000FF"/>
                </a:solidFill>
                <a:latin typeface="Arial"/>
                <a:cs typeface="Arial"/>
              </a:rPr>
              <a:t>Creatinine clearance ≥ 60 mL/min, serum calcium &lt; 10.8 mg/dL</a:t>
            </a:r>
          </a:p>
          <a:p>
            <a:pPr marL="342900" lvl="1" indent="-342900" defTabSz="1006475">
              <a:lnSpc>
                <a:spcPts val="2000"/>
              </a:lnSpc>
              <a:spcBef>
                <a:spcPct val="20000"/>
              </a:spcBef>
              <a:spcAft>
                <a:spcPct val="30000"/>
              </a:spcAft>
              <a:buClr>
                <a:srgbClr val="3366FF"/>
              </a:buClr>
              <a:buFont typeface="Arial"/>
              <a:buChar char="•"/>
              <a:defRPr/>
            </a:pPr>
            <a:r>
              <a:rPr lang="en-US" sz="2000" b="1" dirty="0">
                <a:solidFill>
                  <a:srgbClr val="0000FF"/>
                </a:solidFill>
                <a:latin typeface="Arial"/>
                <a:cs typeface="Arial"/>
              </a:rPr>
              <a:t> Extension: 22 subjects enrolled in the extension study</a:t>
            </a:r>
          </a:p>
          <a:p>
            <a:pPr>
              <a:buClr>
                <a:srgbClr val="3366FF"/>
              </a:buClr>
            </a:pPr>
            <a:endParaRPr lang="en-US" dirty="0"/>
          </a:p>
        </p:txBody>
      </p:sp>
    </p:spTree>
    <p:extLst>
      <p:ext uri="{BB962C8B-B14F-4D97-AF65-F5344CB8AC3E}">
        <p14:creationId xmlns:p14="http://schemas.microsoft.com/office/powerpoint/2010/main" val="51646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p:tgtEl>
                                          <p:spTgt spid="7">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7">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p:tgtEl>
                                          <p:spTgt spid="7">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7">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p:tgtEl>
                                          <p:spTgt spid="7">
                                            <p:txEl>
                                              <p:pRg st="2" end="2"/>
                                            </p:txEl>
                                          </p:spTgt>
                                        </p:tgtEl>
                                        <p:attrNameLst>
                                          <p:attrName>ppt_y</p:attrName>
                                        </p:attrNameLst>
                                      </p:cBhvr>
                                      <p:tavLst>
                                        <p:tav tm="0">
                                          <p:val>
                                            <p:strVal val="#ppt_y+#ppt_h*1.125000"/>
                                          </p:val>
                                        </p:tav>
                                        <p:tav tm="100000">
                                          <p:val>
                                            <p:strVal val="#ppt_y"/>
                                          </p:val>
                                        </p:tav>
                                      </p:tavLst>
                                    </p:anim>
                                    <p:animEffect transition="in" filter="wipe(up)">
                                      <p:cBhvr>
                                        <p:cTn id="20" dur="500"/>
                                        <p:tgtEl>
                                          <p:spTgt spid="7">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additive="base">
                                        <p:cTn id="25" dur="500"/>
                                        <p:tgtEl>
                                          <p:spTgt spid="7">
                                            <p:txEl>
                                              <p:pRg st="3" end="3"/>
                                            </p:txEl>
                                          </p:spTgt>
                                        </p:tgtEl>
                                        <p:attrNameLst>
                                          <p:attrName>ppt_y</p:attrName>
                                        </p:attrNameLst>
                                      </p:cBhvr>
                                      <p:tavLst>
                                        <p:tav tm="0">
                                          <p:val>
                                            <p:strVal val="#ppt_y+#ppt_h*1.125000"/>
                                          </p:val>
                                        </p:tav>
                                        <p:tav tm="100000">
                                          <p:val>
                                            <p:strVal val="#ppt_y"/>
                                          </p:val>
                                        </p:tav>
                                      </p:tavLst>
                                    </p:anim>
                                    <p:animEffect transition="in" filter="wipe(up)">
                                      <p:cBhvr>
                                        <p:cTn id="26"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95905" y="245250"/>
            <a:ext cx="8229600" cy="752019"/>
          </a:xfrm>
          <a:solidFill>
            <a:schemeClr val="accent3">
              <a:alpha val="48000"/>
            </a:schemeClr>
          </a:solidFill>
          <a:ln w="38100">
            <a:solidFill>
              <a:schemeClr val="accent1"/>
            </a:solidFill>
          </a:ln>
        </p:spPr>
        <p:txBody>
          <a:bodyPr>
            <a:normAutofit/>
          </a:bodyPr>
          <a:lstStyle/>
          <a:p>
            <a:r>
              <a:rPr lang="en-US" sz="3600" b="1" dirty="0" smtClean="0">
                <a:solidFill>
                  <a:srgbClr val="0000FF"/>
                </a:solidFill>
                <a:latin typeface="Arial"/>
                <a:cs typeface="Arial"/>
              </a:rPr>
              <a:t>Effect on </a:t>
            </a:r>
            <a:r>
              <a:rPr lang="en-US" sz="3600" b="1" dirty="0">
                <a:solidFill>
                  <a:srgbClr val="0000FF"/>
                </a:solidFill>
                <a:latin typeface="Arial"/>
                <a:cs typeface="Arial"/>
              </a:rPr>
              <a:t>s</a:t>
            </a:r>
            <a:r>
              <a:rPr lang="en-US" sz="3600" b="1" dirty="0" smtClean="0">
                <a:solidFill>
                  <a:srgbClr val="0000FF"/>
                </a:solidFill>
                <a:latin typeface="Arial"/>
                <a:cs typeface="Arial"/>
              </a:rPr>
              <a:t>erum phosphorus</a:t>
            </a:r>
            <a:endParaRPr lang="en-US" sz="3600" b="1" dirty="0">
              <a:solidFill>
                <a:srgbClr val="0000FF"/>
              </a:solidFill>
              <a:latin typeface="Arial"/>
              <a:cs typeface="Arial"/>
            </a:endParaRPr>
          </a:p>
        </p:txBody>
      </p:sp>
      <p:sp>
        <p:nvSpPr>
          <p:cNvPr id="7" name="Content Placeholder 2"/>
          <p:cNvSpPr>
            <a:spLocks noGrp="1"/>
          </p:cNvSpPr>
          <p:nvPr>
            <p:ph idx="1"/>
          </p:nvPr>
        </p:nvSpPr>
        <p:spPr>
          <a:xfrm>
            <a:off x="395905" y="4039246"/>
            <a:ext cx="8229600" cy="2252750"/>
          </a:xfrm>
        </p:spPr>
        <p:txBody>
          <a:bodyPr>
            <a:noAutofit/>
          </a:bodyPr>
          <a:lstStyle/>
          <a:p>
            <a:pPr defTabSz="1006475">
              <a:lnSpc>
                <a:spcPts val="2000"/>
              </a:lnSpc>
              <a:spcAft>
                <a:spcPct val="30000"/>
              </a:spcAft>
              <a:buClr>
                <a:srgbClr val="3366FF"/>
              </a:buClr>
              <a:defRPr/>
            </a:pPr>
            <a:r>
              <a:rPr lang="en-US" altLang="ja-JP" sz="2000" b="1" dirty="0" smtClean="0">
                <a:solidFill>
                  <a:srgbClr val="0000FF"/>
                </a:solidFill>
                <a:latin typeface="Arial"/>
                <a:cs typeface="Arial"/>
              </a:rPr>
              <a:t>Serum Pi peaked on Day 7 - 14</a:t>
            </a:r>
          </a:p>
          <a:p>
            <a:pPr defTabSz="1006475">
              <a:lnSpc>
                <a:spcPts val="2000"/>
              </a:lnSpc>
              <a:spcAft>
                <a:spcPct val="30000"/>
              </a:spcAft>
              <a:buClr>
                <a:srgbClr val="3366FF"/>
              </a:buClr>
              <a:defRPr/>
            </a:pPr>
            <a:r>
              <a:rPr lang="en-US" altLang="ja-JP" sz="2000" b="1" dirty="0" smtClean="0">
                <a:solidFill>
                  <a:srgbClr val="0000FF"/>
                </a:solidFill>
                <a:latin typeface="Arial"/>
                <a:cs typeface="Arial"/>
              </a:rPr>
              <a:t>Escalation: serum Pi increased as dose increased</a:t>
            </a:r>
          </a:p>
          <a:p>
            <a:pPr defTabSz="1006475">
              <a:lnSpc>
                <a:spcPts val="2000"/>
              </a:lnSpc>
              <a:spcAft>
                <a:spcPct val="30000"/>
              </a:spcAft>
              <a:buClr>
                <a:srgbClr val="3366FF"/>
              </a:buClr>
              <a:defRPr/>
            </a:pPr>
            <a:r>
              <a:rPr lang="en-US" altLang="ja-JP" sz="2000" b="1" dirty="0" smtClean="0">
                <a:solidFill>
                  <a:srgbClr val="0000FF"/>
                </a:solidFill>
                <a:latin typeface="Arial"/>
                <a:cs typeface="Arial"/>
              </a:rPr>
              <a:t>Extension: serum Pi increased after each dose and returned toward pre-dose level by next dose</a:t>
            </a:r>
          </a:p>
          <a:p>
            <a:pPr defTabSz="1006475">
              <a:lnSpc>
                <a:spcPts val="2000"/>
              </a:lnSpc>
              <a:spcAft>
                <a:spcPct val="30000"/>
              </a:spcAft>
              <a:buClr>
                <a:srgbClr val="3366FF"/>
              </a:buClr>
              <a:defRPr/>
            </a:pPr>
            <a:r>
              <a:rPr lang="en-US" sz="2000" b="1" dirty="0" smtClean="0">
                <a:solidFill>
                  <a:srgbClr val="0000FF"/>
                </a:solidFill>
                <a:latin typeface="Arial"/>
                <a:cs typeface="Arial"/>
              </a:rPr>
              <a:t>Fluctuations between peak and trough serum Pi levels were small </a:t>
            </a:r>
            <a:r>
              <a:rPr lang="en-US" altLang="ja-JP" sz="2000" b="1" dirty="0" smtClean="0">
                <a:solidFill>
                  <a:srgbClr val="0000FF"/>
                </a:solidFill>
                <a:latin typeface="Arial"/>
                <a:cs typeface="Arial"/>
              </a:rPr>
              <a:t>after each dose (range: </a:t>
            </a:r>
            <a:r>
              <a:rPr lang="en-US" sz="2000" b="1" dirty="0" smtClean="0">
                <a:solidFill>
                  <a:srgbClr val="0000FF"/>
                </a:solidFill>
                <a:latin typeface="Arial"/>
                <a:cs typeface="Arial"/>
              </a:rPr>
              <a:t>9.97% - 21.5%) </a:t>
            </a:r>
          </a:p>
          <a:p>
            <a:pPr marL="347663" indent="-347663" defTabSz="1006475">
              <a:lnSpc>
                <a:spcPts val="2000"/>
              </a:lnSpc>
              <a:spcAft>
                <a:spcPct val="30000"/>
              </a:spcAft>
              <a:buClr>
                <a:srgbClr val="3366FF"/>
              </a:buClr>
              <a:buFont typeface="Arial" charset="0"/>
              <a:buChar char="●"/>
              <a:defRPr/>
            </a:pPr>
            <a:endParaRPr lang="en-US" sz="2200" b="1" dirty="0">
              <a:solidFill>
                <a:srgbClr val="0000FF"/>
              </a:solidFill>
            </a:endParaRPr>
          </a:p>
        </p:txBody>
      </p:sp>
      <p:grpSp>
        <p:nvGrpSpPr>
          <p:cNvPr id="8" name="Group 7"/>
          <p:cNvGrpSpPr/>
          <p:nvPr/>
        </p:nvGrpSpPr>
        <p:grpSpPr>
          <a:xfrm>
            <a:off x="-16240" y="1047404"/>
            <a:ext cx="9122645" cy="2991842"/>
            <a:chOff x="-467852" y="769382"/>
            <a:chExt cx="9824423" cy="3287228"/>
          </a:xfrm>
        </p:grpSpPr>
        <p:pic>
          <p:nvPicPr>
            <p:cNvPr id="9" name="Picture 3"/>
            <p:cNvPicPr>
              <a:picLocks noChangeAspect="1" noChangeArrowheads="1"/>
            </p:cNvPicPr>
            <p:nvPr/>
          </p:nvPicPr>
          <p:blipFill rotWithShape="1">
            <a:blip r:embed="rId3" cstate="print"/>
            <a:srcRect r="2277"/>
            <a:stretch/>
          </p:blipFill>
          <p:spPr bwMode="auto">
            <a:xfrm>
              <a:off x="-467852" y="769382"/>
              <a:ext cx="9824423" cy="3287228"/>
            </a:xfrm>
            <a:prstGeom prst="rect">
              <a:avLst/>
            </a:prstGeom>
            <a:noFill/>
            <a:ln w="9525">
              <a:noFill/>
              <a:miter lim="800000"/>
              <a:headEnd/>
              <a:tailEnd/>
            </a:ln>
            <a:effectLst/>
          </p:spPr>
        </p:pic>
        <p:cxnSp>
          <p:nvCxnSpPr>
            <p:cNvPr id="10" name="Straight Connector 9"/>
            <p:cNvCxnSpPr/>
            <p:nvPr/>
          </p:nvCxnSpPr>
          <p:spPr>
            <a:xfrm flipV="1">
              <a:off x="2959330" y="1379913"/>
              <a:ext cx="16626" cy="1911928"/>
            </a:xfrm>
            <a:prstGeom prst="line">
              <a:avLst/>
            </a:prstGeom>
            <a:ln w="22225">
              <a:solidFill>
                <a:srgbClr val="0000FF"/>
              </a:solidFill>
              <a:prstDash val="solid"/>
            </a:ln>
          </p:spPr>
          <p:style>
            <a:lnRef idx="1">
              <a:schemeClr val="accent1"/>
            </a:lnRef>
            <a:fillRef idx="0">
              <a:schemeClr val="accent1"/>
            </a:fillRef>
            <a:effectRef idx="0">
              <a:schemeClr val="accent1"/>
            </a:effectRef>
            <a:fontRef idx="minor">
              <a:schemeClr val="tx1"/>
            </a:fontRef>
          </p:style>
        </p:cxnSp>
      </p:grpSp>
      <p:sp>
        <p:nvSpPr>
          <p:cNvPr id="11" name="TextBox 10"/>
          <p:cNvSpPr txBox="1"/>
          <p:nvPr/>
        </p:nvSpPr>
        <p:spPr>
          <a:xfrm>
            <a:off x="1346662" y="1047404"/>
            <a:ext cx="3964547" cy="461665"/>
          </a:xfrm>
          <a:prstGeom prst="rect">
            <a:avLst/>
          </a:prstGeom>
          <a:noFill/>
        </p:spPr>
        <p:txBody>
          <a:bodyPr wrap="none" rtlCol="0">
            <a:spAutoFit/>
          </a:bodyPr>
          <a:lstStyle/>
          <a:p>
            <a:r>
              <a:rPr lang="en-US" sz="2400" b="1" dirty="0" smtClean="0">
                <a:solidFill>
                  <a:srgbClr val="0000FF"/>
                </a:solidFill>
                <a:latin typeface="Arial"/>
                <a:cs typeface="Arial"/>
              </a:rPr>
              <a:t>Escalation         Extension</a:t>
            </a:r>
            <a:endParaRPr lang="en-US" sz="2400" b="1" dirty="0">
              <a:solidFill>
                <a:srgbClr val="0000FF"/>
              </a:solidFill>
              <a:latin typeface="Arial"/>
              <a:cs typeface="Arial"/>
            </a:endParaRPr>
          </a:p>
        </p:txBody>
      </p:sp>
    </p:spTree>
    <p:extLst>
      <p:ext uri="{BB962C8B-B14F-4D97-AF65-F5344CB8AC3E}">
        <p14:creationId xmlns:p14="http://schemas.microsoft.com/office/powerpoint/2010/main" val="1223616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p:tgtEl>
                                          <p:spTgt spid="7">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7">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p:tgtEl>
                                          <p:spTgt spid="7">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7">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p:tgtEl>
                                          <p:spTgt spid="7">
                                            <p:txEl>
                                              <p:pRg st="2" end="2"/>
                                            </p:txEl>
                                          </p:spTgt>
                                        </p:tgtEl>
                                        <p:attrNameLst>
                                          <p:attrName>ppt_y</p:attrName>
                                        </p:attrNameLst>
                                      </p:cBhvr>
                                      <p:tavLst>
                                        <p:tav tm="0">
                                          <p:val>
                                            <p:strVal val="#ppt_y+#ppt_h*1.125000"/>
                                          </p:val>
                                        </p:tav>
                                        <p:tav tm="100000">
                                          <p:val>
                                            <p:strVal val="#ppt_y"/>
                                          </p:val>
                                        </p:tav>
                                      </p:tavLst>
                                    </p:anim>
                                    <p:animEffect transition="in" filter="wipe(up)">
                                      <p:cBhvr>
                                        <p:cTn id="20" dur="500"/>
                                        <p:tgtEl>
                                          <p:spTgt spid="7">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additive="base">
                                        <p:cTn id="25" dur="500"/>
                                        <p:tgtEl>
                                          <p:spTgt spid="7">
                                            <p:txEl>
                                              <p:pRg st="3" end="3"/>
                                            </p:txEl>
                                          </p:spTgt>
                                        </p:tgtEl>
                                        <p:attrNameLst>
                                          <p:attrName>ppt_y</p:attrName>
                                        </p:attrNameLst>
                                      </p:cBhvr>
                                      <p:tavLst>
                                        <p:tav tm="0">
                                          <p:val>
                                            <p:strVal val="#ppt_y+#ppt_h*1.125000"/>
                                          </p:val>
                                        </p:tav>
                                        <p:tav tm="100000">
                                          <p:val>
                                            <p:strVal val="#ppt_y"/>
                                          </p:val>
                                        </p:tav>
                                      </p:tavLst>
                                    </p:anim>
                                    <p:animEffect transition="in" filter="wipe(up)">
                                      <p:cBhvr>
                                        <p:cTn id="26"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554636" y="4244196"/>
            <a:ext cx="8322077" cy="216115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b="1"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1"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b="1"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defTabSz="1006475">
              <a:lnSpc>
                <a:spcPts val="2000"/>
              </a:lnSpc>
              <a:spcAft>
                <a:spcPct val="30000"/>
              </a:spcAft>
              <a:buClr>
                <a:srgbClr val="3366FF"/>
              </a:buClr>
              <a:buSzPct val="100000"/>
              <a:buFont typeface="Arial"/>
              <a:buChar char="•"/>
              <a:defRPr/>
            </a:pPr>
            <a:r>
              <a:rPr lang="en-US" sz="2000" dirty="0">
                <a:solidFill>
                  <a:srgbClr val="0000FF"/>
                </a:solidFill>
                <a:latin typeface="Arial"/>
                <a:cs typeface="Arial"/>
              </a:rPr>
              <a:t>During each dosing cycle of the extension study, peak serum Pi reached target range:</a:t>
            </a:r>
          </a:p>
          <a:p>
            <a:pPr marL="742950" lvl="2" indent="-342900" defTabSz="1006475">
              <a:lnSpc>
                <a:spcPts val="2000"/>
              </a:lnSpc>
              <a:spcAft>
                <a:spcPct val="30000"/>
              </a:spcAft>
              <a:buClr>
                <a:srgbClr val="3366FF"/>
              </a:buClr>
              <a:buFont typeface="Arial"/>
              <a:buChar char="•"/>
              <a:defRPr/>
            </a:pPr>
            <a:r>
              <a:rPr lang="en-US" sz="1600" dirty="0">
                <a:solidFill>
                  <a:srgbClr val="0000FF"/>
                </a:solidFill>
                <a:latin typeface="Arial"/>
                <a:cs typeface="Arial"/>
              </a:rPr>
              <a:t>&gt; 2.5 and  </a:t>
            </a:r>
            <a:r>
              <a:rPr lang="en-US" sz="1600" dirty="0">
                <a:solidFill>
                  <a:srgbClr val="0000FF"/>
                </a:solidFill>
                <a:latin typeface="Arial"/>
                <a:cs typeface="Arial"/>
                <a:sym typeface="Symbol"/>
              </a:rPr>
              <a:t> </a:t>
            </a:r>
            <a:r>
              <a:rPr lang="en-US" sz="1600" dirty="0">
                <a:solidFill>
                  <a:srgbClr val="0000FF"/>
                </a:solidFill>
                <a:latin typeface="Arial"/>
                <a:cs typeface="Arial"/>
              </a:rPr>
              <a:t>3.5 mg/dL  in 44.4% - 81.8% of subjects</a:t>
            </a:r>
          </a:p>
          <a:p>
            <a:pPr marL="742950" lvl="2" indent="-342900" defTabSz="1006475">
              <a:lnSpc>
                <a:spcPts val="2000"/>
              </a:lnSpc>
              <a:spcAft>
                <a:spcPct val="30000"/>
              </a:spcAft>
              <a:buClr>
                <a:srgbClr val="3366FF"/>
              </a:buClr>
              <a:buFont typeface="Arial"/>
              <a:buChar char="•"/>
              <a:defRPr/>
            </a:pPr>
            <a:r>
              <a:rPr lang="en-US" sz="1600" dirty="0">
                <a:solidFill>
                  <a:srgbClr val="0000FF"/>
                </a:solidFill>
                <a:latin typeface="Arial"/>
                <a:cs typeface="Arial"/>
              </a:rPr>
              <a:t>&gt; 3.5 to ≤ 4.5 mg/dL in 4.5% - 16.7% of subjects</a:t>
            </a:r>
          </a:p>
          <a:p>
            <a:pPr defTabSz="1006475">
              <a:lnSpc>
                <a:spcPts val="2000"/>
              </a:lnSpc>
              <a:spcAft>
                <a:spcPct val="30000"/>
              </a:spcAft>
              <a:buClr>
                <a:srgbClr val="3366FF"/>
              </a:buClr>
              <a:buSzPct val="100000"/>
              <a:buFont typeface="Arial"/>
              <a:buChar char="•"/>
              <a:defRPr/>
            </a:pPr>
            <a:r>
              <a:rPr lang="en-US" sz="2000" dirty="0">
                <a:solidFill>
                  <a:srgbClr val="0000FF"/>
                </a:solidFill>
                <a:latin typeface="Arial"/>
                <a:cs typeface="Arial"/>
              </a:rPr>
              <a:t>Serum Pi did not exceed 4.5 mg/dL in any subject</a:t>
            </a:r>
          </a:p>
        </p:txBody>
      </p:sp>
      <p:pic>
        <p:nvPicPr>
          <p:cNvPr id="8" name="Picture 2"/>
          <p:cNvPicPr>
            <a:picLocks noChangeAspect="1" noChangeArrowheads="1"/>
          </p:cNvPicPr>
          <p:nvPr/>
        </p:nvPicPr>
        <p:blipFill>
          <a:blip r:embed="rId2" cstate="print"/>
          <a:srcRect/>
          <a:stretch>
            <a:fillRect/>
          </a:stretch>
        </p:blipFill>
        <p:spPr bwMode="auto">
          <a:xfrm>
            <a:off x="367055" y="1203655"/>
            <a:ext cx="8707933" cy="3040541"/>
          </a:xfrm>
          <a:prstGeom prst="rect">
            <a:avLst/>
          </a:prstGeom>
          <a:noFill/>
          <a:ln w="9525">
            <a:noFill/>
            <a:miter lim="800000"/>
            <a:headEnd/>
            <a:tailEnd/>
          </a:ln>
          <a:effectLst/>
        </p:spPr>
      </p:pic>
      <p:sp>
        <p:nvSpPr>
          <p:cNvPr id="10" name="Title 1"/>
          <p:cNvSpPr>
            <a:spLocks noGrp="1"/>
          </p:cNvSpPr>
          <p:nvPr>
            <p:ph type="title"/>
          </p:nvPr>
        </p:nvSpPr>
        <p:spPr>
          <a:xfrm>
            <a:off x="385783" y="150404"/>
            <a:ext cx="8229600" cy="752019"/>
          </a:xfrm>
          <a:solidFill>
            <a:schemeClr val="accent3">
              <a:alpha val="48000"/>
            </a:schemeClr>
          </a:solidFill>
          <a:ln w="38100">
            <a:solidFill>
              <a:schemeClr val="accent1"/>
            </a:solidFill>
          </a:ln>
        </p:spPr>
        <p:txBody>
          <a:bodyPr>
            <a:normAutofit/>
          </a:bodyPr>
          <a:lstStyle/>
          <a:p>
            <a:r>
              <a:rPr lang="en-US" sz="3600" b="1" dirty="0" smtClean="0">
                <a:solidFill>
                  <a:srgbClr val="0000FF"/>
                </a:solidFill>
                <a:latin typeface="Arial"/>
                <a:cs typeface="Arial"/>
              </a:rPr>
              <a:t>Effect on </a:t>
            </a:r>
            <a:r>
              <a:rPr lang="en-US" sz="3600" b="1" dirty="0">
                <a:solidFill>
                  <a:srgbClr val="0000FF"/>
                </a:solidFill>
                <a:latin typeface="Arial"/>
                <a:cs typeface="Arial"/>
              </a:rPr>
              <a:t>s</a:t>
            </a:r>
            <a:r>
              <a:rPr lang="en-US" sz="3600" b="1" dirty="0" smtClean="0">
                <a:solidFill>
                  <a:srgbClr val="0000FF"/>
                </a:solidFill>
                <a:latin typeface="Arial"/>
                <a:cs typeface="Arial"/>
              </a:rPr>
              <a:t>erum phosphorus (cont.</a:t>
            </a:r>
            <a:r>
              <a:rPr lang="en-US" sz="4000" b="1" dirty="0" smtClean="0">
                <a:solidFill>
                  <a:srgbClr val="0000FF"/>
                </a:solidFill>
              </a:rPr>
              <a:t>)</a:t>
            </a:r>
            <a:endParaRPr lang="en-US" sz="4000" b="1" dirty="0">
              <a:solidFill>
                <a:srgbClr val="0000FF"/>
              </a:solidFill>
            </a:endParaRPr>
          </a:p>
        </p:txBody>
      </p:sp>
      <p:sp>
        <p:nvSpPr>
          <p:cNvPr id="3" name="Rectangle 2"/>
          <p:cNvSpPr/>
          <p:nvPr/>
        </p:nvSpPr>
        <p:spPr>
          <a:xfrm>
            <a:off x="1353429" y="1203655"/>
            <a:ext cx="885577" cy="33380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p:nvSpPr>
        <p:spPr>
          <a:xfrm>
            <a:off x="3026348" y="1203655"/>
            <a:ext cx="885577" cy="33380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p:cNvSpPr txBox="1"/>
          <p:nvPr/>
        </p:nvSpPr>
        <p:spPr>
          <a:xfrm>
            <a:off x="1221041" y="1117580"/>
            <a:ext cx="3172976" cy="369332"/>
          </a:xfrm>
          <a:prstGeom prst="rect">
            <a:avLst/>
          </a:prstGeom>
          <a:noFill/>
        </p:spPr>
        <p:txBody>
          <a:bodyPr wrap="none" rtlCol="0">
            <a:spAutoFit/>
          </a:bodyPr>
          <a:lstStyle/>
          <a:p>
            <a:r>
              <a:rPr lang="en-US" b="1" dirty="0" smtClean="0">
                <a:solidFill>
                  <a:srgbClr val="0000FF"/>
                </a:solidFill>
                <a:latin typeface="Arial"/>
                <a:cs typeface="Arial"/>
              </a:rPr>
              <a:t>Escalation</a:t>
            </a:r>
            <a:r>
              <a:rPr lang="en-US" dirty="0" smtClean="0">
                <a:solidFill>
                  <a:srgbClr val="0000FF"/>
                </a:solidFill>
              </a:rPr>
              <a:t>              </a:t>
            </a:r>
            <a:r>
              <a:rPr lang="en-US" b="1" dirty="0" smtClean="0">
                <a:solidFill>
                  <a:srgbClr val="0000FF"/>
                </a:solidFill>
                <a:latin typeface="Arial"/>
                <a:cs typeface="Arial"/>
              </a:rPr>
              <a:t>Extension</a:t>
            </a:r>
            <a:endParaRPr lang="en-US" b="1" dirty="0">
              <a:solidFill>
                <a:srgbClr val="0000FF"/>
              </a:solidFill>
              <a:latin typeface="Arial"/>
              <a:cs typeface="Arial"/>
            </a:endParaRPr>
          </a:p>
        </p:txBody>
      </p:sp>
    </p:spTree>
    <p:extLst>
      <p:ext uri="{BB962C8B-B14F-4D97-AF65-F5344CB8AC3E}">
        <p14:creationId xmlns:p14="http://schemas.microsoft.com/office/powerpoint/2010/main" val="3154846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p:tgtEl>
                                          <p:spTgt spid="5">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5">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p:tgtEl>
                                          <p:spTgt spid="5">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5">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p:tgtEl>
                                          <p:spTgt spid="5">
                                            <p:txEl>
                                              <p:pRg st="2" end="2"/>
                                            </p:txEl>
                                          </p:spTgt>
                                        </p:tgtEl>
                                        <p:attrNameLst>
                                          <p:attrName>ppt_y</p:attrName>
                                        </p:attrNameLst>
                                      </p:cBhvr>
                                      <p:tavLst>
                                        <p:tav tm="0">
                                          <p:val>
                                            <p:strVal val="#ppt_y+#ppt_h*1.125000"/>
                                          </p:val>
                                        </p:tav>
                                        <p:tav tm="100000">
                                          <p:val>
                                            <p:strVal val="#ppt_y"/>
                                          </p:val>
                                        </p:tav>
                                      </p:tavLst>
                                    </p:anim>
                                    <p:animEffect transition="in" filter="wipe(up)">
                                      <p:cBhvr>
                                        <p:cTn id="20" dur="500"/>
                                        <p:tgtEl>
                                          <p:spTgt spid="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p:tgtEl>
                                          <p:spTgt spid="5">
                                            <p:txEl>
                                              <p:pRg st="3" end="3"/>
                                            </p:txEl>
                                          </p:spTgt>
                                        </p:tgtEl>
                                        <p:attrNameLst>
                                          <p:attrName>ppt_y</p:attrName>
                                        </p:attrNameLst>
                                      </p:cBhvr>
                                      <p:tavLst>
                                        <p:tav tm="0">
                                          <p:val>
                                            <p:strVal val="#ppt_y+#ppt_h*1.125000"/>
                                          </p:val>
                                        </p:tav>
                                        <p:tav tm="100000">
                                          <p:val>
                                            <p:strVal val="#ppt_y"/>
                                          </p:val>
                                        </p:tav>
                                      </p:tavLst>
                                    </p:anim>
                                    <p:animEffect transition="in" filter="wipe(up)">
                                      <p:cBhvr>
                                        <p:cTn id="26"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8481" y="1546957"/>
            <a:ext cx="8128000" cy="4388894"/>
          </a:xfrm>
          <a:prstGeom prst="rect">
            <a:avLst/>
          </a:prstGeom>
        </p:spPr>
        <p:txBody>
          <a:bodyPr wrap="square">
            <a:spAutoFit/>
          </a:bodyPr>
          <a:lstStyle/>
          <a:p>
            <a:pPr marL="342900" indent="-342900" algn="just">
              <a:lnSpc>
                <a:spcPct val="120000"/>
              </a:lnSpc>
              <a:buFont typeface="Arial"/>
              <a:buChar char="•"/>
            </a:pPr>
            <a:r>
              <a:rPr lang="en-US" sz="2400" b="1" dirty="0">
                <a:solidFill>
                  <a:srgbClr val="0000FF"/>
                </a:solidFill>
                <a:latin typeface="Arial"/>
                <a:cs typeface="Arial"/>
              </a:rPr>
              <a:t>FGF23 is </a:t>
            </a:r>
            <a:r>
              <a:rPr lang="en-US" sz="2400" b="1" dirty="0" smtClean="0">
                <a:solidFill>
                  <a:srgbClr val="0000FF"/>
                </a:solidFill>
                <a:latin typeface="Arial"/>
                <a:cs typeface="Arial"/>
              </a:rPr>
              <a:t>overproduced by osteocytes </a:t>
            </a:r>
            <a:r>
              <a:rPr lang="en-US" sz="2400" b="1" dirty="0">
                <a:solidFill>
                  <a:srgbClr val="0000FF"/>
                </a:solidFill>
                <a:latin typeface="Arial"/>
                <a:cs typeface="Arial"/>
              </a:rPr>
              <a:t>in the genetic </a:t>
            </a:r>
            <a:r>
              <a:rPr lang="en-US" sz="2400" b="1" dirty="0" smtClean="0">
                <a:solidFill>
                  <a:srgbClr val="0000FF"/>
                </a:solidFill>
                <a:latin typeface="Arial"/>
                <a:cs typeface="Arial"/>
              </a:rPr>
              <a:t>disorder </a:t>
            </a:r>
            <a:r>
              <a:rPr lang="en-US" sz="2400" b="1" dirty="0">
                <a:solidFill>
                  <a:srgbClr val="0000FF"/>
                </a:solidFill>
                <a:latin typeface="Arial"/>
                <a:cs typeface="Arial"/>
              </a:rPr>
              <a:t>X-linked hypophosphatemia, which is characterized by short stature and rickets in children, osteomalacia in </a:t>
            </a:r>
            <a:r>
              <a:rPr lang="en-US" sz="2400" b="1" dirty="0" smtClean="0">
                <a:solidFill>
                  <a:srgbClr val="0000FF"/>
                </a:solidFill>
                <a:latin typeface="Arial"/>
                <a:cs typeface="Arial"/>
              </a:rPr>
              <a:t>adults, and a </a:t>
            </a:r>
            <a:r>
              <a:rPr lang="en-US" sz="2400" b="1" dirty="0">
                <a:solidFill>
                  <a:srgbClr val="0000FF"/>
                </a:solidFill>
                <a:latin typeface="Arial"/>
                <a:cs typeface="Arial"/>
              </a:rPr>
              <a:t>variety of other skeletal problems.</a:t>
            </a:r>
          </a:p>
          <a:p>
            <a:pPr marL="342900" indent="-342900" algn="just">
              <a:lnSpc>
                <a:spcPct val="120000"/>
              </a:lnSpc>
              <a:buFont typeface="Arial"/>
              <a:buChar char="•"/>
            </a:pPr>
            <a:endParaRPr lang="en-US" sz="2400" b="1" dirty="0">
              <a:solidFill>
                <a:srgbClr val="0000FF"/>
              </a:solidFill>
              <a:latin typeface="Arial"/>
              <a:cs typeface="Arial"/>
            </a:endParaRPr>
          </a:p>
          <a:p>
            <a:pPr marL="342900" indent="-342900" algn="just">
              <a:lnSpc>
                <a:spcPct val="120000"/>
              </a:lnSpc>
              <a:buFont typeface="Arial"/>
              <a:buChar char="•"/>
            </a:pPr>
            <a:r>
              <a:rPr lang="en-US" sz="2400" b="1" dirty="0" smtClean="0">
                <a:solidFill>
                  <a:srgbClr val="0000FF"/>
                </a:solidFill>
                <a:latin typeface="Arial"/>
                <a:cs typeface="Arial"/>
              </a:rPr>
              <a:t>The genetic basis for XLH is loss of function mutations in the enzyme, PHEX, which is located on the X chromosome.</a:t>
            </a:r>
            <a:endParaRPr lang="en-US" sz="2400" b="1" dirty="0">
              <a:solidFill>
                <a:srgbClr val="0000FF"/>
              </a:solidFill>
              <a:latin typeface="Arial"/>
              <a:cs typeface="Arial"/>
            </a:endParaRPr>
          </a:p>
          <a:p>
            <a:pPr>
              <a:lnSpc>
                <a:spcPts val="1200"/>
              </a:lnSpc>
            </a:pPr>
            <a:endParaRPr lang="en-US" sz="2400" b="1" dirty="0">
              <a:solidFill>
                <a:srgbClr val="0000FF"/>
              </a:solidFill>
              <a:latin typeface="Arial"/>
              <a:cs typeface="Arial"/>
            </a:endParaRPr>
          </a:p>
          <a:p>
            <a:pPr>
              <a:lnSpc>
                <a:spcPts val="1200"/>
              </a:lnSpc>
            </a:pPr>
            <a:endParaRPr lang="en-US" sz="2400" b="1" dirty="0">
              <a:solidFill>
                <a:srgbClr val="0000FF"/>
              </a:solidFill>
              <a:latin typeface="Arial"/>
              <a:cs typeface="Arial"/>
            </a:endParaRPr>
          </a:p>
        </p:txBody>
      </p:sp>
      <p:sp>
        <p:nvSpPr>
          <p:cNvPr id="7" name="TextBox 6"/>
          <p:cNvSpPr txBox="1"/>
          <p:nvPr/>
        </p:nvSpPr>
        <p:spPr>
          <a:xfrm>
            <a:off x="2692840" y="460141"/>
            <a:ext cx="3829879" cy="646331"/>
          </a:xfrm>
          <a:prstGeom prst="rect">
            <a:avLst/>
          </a:prstGeom>
          <a:solidFill>
            <a:schemeClr val="accent3">
              <a:alpha val="52000"/>
            </a:schemeClr>
          </a:solidFill>
          <a:ln>
            <a:solidFill>
              <a:srgbClr val="4F81BD"/>
            </a:solidFill>
          </a:ln>
          <a:effectLst>
            <a:innerShdw blurRad="63500" dist="50800" dir="13500000">
              <a:prstClr val="black">
                <a:alpha val="50000"/>
              </a:prstClr>
            </a:innerShdw>
          </a:effectLst>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en-US" sz="3600" b="1" dirty="0" smtClean="0">
                <a:solidFill>
                  <a:srgbClr val="0000FF"/>
                </a:solidFill>
                <a:latin typeface="Arial"/>
                <a:cs typeface="Arial"/>
              </a:rPr>
              <a:t>Background</a:t>
            </a:r>
            <a:endParaRPr lang="en-US" sz="3600" b="1" dirty="0">
              <a:solidFill>
                <a:srgbClr val="0000FF"/>
              </a:solidFill>
              <a:latin typeface="Arial"/>
              <a:cs typeface="Arial"/>
            </a:endParaRPr>
          </a:p>
        </p:txBody>
      </p:sp>
    </p:spTree>
    <p:extLst>
      <p:ext uri="{BB962C8B-B14F-4D97-AF65-F5344CB8AC3E}">
        <p14:creationId xmlns:p14="http://schemas.microsoft.com/office/powerpoint/2010/main" val="3101091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p:tgtEl>
                                          <p:spTgt spid="4">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4">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p:tgtEl>
                                          <p:spTgt spid="4">
                                            <p:txEl>
                                              <p:pRg st="2" end="2"/>
                                            </p:txEl>
                                          </p:spTgt>
                                        </p:tgtEl>
                                        <p:attrNameLst>
                                          <p:attrName>ppt_y</p:attrName>
                                        </p:attrNameLst>
                                      </p:cBhvr>
                                      <p:tavLst>
                                        <p:tav tm="0">
                                          <p:val>
                                            <p:strVal val="#ppt_y+#ppt_h*1.125000"/>
                                          </p:val>
                                        </p:tav>
                                        <p:tav tm="100000">
                                          <p:val>
                                            <p:strVal val="#ppt_y"/>
                                          </p:val>
                                        </p:tav>
                                      </p:tavLst>
                                    </p:anim>
                                    <p:animEffect transition="in" filter="wipe(up)">
                                      <p:cBhvr>
                                        <p:cTn id="14"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2" cstate="print"/>
          <a:srcRect/>
          <a:stretch>
            <a:fillRect/>
          </a:stretch>
        </p:blipFill>
        <p:spPr bwMode="auto">
          <a:xfrm>
            <a:off x="275751" y="985057"/>
            <a:ext cx="8868249" cy="2888673"/>
          </a:xfrm>
          <a:prstGeom prst="rect">
            <a:avLst/>
          </a:prstGeom>
          <a:noFill/>
          <a:ln w="9525">
            <a:noFill/>
            <a:miter lim="800000"/>
            <a:headEnd/>
            <a:tailEnd/>
          </a:ln>
          <a:effectLst/>
        </p:spPr>
      </p:pic>
      <p:sp>
        <p:nvSpPr>
          <p:cNvPr id="8" name="Content Placeholder 2"/>
          <p:cNvSpPr>
            <a:spLocks noGrp="1"/>
          </p:cNvSpPr>
          <p:nvPr>
            <p:ph idx="1"/>
          </p:nvPr>
        </p:nvSpPr>
        <p:spPr>
          <a:xfrm>
            <a:off x="548007" y="4227227"/>
            <a:ext cx="8363989" cy="1918740"/>
          </a:xfrm>
        </p:spPr>
        <p:txBody>
          <a:bodyPr>
            <a:noAutofit/>
          </a:bodyPr>
          <a:lstStyle/>
          <a:p>
            <a:pPr defTabSz="1006475">
              <a:lnSpc>
                <a:spcPts val="2000"/>
              </a:lnSpc>
              <a:spcAft>
                <a:spcPct val="30000"/>
              </a:spcAft>
              <a:buClr>
                <a:srgbClr val="3366FF"/>
              </a:buClr>
              <a:defRPr/>
            </a:pPr>
            <a:r>
              <a:rPr lang="en-US" altLang="ja-JP" sz="2400" b="1" dirty="0">
                <a:solidFill>
                  <a:srgbClr val="0000FF"/>
                </a:solidFill>
                <a:latin typeface="Arial"/>
                <a:cs typeface="Arial"/>
              </a:rPr>
              <a:t>TmP/GFR peaked on Day 7- 14</a:t>
            </a:r>
          </a:p>
          <a:p>
            <a:pPr defTabSz="1006475">
              <a:lnSpc>
                <a:spcPts val="2000"/>
              </a:lnSpc>
              <a:spcAft>
                <a:spcPct val="30000"/>
              </a:spcAft>
              <a:buClr>
                <a:srgbClr val="3366FF"/>
              </a:buClr>
              <a:defRPr/>
            </a:pPr>
            <a:r>
              <a:rPr lang="en-US" altLang="ja-JP" sz="2400" b="1" dirty="0">
                <a:solidFill>
                  <a:srgbClr val="0000FF"/>
                </a:solidFill>
                <a:latin typeface="Arial"/>
                <a:cs typeface="Arial"/>
              </a:rPr>
              <a:t>Escalation: TmP/GFR increased as dose increased</a:t>
            </a:r>
          </a:p>
          <a:p>
            <a:pPr defTabSz="1006475">
              <a:lnSpc>
                <a:spcPts val="2000"/>
              </a:lnSpc>
              <a:spcAft>
                <a:spcPct val="30000"/>
              </a:spcAft>
              <a:buClr>
                <a:srgbClr val="3366FF"/>
              </a:buClr>
              <a:defRPr/>
            </a:pPr>
            <a:r>
              <a:rPr lang="en-US" altLang="ja-JP" sz="2400" b="1" dirty="0">
                <a:solidFill>
                  <a:srgbClr val="0000FF"/>
                </a:solidFill>
                <a:latin typeface="Arial"/>
                <a:cs typeface="Arial"/>
              </a:rPr>
              <a:t>Extension: TmP/GFR increased after each dose and returned toward pre-dose level by next dose</a:t>
            </a:r>
            <a:endParaRPr lang="en-US" sz="2400" b="1" dirty="0">
              <a:solidFill>
                <a:srgbClr val="0000FF"/>
              </a:solidFill>
              <a:latin typeface="Arial"/>
              <a:cs typeface="Arial"/>
            </a:endParaRPr>
          </a:p>
        </p:txBody>
      </p:sp>
      <p:cxnSp>
        <p:nvCxnSpPr>
          <p:cNvPr id="9" name="Straight Connector 8"/>
          <p:cNvCxnSpPr/>
          <p:nvPr/>
        </p:nvCxnSpPr>
        <p:spPr>
          <a:xfrm flipV="1">
            <a:off x="3241963" y="1280161"/>
            <a:ext cx="16626" cy="1911928"/>
          </a:xfrm>
          <a:prstGeom prst="line">
            <a:avLst/>
          </a:prstGeom>
          <a:ln w="15875">
            <a:solidFill>
              <a:srgbClr val="0000FF"/>
            </a:solidFill>
            <a:prstDash val="solid"/>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655475" y="1047404"/>
            <a:ext cx="3172976" cy="369332"/>
          </a:xfrm>
          <a:prstGeom prst="rect">
            <a:avLst/>
          </a:prstGeom>
          <a:noFill/>
        </p:spPr>
        <p:txBody>
          <a:bodyPr wrap="none" rtlCol="0">
            <a:spAutoFit/>
          </a:bodyPr>
          <a:lstStyle/>
          <a:p>
            <a:r>
              <a:rPr lang="en-US" b="1" dirty="0" smtClean="0">
                <a:solidFill>
                  <a:srgbClr val="0000FF"/>
                </a:solidFill>
                <a:latin typeface="Arial"/>
                <a:cs typeface="Arial"/>
              </a:rPr>
              <a:t>Escalation</a:t>
            </a:r>
            <a:r>
              <a:rPr lang="en-US" dirty="0" smtClean="0">
                <a:solidFill>
                  <a:srgbClr val="0000FF"/>
                </a:solidFill>
              </a:rPr>
              <a:t>              </a:t>
            </a:r>
            <a:r>
              <a:rPr lang="en-US" b="1" dirty="0" smtClean="0">
                <a:solidFill>
                  <a:srgbClr val="0000FF"/>
                </a:solidFill>
                <a:latin typeface="Arial"/>
                <a:cs typeface="Arial"/>
              </a:rPr>
              <a:t>Extension</a:t>
            </a:r>
            <a:endParaRPr lang="en-US" b="1" dirty="0">
              <a:solidFill>
                <a:srgbClr val="0000FF"/>
              </a:solidFill>
              <a:latin typeface="Arial"/>
              <a:cs typeface="Arial"/>
            </a:endParaRPr>
          </a:p>
        </p:txBody>
      </p:sp>
      <p:sp>
        <p:nvSpPr>
          <p:cNvPr id="11" name="Title 1"/>
          <p:cNvSpPr txBox="1">
            <a:spLocks/>
          </p:cNvSpPr>
          <p:nvPr/>
        </p:nvSpPr>
        <p:spPr>
          <a:xfrm>
            <a:off x="1169630" y="194192"/>
            <a:ext cx="6700310" cy="752019"/>
          </a:xfrm>
          <a:prstGeom prst="rect">
            <a:avLst/>
          </a:prstGeom>
          <a:solidFill>
            <a:schemeClr val="accent3">
              <a:alpha val="48000"/>
            </a:schemeClr>
          </a:solidFill>
          <a:ln w="38100">
            <a:solidFill>
              <a:schemeClr val="accent1"/>
            </a:solidFill>
          </a:ln>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rgbClr val="0000FF"/>
                </a:solidFill>
                <a:latin typeface="Arial"/>
                <a:cs typeface="Arial"/>
              </a:rPr>
              <a:t>Effect on TmP/GFR</a:t>
            </a:r>
            <a:endParaRPr lang="en-US" sz="3600" b="1" dirty="0">
              <a:solidFill>
                <a:srgbClr val="0000FF"/>
              </a:solidFill>
              <a:latin typeface="Arial"/>
              <a:cs typeface="Arial"/>
            </a:endParaRPr>
          </a:p>
        </p:txBody>
      </p:sp>
    </p:spTree>
    <p:extLst>
      <p:ext uri="{BB962C8B-B14F-4D97-AF65-F5344CB8AC3E}">
        <p14:creationId xmlns:p14="http://schemas.microsoft.com/office/powerpoint/2010/main" val="2084483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p:tgtEl>
                                          <p:spTgt spid="8">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8">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p:tgtEl>
                                          <p:spTgt spid="8">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8">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p:tgtEl>
                                          <p:spTgt spid="8">
                                            <p:txEl>
                                              <p:pRg st="2" end="2"/>
                                            </p:txEl>
                                          </p:spTgt>
                                        </p:tgtEl>
                                        <p:attrNameLst>
                                          <p:attrName>ppt_y</p:attrName>
                                        </p:attrNameLst>
                                      </p:cBhvr>
                                      <p:tavLst>
                                        <p:tav tm="0">
                                          <p:val>
                                            <p:strVal val="#ppt_y+#ppt_h*1.125000"/>
                                          </p:val>
                                        </p:tav>
                                        <p:tav tm="100000">
                                          <p:val>
                                            <p:strVal val="#ppt_y"/>
                                          </p:val>
                                        </p:tav>
                                      </p:tavLst>
                                    </p:anim>
                                    <p:animEffect transition="in" filter="wipe(up)">
                                      <p:cBhvr>
                                        <p:cTn id="20"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idx="1"/>
          </p:nvPr>
        </p:nvSpPr>
        <p:spPr>
          <a:xfrm>
            <a:off x="621606" y="4138434"/>
            <a:ext cx="8277110" cy="2179338"/>
          </a:xfrm>
        </p:spPr>
        <p:txBody>
          <a:bodyPr>
            <a:noAutofit/>
          </a:bodyPr>
          <a:lstStyle/>
          <a:p>
            <a:pPr defTabSz="1006475">
              <a:lnSpc>
                <a:spcPts val="2000"/>
              </a:lnSpc>
              <a:spcAft>
                <a:spcPct val="30000"/>
              </a:spcAft>
              <a:buClr>
                <a:srgbClr val="3366FF"/>
              </a:buClr>
              <a:defRPr/>
            </a:pPr>
            <a:r>
              <a:rPr lang="en-US" altLang="ja-JP" sz="2400" b="1" dirty="0">
                <a:solidFill>
                  <a:srgbClr val="0000FF"/>
                </a:solidFill>
                <a:latin typeface="Arial"/>
                <a:cs typeface="Arial"/>
              </a:rPr>
              <a:t>Serum 1,25(OH)</a:t>
            </a:r>
            <a:r>
              <a:rPr lang="en-US" altLang="ja-JP" sz="2400" b="1" baseline="-25000" dirty="0">
                <a:solidFill>
                  <a:srgbClr val="0000FF"/>
                </a:solidFill>
                <a:latin typeface="Arial"/>
                <a:cs typeface="Arial"/>
              </a:rPr>
              <a:t>2</a:t>
            </a:r>
            <a:r>
              <a:rPr lang="en-US" altLang="ja-JP" sz="2400" b="1" dirty="0">
                <a:solidFill>
                  <a:srgbClr val="0000FF"/>
                </a:solidFill>
                <a:latin typeface="Arial"/>
                <a:cs typeface="Arial"/>
              </a:rPr>
              <a:t>D peaked on Day 3- 7</a:t>
            </a:r>
          </a:p>
          <a:p>
            <a:pPr defTabSz="1006475">
              <a:lnSpc>
                <a:spcPts val="2000"/>
              </a:lnSpc>
              <a:spcAft>
                <a:spcPct val="30000"/>
              </a:spcAft>
              <a:buClr>
                <a:srgbClr val="3366FF"/>
              </a:buClr>
              <a:defRPr/>
            </a:pPr>
            <a:r>
              <a:rPr lang="en-US" altLang="ja-JP" sz="2400" b="1" dirty="0">
                <a:solidFill>
                  <a:srgbClr val="0000FF"/>
                </a:solidFill>
                <a:latin typeface="Arial"/>
                <a:cs typeface="Arial"/>
              </a:rPr>
              <a:t>Escalation: serum 1,25(OH)</a:t>
            </a:r>
            <a:r>
              <a:rPr lang="en-US" altLang="ja-JP" sz="2400" b="1" baseline="-25000" dirty="0">
                <a:solidFill>
                  <a:srgbClr val="0000FF"/>
                </a:solidFill>
                <a:latin typeface="Arial"/>
                <a:cs typeface="Arial"/>
              </a:rPr>
              <a:t>2</a:t>
            </a:r>
            <a:r>
              <a:rPr lang="en-US" altLang="ja-JP" sz="2400" b="1" dirty="0">
                <a:solidFill>
                  <a:srgbClr val="0000FF"/>
                </a:solidFill>
                <a:latin typeface="Arial"/>
                <a:cs typeface="Arial"/>
              </a:rPr>
              <a:t>D increased as dose increased</a:t>
            </a:r>
          </a:p>
          <a:p>
            <a:pPr defTabSz="1006475">
              <a:lnSpc>
                <a:spcPts val="2000"/>
              </a:lnSpc>
              <a:spcAft>
                <a:spcPct val="30000"/>
              </a:spcAft>
              <a:buClr>
                <a:srgbClr val="3366FF"/>
              </a:buClr>
              <a:defRPr/>
            </a:pPr>
            <a:r>
              <a:rPr lang="en-US" altLang="ja-JP" sz="2400" b="1" dirty="0">
                <a:solidFill>
                  <a:srgbClr val="0000FF"/>
                </a:solidFill>
                <a:latin typeface="Arial"/>
                <a:cs typeface="Arial"/>
              </a:rPr>
              <a:t>Extension: serum 1,25(OH)</a:t>
            </a:r>
            <a:r>
              <a:rPr lang="en-US" altLang="ja-JP" sz="2400" b="1" baseline="-25000" dirty="0">
                <a:solidFill>
                  <a:srgbClr val="0000FF"/>
                </a:solidFill>
                <a:latin typeface="Arial"/>
                <a:cs typeface="Arial"/>
              </a:rPr>
              <a:t>2</a:t>
            </a:r>
            <a:r>
              <a:rPr lang="en-US" altLang="ja-JP" sz="2400" b="1" dirty="0">
                <a:solidFill>
                  <a:srgbClr val="0000FF"/>
                </a:solidFill>
                <a:latin typeface="Arial"/>
                <a:cs typeface="Arial"/>
              </a:rPr>
              <a:t>D increased after each dose and decreased toward pre-dose level by next dose, with tendency to decrease over time</a:t>
            </a:r>
          </a:p>
        </p:txBody>
      </p:sp>
      <p:pic>
        <p:nvPicPr>
          <p:cNvPr id="8" name="Picture 2"/>
          <p:cNvPicPr>
            <a:picLocks noChangeAspect="1" noChangeArrowheads="1"/>
          </p:cNvPicPr>
          <p:nvPr/>
        </p:nvPicPr>
        <p:blipFill>
          <a:blip r:embed="rId2" cstate="print"/>
          <a:srcRect/>
          <a:stretch>
            <a:fillRect/>
          </a:stretch>
        </p:blipFill>
        <p:spPr bwMode="auto">
          <a:xfrm>
            <a:off x="207472" y="1075706"/>
            <a:ext cx="8746798" cy="2880491"/>
          </a:xfrm>
          <a:prstGeom prst="rect">
            <a:avLst/>
          </a:prstGeom>
          <a:noFill/>
          <a:ln w="9525">
            <a:noFill/>
            <a:miter lim="800000"/>
            <a:headEnd/>
            <a:tailEnd/>
          </a:ln>
          <a:effectLst/>
        </p:spPr>
      </p:pic>
      <p:sp>
        <p:nvSpPr>
          <p:cNvPr id="9" name="TextBox 8"/>
          <p:cNvSpPr txBox="1"/>
          <p:nvPr/>
        </p:nvSpPr>
        <p:spPr>
          <a:xfrm>
            <a:off x="1419921" y="1031639"/>
            <a:ext cx="3340240" cy="369332"/>
          </a:xfrm>
          <a:prstGeom prst="rect">
            <a:avLst/>
          </a:prstGeom>
          <a:noFill/>
        </p:spPr>
        <p:txBody>
          <a:bodyPr wrap="none" rtlCol="0">
            <a:spAutoFit/>
          </a:bodyPr>
          <a:lstStyle/>
          <a:p>
            <a:r>
              <a:rPr lang="en-US" b="1" dirty="0" smtClean="0">
                <a:solidFill>
                  <a:srgbClr val="0000FF"/>
                </a:solidFill>
                <a:latin typeface="Arial"/>
                <a:cs typeface="Arial"/>
              </a:rPr>
              <a:t>Escalation              Extension</a:t>
            </a:r>
            <a:endParaRPr lang="en-US" b="1" dirty="0">
              <a:solidFill>
                <a:srgbClr val="0000FF"/>
              </a:solidFill>
              <a:latin typeface="Arial"/>
              <a:cs typeface="Arial"/>
            </a:endParaRPr>
          </a:p>
        </p:txBody>
      </p:sp>
      <p:cxnSp>
        <p:nvCxnSpPr>
          <p:cNvPr id="10" name="Straight Connector 9"/>
          <p:cNvCxnSpPr/>
          <p:nvPr/>
        </p:nvCxnSpPr>
        <p:spPr>
          <a:xfrm flipV="1">
            <a:off x="3080010" y="1277007"/>
            <a:ext cx="10031" cy="2002512"/>
          </a:xfrm>
          <a:prstGeom prst="line">
            <a:avLst/>
          </a:prstGeom>
          <a:ln w="15875">
            <a:solidFill>
              <a:srgbClr val="0000FF"/>
            </a:solidFill>
            <a:prstDash val="solid"/>
          </a:ln>
        </p:spPr>
        <p:style>
          <a:lnRef idx="1">
            <a:schemeClr val="accent1"/>
          </a:lnRef>
          <a:fillRef idx="0">
            <a:schemeClr val="accent1"/>
          </a:fillRef>
          <a:effectRef idx="0">
            <a:schemeClr val="accent1"/>
          </a:effectRef>
          <a:fontRef idx="minor">
            <a:schemeClr val="tx1"/>
          </a:fontRef>
        </p:style>
      </p:cxnSp>
      <p:sp>
        <p:nvSpPr>
          <p:cNvPr id="11" name="Title 1"/>
          <p:cNvSpPr txBox="1">
            <a:spLocks/>
          </p:cNvSpPr>
          <p:nvPr/>
        </p:nvSpPr>
        <p:spPr>
          <a:xfrm>
            <a:off x="1410006" y="141451"/>
            <a:ext cx="6700310" cy="752019"/>
          </a:xfrm>
          <a:prstGeom prst="rect">
            <a:avLst/>
          </a:prstGeom>
          <a:solidFill>
            <a:schemeClr val="accent3">
              <a:alpha val="48000"/>
            </a:schemeClr>
          </a:solidFill>
          <a:ln w="38100">
            <a:solidFill>
              <a:schemeClr val="accent1"/>
            </a:solidFill>
          </a:ln>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rgbClr val="0000FF"/>
                </a:solidFill>
                <a:latin typeface="Arial"/>
                <a:cs typeface="Arial"/>
              </a:rPr>
              <a:t>Effect on 1,25(OH</a:t>
            </a:r>
            <a:r>
              <a:rPr lang="en-US" sz="3600" b="1" baseline="-25000" dirty="0" smtClean="0">
                <a:solidFill>
                  <a:srgbClr val="0000FF"/>
                </a:solidFill>
                <a:latin typeface="Arial"/>
                <a:cs typeface="Arial"/>
              </a:rPr>
              <a:t>2</a:t>
            </a:r>
            <a:r>
              <a:rPr lang="en-US" sz="3600" b="1" dirty="0" smtClean="0">
                <a:solidFill>
                  <a:srgbClr val="0000FF"/>
                </a:solidFill>
                <a:latin typeface="Arial"/>
                <a:cs typeface="Arial"/>
              </a:rPr>
              <a:t>D)</a:t>
            </a:r>
            <a:endParaRPr lang="en-US" sz="3600" b="1" dirty="0">
              <a:solidFill>
                <a:srgbClr val="0000FF"/>
              </a:solidFill>
              <a:latin typeface="Arial"/>
              <a:cs typeface="Arial"/>
            </a:endParaRPr>
          </a:p>
        </p:txBody>
      </p:sp>
    </p:spTree>
    <p:extLst>
      <p:ext uri="{BB962C8B-B14F-4D97-AF65-F5344CB8AC3E}">
        <p14:creationId xmlns:p14="http://schemas.microsoft.com/office/powerpoint/2010/main" val="903909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p:tgtEl>
                                          <p:spTgt spid="7">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7">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p:tgtEl>
                                          <p:spTgt spid="7">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7">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p:tgtEl>
                                          <p:spTgt spid="7">
                                            <p:txEl>
                                              <p:pRg st="2" end="2"/>
                                            </p:txEl>
                                          </p:spTgt>
                                        </p:tgtEl>
                                        <p:attrNameLst>
                                          <p:attrName>ppt_y</p:attrName>
                                        </p:attrNameLst>
                                      </p:cBhvr>
                                      <p:tavLst>
                                        <p:tav tm="0">
                                          <p:val>
                                            <p:strVal val="#ppt_y+#ppt_h*1.125000"/>
                                          </p:val>
                                        </p:tav>
                                        <p:tav tm="100000">
                                          <p:val>
                                            <p:strVal val="#ppt_y"/>
                                          </p:val>
                                        </p:tav>
                                      </p:tavLst>
                                    </p:anim>
                                    <p:animEffect transition="in" filter="wipe(up)">
                                      <p:cBhvr>
                                        <p:cTn id="20"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19725" y="935851"/>
            <a:ext cx="8304550" cy="2610443"/>
            <a:chOff x="0" y="901268"/>
            <a:chExt cx="8799692" cy="2706456"/>
          </a:xfrm>
        </p:grpSpPr>
        <p:pic>
          <p:nvPicPr>
            <p:cNvPr id="5" name="Picture 2"/>
            <p:cNvPicPr>
              <a:picLocks noChangeAspect="1" noChangeArrowheads="1"/>
            </p:cNvPicPr>
            <p:nvPr/>
          </p:nvPicPr>
          <p:blipFill>
            <a:blip r:embed="rId2" cstate="print"/>
            <a:srcRect/>
            <a:stretch>
              <a:fillRect/>
            </a:stretch>
          </p:blipFill>
          <p:spPr bwMode="auto">
            <a:xfrm>
              <a:off x="0" y="901268"/>
              <a:ext cx="8799692" cy="2706456"/>
            </a:xfrm>
            <a:prstGeom prst="rect">
              <a:avLst/>
            </a:prstGeom>
            <a:noFill/>
            <a:ln w="9525">
              <a:noFill/>
              <a:miter lim="800000"/>
              <a:headEnd/>
              <a:tailEnd/>
            </a:ln>
            <a:effectLst/>
          </p:spPr>
        </p:pic>
        <p:cxnSp>
          <p:nvCxnSpPr>
            <p:cNvPr id="6" name="Straight Connector 5"/>
            <p:cNvCxnSpPr/>
            <p:nvPr/>
          </p:nvCxnSpPr>
          <p:spPr>
            <a:xfrm flipV="1">
              <a:off x="2975956" y="1030779"/>
              <a:ext cx="16626" cy="1911928"/>
            </a:xfrm>
            <a:prstGeom prst="line">
              <a:avLst/>
            </a:prstGeom>
            <a:ln w="28575">
              <a:solidFill>
                <a:srgbClr val="0000FF"/>
              </a:solidFill>
              <a:prstDash val="solid"/>
            </a:ln>
          </p:spPr>
          <p:style>
            <a:lnRef idx="1">
              <a:schemeClr val="accent1"/>
            </a:lnRef>
            <a:fillRef idx="0">
              <a:schemeClr val="accent1"/>
            </a:fillRef>
            <a:effectRef idx="0">
              <a:schemeClr val="accent1"/>
            </a:effectRef>
            <a:fontRef idx="minor">
              <a:schemeClr val="tx1"/>
            </a:fontRef>
          </p:style>
        </p:cxnSp>
      </p:grpSp>
      <p:grpSp>
        <p:nvGrpSpPr>
          <p:cNvPr id="8" name="Group 7"/>
          <p:cNvGrpSpPr/>
          <p:nvPr/>
        </p:nvGrpSpPr>
        <p:grpSpPr>
          <a:xfrm>
            <a:off x="596929" y="3642307"/>
            <a:ext cx="8127345" cy="2447818"/>
            <a:chOff x="-144018" y="1123777"/>
            <a:chExt cx="8613907" cy="2615743"/>
          </a:xfrm>
        </p:grpSpPr>
        <p:pic>
          <p:nvPicPr>
            <p:cNvPr id="9" name="Picture 6"/>
            <p:cNvPicPr>
              <a:picLocks noChangeAspect="1" noChangeArrowheads="1"/>
            </p:cNvPicPr>
            <p:nvPr/>
          </p:nvPicPr>
          <p:blipFill rotWithShape="1">
            <a:blip r:embed="rId3" cstate="print"/>
            <a:srcRect l="4271"/>
            <a:stretch/>
          </p:blipFill>
          <p:spPr bwMode="auto">
            <a:xfrm>
              <a:off x="-144018" y="1123777"/>
              <a:ext cx="8613907" cy="2615743"/>
            </a:xfrm>
            <a:prstGeom prst="rect">
              <a:avLst/>
            </a:prstGeom>
            <a:noFill/>
            <a:ln w="9525">
              <a:noFill/>
              <a:miter lim="800000"/>
              <a:headEnd/>
              <a:tailEnd/>
            </a:ln>
            <a:effectLst/>
          </p:spPr>
        </p:pic>
        <p:cxnSp>
          <p:nvCxnSpPr>
            <p:cNvPr id="10" name="Straight Connector 9"/>
            <p:cNvCxnSpPr/>
            <p:nvPr/>
          </p:nvCxnSpPr>
          <p:spPr>
            <a:xfrm flipV="1">
              <a:off x="2842953" y="1163783"/>
              <a:ext cx="16626" cy="1911928"/>
            </a:xfrm>
            <a:prstGeom prst="line">
              <a:avLst/>
            </a:prstGeom>
            <a:ln w="28575">
              <a:solidFill>
                <a:srgbClr val="0000FF"/>
              </a:solidFill>
              <a:prstDash val="solid"/>
            </a:ln>
          </p:spPr>
          <p:style>
            <a:lnRef idx="1">
              <a:schemeClr val="accent1"/>
            </a:lnRef>
            <a:fillRef idx="0">
              <a:schemeClr val="accent1"/>
            </a:fillRef>
            <a:effectRef idx="0">
              <a:schemeClr val="accent1"/>
            </a:effectRef>
            <a:fontRef idx="minor">
              <a:schemeClr val="tx1"/>
            </a:fontRef>
          </p:style>
        </p:cxnSp>
      </p:grpSp>
      <p:sp>
        <p:nvSpPr>
          <p:cNvPr id="11" name="TextBox 10"/>
          <p:cNvSpPr txBox="1"/>
          <p:nvPr/>
        </p:nvSpPr>
        <p:spPr>
          <a:xfrm rot="16200000">
            <a:off x="-726570" y="4595385"/>
            <a:ext cx="2292590" cy="369332"/>
          </a:xfrm>
          <a:prstGeom prst="rect">
            <a:avLst/>
          </a:prstGeom>
          <a:noFill/>
        </p:spPr>
        <p:txBody>
          <a:bodyPr wrap="none" rtlCol="0">
            <a:spAutoFit/>
          </a:bodyPr>
          <a:lstStyle/>
          <a:p>
            <a:r>
              <a:rPr lang="en-US" b="1" dirty="0" smtClean="0"/>
              <a:t>Urine Calcium ( mg/d)</a:t>
            </a:r>
          </a:p>
        </p:txBody>
      </p:sp>
      <p:sp>
        <p:nvSpPr>
          <p:cNvPr id="12" name="Title 1"/>
          <p:cNvSpPr txBox="1">
            <a:spLocks/>
          </p:cNvSpPr>
          <p:nvPr/>
        </p:nvSpPr>
        <p:spPr>
          <a:xfrm>
            <a:off x="852159" y="183832"/>
            <a:ext cx="7575628" cy="752019"/>
          </a:xfrm>
          <a:prstGeom prst="rect">
            <a:avLst/>
          </a:prstGeom>
          <a:solidFill>
            <a:schemeClr val="accent3">
              <a:alpha val="48000"/>
            </a:schemeClr>
          </a:solidFill>
          <a:ln w="38100">
            <a:solidFill>
              <a:schemeClr val="accent1"/>
            </a:solidFill>
          </a:ln>
        </p:spPr>
        <p:txBody>
          <a:bodyPr vert="horz" lIns="91440" tIns="45720" rIns="91440" bIns="45720" rtlCol="0" anchor="ctr">
            <a:normAutofit fontScale="7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rgbClr val="0000FF"/>
                </a:solidFill>
                <a:latin typeface="Arial"/>
                <a:cs typeface="Arial"/>
              </a:rPr>
              <a:t>Effects on serum calcium and urine calcium</a:t>
            </a:r>
            <a:endParaRPr lang="en-US" sz="3600" b="1" dirty="0">
              <a:solidFill>
                <a:srgbClr val="0000FF"/>
              </a:solidFill>
              <a:latin typeface="Arial"/>
              <a:cs typeface="Arial"/>
            </a:endParaRPr>
          </a:p>
        </p:txBody>
      </p:sp>
    </p:spTree>
    <p:extLst>
      <p:ext uri="{BB962C8B-B14F-4D97-AF65-F5344CB8AC3E}">
        <p14:creationId xmlns:p14="http://schemas.microsoft.com/office/powerpoint/2010/main" val="1485669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p:tgtEl>
                                          <p:spTgt spid="8"/>
                                        </p:tgtEl>
                                        <p:attrNameLst>
                                          <p:attrName>ppt_y</p:attrName>
                                        </p:attrNameLst>
                                      </p:cBhvr>
                                      <p:tavLst>
                                        <p:tav tm="0">
                                          <p:val>
                                            <p:strVal val="#ppt_y+#ppt_h*1.125000"/>
                                          </p:val>
                                        </p:tav>
                                        <p:tav tm="100000">
                                          <p:val>
                                            <p:strVal val="#ppt_y"/>
                                          </p:val>
                                        </p:tav>
                                      </p:tavLst>
                                    </p:anim>
                                    <p:animEffect transition="in" filter="wipe(up)">
                                      <p:cBhvr>
                                        <p:cTn id="14" dur="500"/>
                                        <p:tgtEl>
                                          <p:spTgt spid="8"/>
                                        </p:tgtEl>
                                      </p:cBhvr>
                                    </p:animEffect>
                                  </p:childTnLst>
                                </p:cTn>
                              </p:par>
                              <p:par>
                                <p:cTn id="15" presetID="12" presetClass="entr" presetSubtype="4"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p:tgtEl>
                                          <p:spTgt spid="11"/>
                                        </p:tgtEl>
                                        <p:attrNameLst>
                                          <p:attrName>ppt_y</p:attrName>
                                        </p:attrNameLst>
                                      </p:cBhvr>
                                      <p:tavLst>
                                        <p:tav tm="0">
                                          <p:val>
                                            <p:strVal val="#ppt_y+#ppt_h*1.125000"/>
                                          </p:val>
                                        </p:tav>
                                        <p:tav tm="100000">
                                          <p:val>
                                            <p:strVal val="#ppt_y"/>
                                          </p:val>
                                        </p:tav>
                                      </p:tavLst>
                                    </p:anim>
                                    <p:animEffect transition="in" filter="wipe(up)">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72105" y="548105"/>
            <a:ext cx="5694948" cy="369332"/>
          </a:xfrm>
          <a:prstGeom prst="rect">
            <a:avLst/>
          </a:prstGeom>
          <a:noFill/>
        </p:spPr>
        <p:txBody>
          <a:bodyPr wrap="square" rtlCol="0">
            <a:spAutoFit/>
          </a:bodyPr>
          <a:lstStyle/>
          <a:p>
            <a:endParaRPr lang="en-US" dirty="0"/>
          </a:p>
        </p:txBody>
      </p:sp>
      <p:pic>
        <p:nvPicPr>
          <p:cNvPr id="2" name="Picture 1"/>
          <p:cNvPicPr>
            <a:picLocks noChangeAspect="1"/>
          </p:cNvPicPr>
          <p:nvPr/>
        </p:nvPicPr>
        <p:blipFill>
          <a:blip r:embed="rId2"/>
          <a:stretch>
            <a:fillRect/>
          </a:stretch>
        </p:blipFill>
        <p:spPr>
          <a:xfrm>
            <a:off x="0" y="743296"/>
            <a:ext cx="9144000" cy="5623004"/>
          </a:xfrm>
          <a:prstGeom prst="rect">
            <a:avLst/>
          </a:prstGeom>
        </p:spPr>
      </p:pic>
      <p:sp>
        <p:nvSpPr>
          <p:cNvPr id="5" name="Title 1"/>
          <p:cNvSpPr txBox="1">
            <a:spLocks/>
          </p:cNvSpPr>
          <p:nvPr/>
        </p:nvSpPr>
        <p:spPr>
          <a:xfrm>
            <a:off x="1604063" y="50136"/>
            <a:ext cx="6162990" cy="548105"/>
          </a:xfrm>
          <a:prstGeom prst="rect">
            <a:avLst/>
          </a:prstGeom>
          <a:solidFill>
            <a:schemeClr val="accent3">
              <a:alpha val="48000"/>
            </a:schemeClr>
          </a:solidFill>
          <a:ln w="38100">
            <a:solidFill>
              <a:schemeClr val="accent1"/>
            </a:solidFill>
          </a:ln>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dirty="0" smtClean="0">
                <a:solidFill>
                  <a:srgbClr val="0000FF"/>
                </a:solidFill>
                <a:latin typeface="Arial"/>
                <a:cs typeface="Arial"/>
              </a:rPr>
              <a:t>Effects on bone turnover markers</a:t>
            </a:r>
            <a:endParaRPr lang="en-US" sz="2800" b="1" dirty="0">
              <a:solidFill>
                <a:srgbClr val="0000FF"/>
              </a:solidFill>
              <a:latin typeface="Arial"/>
              <a:cs typeface="Arial"/>
            </a:endParaRPr>
          </a:p>
        </p:txBody>
      </p:sp>
    </p:spTree>
    <p:extLst>
      <p:ext uri="{BB962C8B-B14F-4D97-AF65-F5344CB8AC3E}">
        <p14:creationId xmlns:p14="http://schemas.microsoft.com/office/powerpoint/2010/main" val="2348862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515163" y="2286000"/>
            <a:ext cx="6162990" cy="1055441"/>
          </a:xfrm>
          <a:prstGeom prst="rect">
            <a:avLst/>
          </a:prstGeom>
          <a:solidFill>
            <a:schemeClr val="accent3">
              <a:alpha val="48000"/>
            </a:schemeClr>
          </a:solidFill>
          <a:ln w="38100">
            <a:solidFill>
              <a:schemeClr val="accent1"/>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smtClean="0">
                <a:solidFill>
                  <a:srgbClr val="0000FF"/>
                </a:solidFill>
                <a:latin typeface="Arial"/>
                <a:cs typeface="Arial"/>
              </a:rPr>
              <a:t>Do these study </a:t>
            </a:r>
            <a:r>
              <a:rPr lang="en-US" sz="3600" b="1" dirty="0" smtClean="0">
                <a:solidFill>
                  <a:srgbClr val="0000FF"/>
                </a:solidFill>
                <a:latin typeface="Arial"/>
                <a:cs typeface="Arial"/>
              </a:rPr>
              <a:t>subjects feel better?</a:t>
            </a:r>
            <a:endParaRPr lang="en-US" sz="3600" b="1" dirty="0">
              <a:solidFill>
                <a:srgbClr val="0000FF"/>
              </a:solidFill>
              <a:latin typeface="Arial"/>
              <a:cs typeface="Arial"/>
            </a:endParaRPr>
          </a:p>
        </p:txBody>
      </p:sp>
    </p:spTree>
    <p:extLst>
      <p:ext uri="{BB962C8B-B14F-4D97-AF65-F5344CB8AC3E}">
        <p14:creationId xmlns:p14="http://schemas.microsoft.com/office/powerpoint/2010/main" val="2069862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Text Placeholder 12"/>
          <p:cNvSpPr txBox="1">
            <a:spLocks/>
          </p:cNvSpPr>
          <p:nvPr/>
        </p:nvSpPr>
        <p:spPr>
          <a:xfrm>
            <a:off x="2679935" y="445886"/>
            <a:ext cx="4661084" cy="580485"/>
          </a:xfrm>
          <a:prstGeom prst="rect">
            <a:avLst/>
          </a:prstGeom>
        </p:spPr>
        <p:txBody>
          <a:bodyPr vert="horz" anchor="t" anchorCtr="1"/>
          <a:lstStyle/>
          <a:p>
            <a:endParaRPr lang="en-US" sz="2000" kern="1200" dirty="0"/>
          </a:p>
        </p:txBody>
      </p:sp>
      <p:grpSp>
        <p:nvGrpSpPr>
          <p:cNvPr id="274" name="Group 273"/>
          <p:cNvGrpSpPr/>
          <p:nvPr/>
        </p:nvGrpSpPr>
        <p:grpSpPr>
          <a:xfrm>
            <a:off x="3802739" y="3460770"/>
            <a:ext cx="1298309" cy="1991906"/>
            <a:chOff x="23079293" y="7577820"/>
            <a:chExt cx="1137088" cy="1689303"/>
          </a:xfrm>
        </p:grpSpPr>
        <p:sp>
          <p:nvSpPr>
            <p:cNvPr id="354" name="Rectangle 353"/>
            <p:cNvSpPr/>
            <p:nvPr/>
          </p:nvSpPr>
          <p:spPr>
            <a:xfrm>
              <a:off x="23079293" y="7577820"/>
              <a:ext cx="379029" cy="168930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p>
          </p:txBody>
        </p:sp>
        <p:sp>
          <p:nvSpPr>
            <p:cNvPr id="355" name="Rectangle 354"/>
            <p:cNvSpPr/>
            <p:nvPr/>
          </p:nvSpPr>
          <p:spPr>
            <a:xfrm>
              <a:off x="23465204" y="7777651"/>
              <a:ext cx="379029" cy="148285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p>
          </p:txBody>
        </p:sp>
        <p:sp>
          <p:nvSpPr>
            <p:cNvPr id="356" name="Rectangle 355"/>
            <p:cNvSpPr/>
            <p:nvPr/>
          </p:nvSpPr>
          <p:spPr>
            <a:xfrm>
              <a:off x="23837352" y="7779750"/>
              <a:ext cx="379029" cy="148737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p>
          </p:txBody>
        </p:sp>
      </p:grpSp>
      <p:grpSp>
        <p:nvGrpSpPr>
          <p:cNvPr id="275" name="Group 274"/>
          <p:cNvGrpSpPr/>
          <p:nvPr/>
        </p:nvGrpSpPr>
        <p:grpSpPr>
          <a:xfrm>
            <a:off x="5196604" y="3371399"/>
            <a:ext cx="1298309" cy="2095059"/>
            <a:chOff x="24337332" y="7490338"/>
            <a:chExt cx="1137088" cy="1776785"/>
          </a:xfrm>
        </p:grpSpPr>
        <p:sp>
          <p:nvSpPr>
            <p:cNvPr id="351" name="Rectangle 350"/>
            <p:cNvSpPr/>
            <p:nvPr/>
          </p:nvSpPr>
          <p:spPr>
            <a:xfrm>
              <a:off x="24337332" y="7490338"/>
              <a:ext cx="379029" cy="177678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p>
          </p:txBody>
        </p:sp>
        <p:sp>
          <p:nvSpPr>
            <p:cNvPr id="352" name="Rectangle 351"/>
            <p:cNvSpPr/>
            <p:nvPr/>
          </p:nvSpPr>
          <p:spPr>
            <a:xfrm>
              <a:off x="24716361" y="7862334"/>
              <a:ext cx="379029" cy="140478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p>
          </p:txBody>
        </p:sp>
        <p:sp>
          <p:nvSpPr>
            <p:cNvPr id="353" name="Rectangle 352"/>
            <p:cNvSpPr/>
            <p:nvPr/>
          </p:nvSpPr>
          <p:spPr>
            <a:xfrm>
              <a:off x="25095391" y="7900355"/>
              <a:ext cx="379029" cy="136676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p>
          </p:txBody>
        </p:sp>
      </p:grpSp>
      <p:grpSp>
        <p:nvGrpSpPr>
          <p:cNvPr id="276" name="Group 275"/>
          <p:cNvGrpSpPr/>
          <p:nvPr/>
        </p:nvGrpSpPr>
        <p:grpSpPr>
          <a:xfrm>
            <a:off x="2396372" y="1514475"/>
            <a:ext cx="4098540" cy="3967263"/>
            <a:chOff x="21748886" y="5902140"/>
            <a:chExt cx="3704391" cy="3364983"/>
          </a:xfrm>
        </p:grpSpPr>
        <p:cxnSp>
          <p:nvCxnSpPr>
            <p:cNvPr id="349" name="Straight Connector 348"/>
            <p:cNvCxnSpPr/>
            <p:nvPr/>
          </p:nvCxnSpPr>
          <p:spPr>
            <a:xfrm>
              <a:off x="21748886" y="5902140"/>
              <a:ext cx="13230" cy="336498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50" name="Straight Connector 349"/>
            <p:cNvCxnSpPr/>
            <p:nvPr/>
          </p:nvCxnSpPr>
          <p:spPr>
            <a:xfrm flipH="1">
              <a:off x="21748886" y="9267123"/>
              <a:ext cx="3704391"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77" name="Group 276"/>
          <p:cNvGrpSpPr/>
          <p:nvPr/>
        </p:nvGrpSpPr>
        <p:grpSpPr>
          <a:xfrm>
            <a:off x="2281632" y="1616006"/>
            <a:ext cx="83158" cy="3358369"/>
            <a:chOff x="21701621" y="6418596"/>
            <a:chExt cx="72832" cy="2848178"/>
          </a:xfrm>
        </p:grpSpPr>
        <p:cxnSp>
          <p:nvCxnSpPr>
            <p:cNvPr id="343" name="Straight Connector 342"/>
            <p:cNvCxnSpPr/>
            <p:nvPr/>
          </p:nvCxnSpPr>
          <p:spPr>
            <a:xfrm>
              <a:off x="21701621" y="6418596"/>
              <a:ext cx="72832"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44" name="Straight Connector 343"/>
            <p:cNvCxnSpPr/>
            <p:nvPr/>
          </p:nvCxnSpPr>
          <p:spPr>
            <a:xfrm>
              <a:off x="21701621" y="6988232"/>
              <a:ext cx="72832"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45" name="Straight Connector 344"/>
            <p:cNvCxnSpPr/>
            <p:nvPr/>
          </p:nvCxnSpPr>
          <p:spPr>
            <a:xfrm>
              <a:off x="21701621" y="7557868"/>
              <a:ext cx="72832"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46" name="Straight Connector 345"/>
            <p:cNvCxnSpPr/>
            <p:nvPr/>
          </p:nvCxnSpPr>
          <p:spPr>
            <a:xfrm>
              <a:off x="21701621" y="8127504"/>
              <a:ext cx="72832"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47" name="Straight Connector 346"/>
            <p:cNvCxnSpPr/>
            <p:nvPr/>
          </p:nvCxnSpPr>
          <p:spPr>
            <a:xfrm>
              <a:off x="21701621" y="8697140"/>
              <a:ext cx="72832"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48" name="Straight Connector 347"/>
            <p:cNvCxnSpPr/>
            <p:nvPr/>
          </p:nvCxnSpPr>
          <p:spPr>
            <a:xfrm>
              <a:off x="21701621" y="9266774"/>
              <a:ext cx="72832"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278" name="Group 277"/>
          <p:cNvGrpSpPr/>
          <p:nvPr/>
        </p:nvGrpSpPr>
        <p:grpSpPr>
          <a:xfrm>
            <a:off x="1922036" y="1406628"/>
            <a:ext cx="424535" cy="3762130"/>
            <a:chOff x="21386679" y="6241026"/>
            <a:chExt cx="371817" cy="3190601"/>
          </a:xfrm>
        </p:grpSpPr>
        <p:sp>
          <p:nvSpPr>
            <p:cNvPr id="337" name="TextBox 336"/>
            <p:cNvSpPr txBox="1"/>
            <p:nvPr/>
          </p:nvSpPr>
          <p:spPr>
            <a:xfrm>
              <a:off x="21386679" y="6241026"/>
              <a:ext cx="371817" cy="338554"/>
            </a:xfrm>
            <a:prstGeom prst="rect">
              <a:avLst/>
            </a:prstGeom>
            <a:noFill/>
          </p:spPr>
          <p:txBody>
            <a:bodyPr wrap="none" rtlCol="0">
              <a:spAutoFit/>
            </a:bodyPr>
            <a:lstStyle/>
            <a:p>
              <a:pPr algn="r"/>
              <a:r>
                <a:rPr lang="en-US" sz="1600" kern="1200" dirty="0" smtClean="0"/>
                <a:t>10</a:t>
              </a:r>
              <a:endParaRPr lang="en-US" sz="1600" kern="1200" dirty="0"/>
            </a:p>
          </p:txBody>
        </p:sp>
        <p:sp>
          <p:nvSpPr>
            <p:cNvPr id="338" name="TextBox 337"/>
            <p:cNvSpPr txBox="1"/>
            <p:nvPr/>
          </p:nvSpPr>
          <p:spPr>
            <a:xfrm>
              <a:off x="21480254" y="6811435"/>
              <a:ext cx="278241" cy="338554"/>
            </a:xfrm>
            <a:prstGeom prst="rect">
              <a:avLst/>
            </a:prstGeom>
            <a:noFill/>
          </p:spPr>
          <p:txBody>
            <a:bodyPr wrap="none" rtlCol="0">
              <a:spAutoFit/>
            </a:bodyPr>
            <a:lstStyle/>
            <a:p>
              <a:pPr algn="r"/>
              <a:r>
                <a:rPr lang="en-US" sz="1600" kern="1200" dirty="0" smtClean="0"/>
                <a:t>8</a:t>
              </a:r>
              <a:endParaRPr lang="en-US" sz="1600" kern="1200" dirty="0"/>
            </a:p>
          </p:txBody>
        </p:sp>
        <p:sp>
          <p:nvSpPr>
            <p:cNvPr id="339" name="TextBox 338"/>
            <p:cNvSpPr txBox="1"/>
            <p:nvPr/>
          </p:nvSpPr>
          <p:spPr>
            <a:xfrm>
              <a:off x="21480254" y="7381844"/>
              <a:ext cx="278241" cy="338554"/>
            </a:xfrm>
            <a:prstGeom prst="rect">
              <a:avLst/>
            </a:prstGeom>
            <a:noFill/>
          </p:spPr>
          <p:txBody>
            <a:bodyPr wrap="none" rtlCol="0">
              <a:spAutoFit/>
            </a:bodyPr>
            <a:lstStyle/>
            <a:p>
              <a:pPr algn="r"/>
              <a:r>
                <a:rPr lang="en-US" sz="1600" kern="1200" dirty="0" smtClean="0"/>
                <a:t>6</a:t>
              </a:r>
              <a:endParaRPr lang="en-US" sz="1600" kern="1200" dirty="0"/>
            </a:p>
          </p:txBody>
        </p:sp>
        <p:sp>
          <p:nvSpPr>
            <p:cNvPr id="340" name="TextBox 339"/>
            <p:cNvSpPr txBox="1"/>
            <p:nvPr/>
          </p:nvSpPr>
          <p:spPr>
            <a:xfrm>
              <a:off x="21480254" y="7952253"/>
              <a:ext cx="278241" cy="338554"/>
            </a:xfrm>
            <a:prstGeom prst="rect">
              <a:avLst/>
            </a:prstGeom>
            <a:noFill/>
          </p:spPr>
          <p:txBody>
            <a:bodyPr wrap="none" rtlCol="0">
              <a:spAutoFit/>
            </a:bodyPr>
            <a:lstStyle/>
            <a:p>
              <a:pPr algn="r"/>
              <a:r>
                <a:rPr lang="en-US" sz="1600" kern="1200" dirty="0" smtClean="0"/>
                <a:t>4</a:t>
              </a:r>
              <a:endParaRPr lang="en-US" sz="1600" kern="1200" dirty="0"/>
            </a:p>
          </p:txBody>
        </p:sp>
        <p:sp>
          <p:nvSpPr>
            <p:cNvPr id="341" name="TextBox 340"/>
            <p:cNvSpPr txBox="1"/>
            <p:nvPr/>
          </p:nvSpPr>
          <p:spPr>
            <a:xfrm>
              <a:off x="21480254" y="8522662"/>
              <a:ext cx="278241" cy="338554"/>
            </a:xfrm>
            <a:prstGeom prst="rect">
              <a:avLst/>
            </a:prstGeom>
            <a:noFill/>
          </p:spPr>
          <p:txBody>
            <a:bodyPr wrap="none" rtlCol="0">
              <a:spAutoFit/>
            </a:bodyPr>
            <a:lstStyle/>
            <a:p>
              <a:pPr algn="r"/>
              <a:r>
                <a:rPr lang="en-US" sz="1600" kern="1200" dirty="0" smtClean="0"/>
                <a:t>2</a:t>
              </a:r>
              <a:endParaRPr lang="en-US" sz="1600" kern="1200" dirty="0"/>
            </a:p>
          </p:txBody>
        </p:sp>
        <p:sp>
          <p:nvSpPr>
            <p:cNvPr id="342" name="TextBox 341"/>
            <p:cNvSpPr txBox="1"/>
            <p:nvPr/>
          </p:nvSpPr>
          <p:spPr>
            <a:xfrm>
              <a:off x="21480240" y="9093073"/>
              <a:ext cx="278241" cy="338554"/>
            </a:xfrm>
            <a:prstGeom prst="rect">
              <a:avLst/>
            </a:prstGeom>
            <a:noFill/>
          </p:spPr>
          <p:txBody>
            <a:bodyPr wrap="none" rtlCol="0">
              <a:spAutoFit/>
            </a:bodyPr>
            <a:lstStyle/>
            <a:p>
              <a:pPr algn="r"/>
              <a:r>
                <a:rPr lang="en-US" sz="1600" kern="1200" dirty="0" smtClean="0"/>
                <a:t>0</a:t>
              </a:r>
              <a:endParaRPr lang="en-US" sz="1600" kern="1200" dirty="0"/>
            </a:p>
          </p:txBody>
        </p:sp>
      </p:grpSp>
      <p:grpSp>
        <p:nvGrpSpPr>
          <p:cNvPr id="282" name="Group 281"/>
          <p:cNvGrpSpPr/>
          <p:nvPr/>
        </p:nvGrpSpPr>
        <p:grpSpPr>
          <a:xfrm>
            <a:off x="3975477" y="3310420"/>
            <a:ext cx="937790" cy="547615"/>
            <a:chOff x="23269015" y="8056219"/>
            <a:chExt cx="821333" cy="464424"/>
          </a:xfrm>
        </p:grpSpPr>
        <p:grpSp>
          <p:nvGrpSpPr>
            <p:cNvPr id="325" name="Group 324"/>
            <p:cNvGrpSpPr/>
            <p:nvPr/>
          </p:nvGrpSpPr>
          <p:grpSpPr>
            <a:xfrm>
              <a:off x="23269015" y="8056219"/>
              <a:ext cx="78196" cy="215074"/>
              <a:chOff x="22009719" y="7386941"/>
              <a:chExt cx="78196" cy="240474"/>
            </a:xfrm>
          </p:grpSpPr>
          <p:cxnSp>
            <p:nvCxnSpPr>
              <p:cNvPr id="334" name="Straight Connector 333"/>
              <p:cNvCxnSpPr/>
              <p:nvPr/>
            </p:nvCxnSpPr>
            <p:spPr>
              <a:xfrm>
                <a:off x="22048817" y="7389215"/>
                <a:ext cx="0" cy="23660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5" name="Straight Connector 334"/>
              <p:cNvCxnSpPr/>
              <p:nvPr/>
            </p:nvCxnSpPr>
            <p:spPr>
              <a:xfrm flipH="1">
                <a:off x="22009719" y="7386941"/>
                <a:ext cx="7819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6" name="Straight Connector 335"/>
              <p:cNvCxnSpPr/>
              <p:nvPr/>
            </p:nvCxnSpPr>
            <p:spPr>
              <a:xfrm flipH="1">
                <a:off x="22009719" y="7627415"/>
                <a:ext cx="7819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326" name="Group 325"/>
            <p:cNvGrpSpPr/>
            <p:nvPr/>
          </p:nvGrpSpPr>
          <p:grpSpPr>
            <a:xfrm>
              <a:off x="23641706" y="8267470"/>
              <a:ext cx="78196" cy="253173"/>
              <a:chOff x="22001410" y="7380095"/>
              <a:chExt cx="78196" cy="240474"/>
            </a:xfrm>
          </p:grpSpPr>
          <p:cxnSp>
            <p:nvCxnSpPr>
              <p:cNvPr id="331" name="Straight Connector 330"/>
              <p:cNvCxnSpPr/>
              <p:nvPr/>
            </p:nvCxnSpPr>
            <p:spPr>
              <a:xfrm>
                <a:off x="22040508" y="7382369"/>
                <a:ext cx="0" cy="23660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2" name="Straight Connector 331"/>
              <p:cNvCxnSpPr/>
              <p:nvPr/>
            </p:nvCxnSpPr>
            <p:spPr>
              <a:xfrm flipH="1">
                <a:off x="22001410" y="7380095"/>
                <a:ext cx="7819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3" name="Straight Connector 332"/>
              <p:cNvCxnSpPr/>
              <p:nvPr/>
            </p:nvCxnSpPr>
            <p:spPr>
              <a:xfrm flipH="1">
                <a:off x="22001410" y="7620569"/>
                <a:ext cx="7819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327" name="Group 326"/>
            <p:cNvGrpSpPr/>
            <p:nvPr/>
          </p:nvGrpSpPr>
          <p:grpSpPr>
            <a:xfrm>
              <a:off x="24012151" y="8250516"/>
              <a:ext cx="78197" cy="230950"/>
              <a:chOff x="21997205" y="7377664"/>
              <a:chExt cx="78197" cy="240474"/>
            </a:xfrm>
          </p:grpSpPr>
          <p:cxnSp>
            <p:nvCxnSpPr>
              <p:cNvPr id="328" name="Straight Connector 327"/>
              <p:cNvCxnSpPr/>
              <p:nvPr/>
            </p:nvCxnSpPr>
            <p:spPr>
              <a:xfrm>
                <a:off x="22036303" y="7379938"/>
                <a:ext cx="0" cy="23660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9" name="Straight Connector 328"/>
              <p:cNvCxnSpPr/>
              <p:nvPr/>
            </p:nvCxnSpPr>
            <p:spPr>
              <a:xfrm flipH="1">
                <a:off x="21997206" y="7377664"/>
                <a:ext cx="7819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0" name="Straight Connector 329"/>
              <p:cNvCxnSpPr/>
              <p:nvPr/>
            </p:nvCxnSpPr>
            <p:spPr>
              <a:xfrm flipH="1">
                <a:off x="21997205" y="7618138"/>
                <a:ext cx="7819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grpSp>
        <p:nvGrpSpPr>
          <p:cNvPr id="283" name="Group 282"/>
          <p:cNvGrpSpPr/>
          <p:nvPr/>
        </p:nvGrpSpPr>
        <p:grpSpPr>
          <a:xfrm>
            <a:off x="5369717" y="3172617"/>
            <a:ext cx="952079" cy="811416"/>
            <a:chOff x="24488775" y="7909750"/>
            <a:chExt cx="833846" cy="688149"/>
          </a:xfrm>
        </p:grpSpPr>
        <p:grpSp>
          <p:nvGrpSpPr>
            <p:cNvPr id="313" name="Group 312"/>
            <p:cNvGrpSpPr/>
            <p:nvPr/>
          </p:nvGrpSpPr>
          <p:grpSpPr>
            <a:xfrm>
              <a:off x="24488775" y="7909750"/>
              <a:ext cx="78196" cy="230950"/>
              <a:chOff x="21972179" y="7290626"/>
              <a:chExt cx="78196" cy="240474"/>
            </a:xfrm>
          </p:grpSpPr>
          <p:cxnSp>
            <p:nvCxnSpPr>
              <p:cNvPr id="322" name="Straight Connector 321"/>
              <p:cNvCxnSpPr/>
              <p:nvPr/>
            </p:nvCxnSpPr>
            <p:spPr>
              <a:xfrm>
                <a:off x="22011277" y="7292900"/>
                <a:ext cx="0" cy="23660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3" name="Straight Connector 322"/>
              <p:cNvCxnSpPr/>
              <p:nvPr/>
            </p:nvCxnSpPr>
            <p:spPr>
              <a:xfrm flipH="1">
                <a:off x="21972179" y="7290626"/>
                <a:ext cx="7819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4" name="Straight Connector 323"/>
              <p:cNvCxnSpPr/>
              <p:nvPr/>
            </p:nvCxnSpPr>
            <p:spPr>
              <a:xfrm flipH="1">
                <a:off x="21972179" y="7531100"/>
                <a:ext cx="7819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314" name="Group 313"/>
            <p:cNvGrpSpPr/>
            <p:nvPr/>
          </p:nvGrpSpPr>
          <p:grpSpPr>
            <a:xfrm>
              <a:off x="24863425" y="8236774"/>
              <a:ext cx="78196" cy="338901"/>
              <a:chOff x="21972179" y="7290626"/>
              <a:chExt cx="78196" cy="240474"/>
            </a:xfrm>
          </p:grpSpPr>
          <p:cxnSp>
            <p:nvCxnSpPr>
              <p:cNvPr id="319" name="Straight Connector 318"/>
              <p:cNvCxnSpPr/>
              <p:nvPr/>
            </p:nvCxnSpPr>
            <p:spPr>
              <a:xfrm>
                <a:off x="22011277" y="7292900"/>
                <a:ext cx="0" cy="23660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0" name="Straight Connector 319"/>
              <p:cNvCxnSpPr/>
              <p:nvPr/>
            </p:nvCxnSpPr>
            <p:spPr>
              <a:xfrm flipH="1">
                <a:off x="21972179" y="7290626"/>
                <a:ext cx="7819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1" name="Straight Connector 320"/>
              <p:cNvCxnSpPr/>
              <p:nvPr/>
            </p:nvCxnSpPr>
            <p:spPr>
              <a:xfrm flipH="1">
                <a:off x="21972179" y="7531100"/>
                <a:ext cx="7819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315" name="Group 314"/>
            <p:cNvGrpSpPr/>
            <p:nvPr/>
          </p:nvGrpSpPr>
          <p:grpSpPr>
            <a:xfrm>
              <a:off x="25244425" y="8278048"/>
              <a:ext cx="78196" cy="319851"/>
              <a:chOff x="21972179" y="7290626"/>
              <a:chExt cx="78196" cy="240474"/>
            </a:xfrm>
          </p:grpSpPr>
          <p:cxnSp>
            <p:nvCxnSpPr>
              <p:cNvPr id="316" name="Straight Connector 315"/>
              <p:cNvCxnSpPr/>
              <p:nvPr/>
            </p:nvCxnSpPr>
            <p:spPr>
              <a:xfrm>
                <a:off x="22011277" y="7292900"/>
                <a:ext cx="0" cy="23660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7" name="Straight Connector 316"/>
              <p:cNvCxnSpPr/>
              <p:nvPr/>
            </p:nvCxnSpPr>
            <p:spPr>
              <a:xfrm flipH="1">
                <a:off x="21972179" y="7290626"/>
                <a:ext cx="7819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8" name="Straight Connector 317"/>
              <p:cNvCxnSpPr/>
              <p:nvPr/>
            </p:nvCxnSpPr>
            <p:spPr>
              <a:xfrm flipH="1">
                <a:off x="21972179" y="7531100"/>
                <a:ext cx="7819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grpSp>
        <p:nvGrpSpPr>
          <p:cNvPr id="284" name="Group 283"/>
          <p:cNvGrpSpPr/>
          <p:nvPr/>
        </p:nvGrpSpPr>
        <p:grpSpPr>
          <a:xfrm>
            <a:off x="2573052" y="3155918"/>
            <a:ext cx="955702" cy="852634"/>
            <a:chOff x="21972179" y="7290626"/>
            <a:chExt cx="837021" cy="723105"/>
          </a:xfrm>
        </p:grpSpPr>
        <p:grpSp>
          <p:nvGrpSpPr>
            <p:cNvPr id="301" name="Group 300"/>
            <p:cNvGrpSpPr/>
            <p:nvPr/>
          </p:nvGrpSpPr>
          <p:grpSpPr>
            <a:xfrm>
              <a:off x="21972179" y="7290626"/>
              <a:ext cx="78196" cy="240474"/>
              <a:chOff x="21972179" y="7290626"/>
              <a:chExt cx="78196" cy="240474"/>
            </a:xfrm>
          </p:grpSpPr>
          <p:cxnSp>
            <p:nvCxnSpPr>
              <p:cNvPr id="310" name="Straight Connector 309"/>
              <p:cNvCxnSpPr/>
              <p:nvPr/>
            </p:nvCxnSpPr>
            <p:spPr>
              <a:xfrm>
                <a:off x="22011277" y="7292900"/>
                <a:ext cx="0" cy="23660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1" name="Straight Connector 310"/>
              <p:cNvCxnSpPr/>
              <p:nvPr/>
            </p:nvCxnSpPr>
            <p:spPr>
              <a:xfrm flipH="1">
                <a:off x="21972179" y="7290626"/>
                <a:ext cx="7819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2" name="Straight Connector 311"/>
              <p:cNvCxnSpPr/>
              <p:nvPr/>
            </p:nvCxnSpPr>
            <p:spPr>
              <a:xfrm flipH="1">
                <a:off x="21972179" y="7531100"/>
                <a:ext cx="7819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302" name="Group 301"/>
            <p:cNvGrpSpPr/>
            <p:nvPr/>
          </p:nvGrpSpPr>
          <p:grpSpPr>
            <a:xfrm>
              <a:off x="22356354" y="7690706"/>
              <a:ext cx="78196" cy="323025"/>
              <a:chOff x="21972179" y="7290626"/>
              <a:chExt cx="78196" cy="240474"/>
            </a:xfrm>
          </p:grpSpPr>
          <p:cxnSp>
            <p:nvCxnSpPr>
              <p:cNvPr id="307" name="Straight Connector 306"/>
              <p:cNvCxnSpPr/>
              <p:nvPr/>
            </p:nvCxnSpPr>
            <p:spPr>
              <a:xfrm>
                <a:off x="22011277" y="7292900"/>
                <a:ext cx="0" cy="23660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08" name="Straight Connector 307"/>
              <p:cNvCxnSpPr/>
              <p:nvPr/>
            </p:nvCxnSpPr>
            <p:spPr>
              <a:xfrm flipH="1">
                <a:off x="21972179" y="7290626"/>
                <a:ext cx="7819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09" name="Straight Connector 308"/>
              <p:cNvCxnSpPr/>
              <p:nvPr/>
            </p:nvCxnSpPr>
            <p:spPr>
              <a:xfrm flipH="1">
                <a:off x="21972179" y="7531100"/>
                <a:ext cx="7819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303" name="Group 302"/>
            <p:cNvGrpSpPr/>
            <p:nvPr/>
          </p:nvGrpSpPr>
          <p:grpSpPr>
            <a:xfrm>
              <a:off x="22731004" y="7563706"/>
              <a:ext cx="78196" cy="323025"/>
              <a:chOff x="21972179" y="7290626"/>
              <a:chExt cx="78196" cy="240474"/>
            </a:xfrm>
          </p:grpSpPr>
          <p:cxnSp>
            <p:nvCxnSpPr>
              <p:cNvPr id="304" name="Straight Connector 303"/>
              <p:cNvCxnSpPr/>
              <p:nvPr/>
            </p:nvCxnSpPr>
            <p:spPr>
              <a:xfrm>
                <a:off x="22011277" y="7292900"/>
                <a:ext cx="0" cy="23660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05" name="Straight Connector 304"/>
              <p:cNvCxnSpPr/>
              <p:nvPr/>
            </p:nvCxnSpPr>
            <p:spPr>
              <a:xfrm flipH="1">
                <a:off x="21972179" y="7290626"/>
                <a:ext cx="7819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06" name="Straight Connector 305"/>
              <p:cNvCxnSpPr/>
              <p:nvPr/>
            </p:nvCxnSpPr>
            <p:spPr>
              <a:xfrm flipH="1">
                <a:off x="21972179" y="7531100"/>
                <a:ext cx="7819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grpSp>
        <p:nvGrpSpPr>
          <p:cNvPr id="3" name="Group 2"/>
          <p:cNvGrpSpPr/>
          <p:nvPr/>
        </p:nvGrpSpPr>
        <p:grpSpPr>
          <a:xfrm>
            <a:off x="2435752" y="1922648"/>
            <a:ext cx="4453210" cy="3861266"/>
            <a:chOff x="2411370" y="1464264"/>
            <a:chExt cx="4453210" cy="3861266"/>
          </a:xfrm>
        </p:grpSpPr>
        <p:grpSp>
          <p:nvGrpSpPr>
            <p:cNvPr id="273" name="Group 272"/>
            <p:cNvGrpSpPr/>
            <p:nvPr/>
          </p:nvGrpSpPr>
          <p:grpSpPr>
            <a:xfrm>
              <a:off x="2411370" y="2314542"/>
              <a:ext cx="1304667" cy="2684582"/>
              <a:chOff x="21815255" y="7011013"/>
              <a:chExt cx="1142656" cy="2276750"/>
            </a:xfrm>
          </p:grpSpPr>
          <p:sp>
            <p:nvSpPr>
              <p:cNvPr id="357" name="Rectangle 356"/>
              <p:cNvSpPr/>
              <p:nvPr/>
            </p:nvSpPr>
            <p:spPr>
              <a:xfrm>
                <a:off x="21815255" y="7011013"/>
                <a:ext cx="379029" cy="227402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p>
            </p:txBody>
          </p:sp>
          <p:sp>
            <p:nvSpPr>
              <p:cNvPr id="358" name="Rectangle 357"/>
              <p:cNvSpPr/>
              <p:nvPr/>
            </p:nvSpPr>
            <p:spPr>
              <a:xfrm>
                <a:off x="22199575" y="7363827"/>
                <a:ext cx="379029" cy="192393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p>
            </p:txBody>
          </p:sp>
          <p:sp>
            <p:nvSpPr>
              <p:cNvPr id="359" name="Rectangle 358"/>
              <p:cNvSpPr/>
              <p:nvPr/>
            </p:nvSpPr>
            <p:spPr>
              <a:xfrm>
                <a:off x="22578882" y="7186856"/>
                <a:ext cx="379029" cy="209818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p>
            </p:txBody>
          </p:sp>
        </p:grpSp>
        <p:sp>
          <p:nvSpPr>
            <p:cNvPr id="279" name="TextBox 278"/>
            <p:cNvSpPr txBox="1"/>
            <p:nvPr/>
          </p:nvSpPr>
          <p:spPr>
            <a:xfrm>
              <a:off x="2440057" y="5011820"/>
              <a:ext cx="1117614" cy="307777"/>
            </a:xfrm>
            <a:prstGeom prst="rect">
              <a:avLst/>
            </a:prstGeom>
            <a:noFill/>
          </p:spPr>
          <p:txBody>
            <a:bodyPr wrap="none" rtlCol="0">
              <a:spAutoFit/>
            </a:bodyPr>
            <a:lstStyle/>
            <a:p>
              <a:pPr algn="ctr"/>
              <a:r>
                <a:rPr lang="en-US" sz="1400" b="1" kern="1200" dirty="0" smtClean="0">
                  <a:solidFill>
                    <a:srgbClr val="0070C0"/>
                  </a:solidFill>
                  <a:latin typeface="Arial" charset="0"/>
                  <a:ea typeface="Arial" charset="0"/>
                  <a:cs typeface="Arial" charset="0"/>
                </a:rPr>
                <a:t>Worst Pain</a:t>
              </a:r>
              <a:endParaRPr lang="en-US" sz="1400" b="1" kern="1200" dirty="0">
                <a:solidFill>
                  <a:srgbClr val="0070C0"/>
                </a:solidFill>
                <a:latin typeface="Arial" charset="0"/>
                <a:ea typeface="Arial" charset="0"/>
                <a:cs typeface="Arial" charset="0"/>
              </a:endParaRPr>
            </a:p>
          </p:txBody>
        </p:sp>
        <p:sp>
          <p:nvSpPr>
            <p:cNvPr id="280" name="TextBox 279"/>
            <p:cNvSpPr txBox="1"/>
            <p:nvPr/>
          </p:nvSpPr>
          <p:spPr>
            <a:xfrm>
              <a:off x="3780870" y="5017753"/>
              <a:ext cx="1309974" cy="307777"/>
            </a:xfrm>
            <a:prstGeom prst="rect">
              <a:avLst/>
            </a:prstGeom>
            <a:noFill/>
          </p:spPr>
          <p:txBody>
            <a:bodyPr wrap="none" rtlCol="0">
              <a:spAutoFit/>
            </a:bodyPr>
            <a:lstStyle/>
            <a:p>
              <a:pPr algn="ctr"/>
              <a:r>
                <a:rPr lang="en-US" sz="1400" b="1" kern="1200" dirty="0" smtClean="0">
                  <a:solidFill>
                    <a:srgbClr val="0070C0"/>
                  </a:solidFill>
                  <a:latin typeface="Arial" charset="0"/>
                  <a:ea typeface="Arial" charset="0"/>
                  <a:cs typeface="Arial" charset="0"/>
                </a:rPr>
                <a:t>Pain Severity</a:t>
              </a:r>
              <a:endParaRPr lang="en-US" sz="1400" b="1" kern="1200" dirty="0">
                <a:solidFill>
                  <a:srgbClr val="0070C0"/>
                </a:solidFill>
                <a:latin typeface="Arial" charset="0"/>
                <a:ea typeface="Arial" charset="0"/>
                <a:cs typeface="Arial" charset="0"/>
              </a:endParaRPr>
            </a:p>
          </p:txBody>
        </p:sp>
        <p:sp>
          <p:nvSpPr>
            <p:cNvPr id="281" name="TextBox 280"/>
            <p:cNvSpPr txBox="1"/>
            <p:nvPr/>
          </p:nvSpPr>
          <p:spPr>
            <a:xfrm>
              <a:off x="4985394" y="5011551"/>
              <a:ext cx="1879186" cy="307777"/>
            </a:xfrm>
            <a:prstGeom prst="rect">
              <a:avLst/>
            </a:prstGeom>
            <a:noFill/>
          </p:spPr>
          <p:txBody>
            <a:bodyPr wrap="square" rtlCol="0">
              <a:spAutoFit/>
            </a:bodyPr>
            <a:lstStyle/>
            <a:p>
              <a:pPr algn="ctr"/>
              <a:r>
                <a:rPr lang="en-US" sz="1400" b="1" kern="1200" dirty="0" smtClean="0">
                  <a:solidFill>
                    <a:srgbClr val="0070C0"/>
                  </a:solidFill>
                  <a:latin typeface="Arial" charset="0"/>
                  <a:ea typeface="Arial" charset="0"/>
                  <a:cs typeface="Arial" charset="0"/>
                </a:rPr>
                <a:t>Pain Interference</a:t>
              </a:r>
              <a:endParaRPr lang="en-US" sz="1400" b="1" kern="1200" dirty="0">
                <a:solidFill>
                  <a:srgbClr val="0070C0"/>
                </a:solidFill>
                <a:latin typeface="Arial" charset="0"/>
                <a:ea typeface="Arial" charset="0"/>
                <a:cs typeface="Arial" charset="0"/>
              </a:endParaRPr>
            </a:p>
          </p:txBody>
        </p:sp>
        <p:grpSp>
          <p:nvGrpSpPr>
            <p:cNvPr id="285" name="Group 284"/>
            <p:cNvGrpSpPr/>
            <p:nvPr/>
          </p:nvGrpSpPr>
          <p:grpSpPr>
            <a:xfrm>
              <a:off x="2556575" y="1464264"/>
              <a:ext cx="3830295" cy="344541"/>
              <a:chOff x="21942426" y="6238852"/>
              <a:chExt cx="3354657" cy="292199"/>
            </a:xfrm>
          </p:grpSpPr>
          <p:sp>
            <p:nvSpPr>
              <p:cNvPr id="298" name="TextBox 297"/>
              <p:cNvSpPr txBox="1"/>
              <p:nvPr/>
            </p:nvSpPr>
            <p:spPr>
              <a:xfrm>
                <a:off x="21942426" y="6243929"/>
                <a:ext cx="925481" cy="287122"/>
              </a:xfrm>
              <a:prstGeom prst="rect">
                <a:avLst/>
              </a:prstGeom>
              <a:noFill/>
            </p:spPr>
            <p:txBody>
              <a:bodyPr wrap="none" rtlCol="0">
                <a:spAutoFit/>
              </a:bodyPr>
              <a:lstStyle/>
              <a:p>
                <a:pPr algn="ctr"/>
                <a:r>
                  <a:rPr lang="en-US" sz="1600" b="1" kern="1200" dirty="0" smtClean="0">
                    <a:solidFill>
                      <a:srgbClr val="0070C0"/>
                    </a:solidFill>
                    <a:latin typeface="Arial" charset="0"/>
                    <a:ea typeface="Arial" charset="0"/>
                    <a:cs typeface="Arial" charset="0"/>
                  </a:rPr>
                  <a:t>p=0.0268</a:t>
                </a:r>
                <a:endParaRPr lang="en-US" sz="1600" b="1" kern="1200" dirty="0">
                  <a:solidFill>
                    <a:srgbClr val="0070C0"/>
                  </a:solidFill>
                  <a:latin typeface="Arial" charset="0"/>
                  <a:ea typeface="Arial" charset="0"/>
                  <a:cs typeface="Arial" charset="0"/>
                </a:endParaRPr>
              </a:p>
            </p:txBody>
          </p:sp>
          <p:sp>
            <p:nvSpPr>
              <p:cNvPr id="299" name="TextBox 298"/>
              <p:cNvSpPr txBox="1"/>
              <p:nvPr/>
            </p:nvSpPr>
            <p:spPr>
              <a:xfrm>
                <a:off x="23144157" y="6238852"/>
                <a:ext cx="925481" cy="287122"/>
              </a:xfrm>
              <a:prstGeom prst="rect">
                <a:avLst/>
              </a:prstGeom>
              <a:noFill/>
            </p:spPr>
            <p:txBody>
              <a:bodyPr wrap="none" rtlCol="0">
                <a:spAutoFit/>
              </a:bodyPr>
              <a:lstStyle/>
              <a:p>
                <a:pPr algn="ctr"/>
                <a:r>
                  <a:rPr lang="en-US" sz="1600" b="1" kern="1200" dirty="0" smtClean="0">
                    <a:solidFill>
                      <a:srgbClr val="0070C0"/>
                    </a:solidFill>
                    <a:latin typeface="Arial" charset="0"/>
                    <a:ea typeface="Arial" charset="0"/>
                    <a:cs typeface="Arial" charset="0"/>
                  </a:rPr>
                  <a:t>p=0.0141</a:t>
                </a:r>
                <a:endParaRPr lang="en-US" sz="1600" b="1" kern="1200" dirty="0">
                  <a:solidFill>
                    <a:srgbClr val="0070C0"/>
                  </a:solidFill>
                  <a:latin typeface="Arial" charset="0"/>
                  <a:ea typeface="Arial" charset="0"/>
                  <a:cs typeface="Arial" charset="0"/>
                </a:endParaRPr>
              </a:p>
            </p:txBody>
          </p:sp>
          <p:sp>
            <p:nvSpPr>
              <p:cNvPr id="300" name="TextBox 299"/>
              <p:cNvSpPr txBox="1"/>
              <p:nvPr/>
            </p:nvSpPr>
            <p:spPr>
              <a:xfrm>
                <a:off x="24371602" y="6241648"/>
                <a:ext cx="925481" cy="287122"/>
              </a:xfrm>
              <a:prstGeom prst="rect">
                <a:avLst/>
              </a:prstGeom>
              <a:noFill/>
            </p:spPr>
            <p:txBody>
              <a:bodyPr wrap="none" rtlCol="0">
                <a:spAutoFit/>
              </a:bodyPr>
              <a:lstStyle/>
              <a:p>
                <a:pPr algn="ctr"/>
                <a:r>
                  <a:rPr lang="en-US" sz="1600" b="1" kern="1200" dirty="0" smtClean="0">
                    <a:solidFill>
                      <a:srgbClr val="0070C0"/>
                    </a:solidFill>
                    <a:latin typeface="Arial" charset="0"/>
                    <a:ea typeface="Arial" charset="0"/>
                    <a:cs typeface="Arial" charset="0"/>
                  </a:rPr>
                  <a:t>p=0.0009</a:t>
                </a:r>
                <a:endParaRPr lang="en-US" sz="1600" b="1" kern="1200" dirty="0">
                  <a:solidFill>
                    <a:srgbClr val="0070C0"/>
                  </a:solidFill>
                  <a:latin typeface="Arial" charset="0"/>
                  <a:ea typeface="Arial" charset="0"/>
                  <a:cs typeface="Arial" charset="0"/>
                </a:endParaRPr>
              </a:p>
            </p:txBody>
          </p:sp>
        </p:grpSp>
        <p:grpSp>
          <p:nvGrpSpPr>
            <p:cNvPr id="286" name="Group 285"/>
            <p:cNvGrpSpPr/>
            <p:nvPr/>
          </p:nvGrpSpPr>
          <p:grpSpPr>
            <a:xfrm rot="5400000">
              <a:off x="3042698" y="1500683"/>
              <a:ext cx="92205" cy="866420"/>
              <a:chOff x="21483955" y="7284968"/>
              <a:chExt cx="78198" cy="240471"/>
            </a:xfrm>
          </p:grpSpPr>
          <p:cxnSp>
            <p:nvCxnSpPr>
              <p:cNvPr id="295" name="Straight Connector 294"/>
              <p:cNvCxnSpPr/>
              <p:nvPr/>
            </p:nvCxnSpPr>
            <p:spPr>
              <a:xfrm>
                <a:off x="21491296" y="7287237"/>
                <a:ext cx="0" cy="23660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6" name="Straight Connector 295"/>
              <p:cNvCxnSpPr/>
              <p:nvPr/>
            </p:nvCxnSpPr>
            <p:spPr>
              <a:xfrm flipH="1">
                <a:off x="21483955" y="7284968"/>
                <a:ext cx="7819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7" name="Straight Connector 296"/>
              <p:cNvCxnSpPr/>
              <p:nvPr/>
            </p:nvCxnSpPr>
            <p:spPr>
              <a:xfrm flipH="1">
                <a:off x="21483957" y="7525439"/>
                <a:ext cx="7819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87" name="Group 286"/>
            <p:cNvGrpSpPr/>
            <p:nvPr/>
          </p:nvGrpSpPr>
          <p:grpSpPr>
            <a:xfrm rot="5400000">
              <a:off x="4440073" y="1521227"/>
              <a:ext cx="92205" cy="866421"/>
              <a:chOff x="21501379" y="7295877"/>
              <a:chExt cx="78198" cy="240471"/>
            </a:xfrm>
          </p:grpSpPr>
          <p:cxnSp>
            <p:nvCxnSpPr>
              <p:cNvPr id="292" name="Straight Connector 291"/>
              <p:cNvCxnSpPr/>
              <p:nvPr/>
            </p:nvCxnSpPr>
            <p:spPr>
              <a:xfrm>
                <a:off x="21508720" y="7298146"/>
                <a:ext cx="0" cy="23660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3" name="Straight Connector 292"/>
              <p:cNvCxnSpPr/>
              <p:nvPr/>
            </p:nvCxnSpPr>
            <p:spPr>
              <a:xfrm flipH="1">
                <a:off x="21501379" y="7295877"/>
                <a:ext cx="7819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4" name="Straight Connector 293"/>
              <p:cNvCxnSpPr/>
              <p:nvPr/>
            </p:nvCxnSpPr>
            <p:spPr>
              <a:xfrm flipH="1">
                <a:off x="21501381" y="7536348"/>
                <a:ext cx="7819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88" name="Group 287"/>
            <p:cNvGrpSpPr/>
            <p:nvPr/>
          </p:nvGrpSpPr>
          <p:grpSpPr>
            <a:xfrm rot="5400000">
              <a:off x="5796400" y="1514814"/>
              <a:ext cx="92204" cy="866420"/>
              <a:chOff x="21495898" y="7317878"/>
              <a:chExt cx="78197" cy="240471"/>
            </a:xfrm>
          </p:grpSpPr>
          <p:cxnSp>
            <p:nvCxnSpPr>
              <p:cNvPr id="289" name="Straight Connector 288"/>
              <p:cNvCxnSpPr/>
              <p:nvPr/>
            </p:nvCxnSpPr>
            <p:spPr>
              <a:xfrm>
                <a:off x="21503237" y="7320147"/>
                <a:ext cx="0" cy="23660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0" name="Straight Connector 289"/>
              <p:cNvCxnSpPr/>
              <p:nvPr/>
            </p:nvCxnSpPr>
            <p:spPr>
              <a:xfrm flipH="1">
                <a:off x="21495898" y="7317878"/>
                <a:ext cx="7819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1" name="Straight Connector 290"/>
              <p:cNvCxnSpPr/>
              <p:nvPr/>
            </p:nvCxnSpPr>
            <p:spPr>
              <a:xfrm flipH="1">
                <a:off x="21495899" y="7558349"/>
                <a:ext cx="7819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sp>
        <p:nvSpPr>
          <p:cNvPr id="94" name="Title 1"/>
          <p:cNvSpPr>
            <a:spLocks noGrp="1"/>
          </p:cNvSpPr>
          <p:nvPr>
            <p:ph type="title"/>
          </p:nvPr>
        </p:nvSpPr>
        <p:spPr>
          <a:xfrm>
            <a:off x="960631" y="191253"/>
            <a:ext cx="7519049" cy="1155147"/>
          </a:xfrm>
          <a:solidFill>
            <a:schemeClr val="accent3">
              <a:lumMod val="75000"/>
              <a:alpha val="44000"/>
            </a:schemeClr>
          </a:solidFill>
          <a:ln w="38100">
            <a:solidFill>
              <a:srgbClr val="3366FF"/>
            </a:solidFill>
          </a:ln>
        </p:spPr>
        <p:txBody>
          <a:bodyPr>
            <a:normAutofit/>
          </a:bodyPr>
          <a:lstStyle/>
          <a:p>
            <a:r>
              <a:rPr lang="en-US" sz="2800" b="1" dirty="0" smtClean="0">
                <a:solidFill>
                  <a:srgbClr val="0000FF"/>
                </a:solidFill>
                <a:latin typeface="Arial"/>
                <a:cs typeface="Arial"/>
              </a:rPr>
              <a:t>Improvement in Brief Pain Inventory </a:t>
            </a:r>
            <a:br>
              <a:rPr lang="en-US" sz="2800" b="1" dirty="0" smtClean="0">
                <a:solidFill>
                  <a:srgbClr val="0000FF"/>
                </a:solidFill>
                <a:latin typeface="Arial"/>
                <a:cs typeface="Arial"/>
              </a:rPr>
            </a:br>
            <a:r>
              <a:rPr lang="en-US" sz="2800" b="1" dirty="0" smtClean="0">
                <a:solidFill>
                  <a:srgbClr val="0000FF"/>
                </a:solidFill>
                <a:latin typeface="Arial"/>
                <a:cs typeface="Arial"/>
              </a:rPr>
              <a:t>Short Form Scores Overall</a:t>
            </a:r>
            <a:endParaRPr lang="en-US" sz="2800" b="1" dirty="0">
              <a:solidFill>
                <a:srgbClr val="0000FF"/>
              </a:solidFill>
              <a:latin typeface="Arial"/>
              <a:cs typeface="Arial"/>
            </a:endParaRPr>
          </a:p>
        </p:txBody>
      </p:sp>
      <p:grpSp>
        <p:nvGrpSpPr>
          <p:cNvPr id="105" name="Group 104"/>
          <p:cNvGrpSpPr/>
          <p:nvPr/>
        </p:nvGrpSpPr>
        <p:grpSpPr>
          <a:xfrm>
            <a:off x="2648234" y="2609837"/>
            <a:ext cx="920445" cy="717321"/>
            <a:chOff x="23231475" y="7970077"/>
            <a:chExt cx="806142" cy="608349"/>
          </a:xfrm>
        </p:grpSpPr>
        <p:grpSp>
          <p:nvGrpSpPr>
            <p:cNvPr id="106" name="Group 105"/>
            <p:cNvGrpSpPr/>
            <p:nvPr/>
          </p:nvGrpSpPr>
          <p:grpSpPr>
            <a:xfrm>
              <a:off x="23231475" y="7970077"/>
              <a:ext cx="78196" cy="215074"/>
              <a:chOff x="21972179" y="7290626"/>
              <a:chExt cx="78196" cy="240474"/>
            </a:xfrm>
          </p:grpSpPr>
          <p:cxnSp>
            <p:nvCxnSpPr>
              <p:cNvPr id="115" name="Straight Connector 114"/>
              <p:cNvCxnSpPr/>
              <p:nvPr/>
            </p:nvCxnSpPr>
            <p:spPr>
              <a:xfrm>
                <a:off x="22011277" y="7292900"/>
                <a:ext cx="0" cy="23660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flipH="1">
                <a:off x="21972179" y="7290626"/>
                <a:ext cx="7819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7" name="Straight Connector 116"/>
              <p:cNvCxnSpPr/>
              <p:nvPr/>
            </p:nvCxnSpPr>
            <p:spPr>
              <a:xfrm flipH="1">
                <a:off x="21972179" y="7531100"/>
                <a:ext cx="7819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07" name="Group 106"/>
            <p:cNvGrpSpPr/>
            <p:nvPr/>
          </p:nvGrpSpPr>
          <p:grpSpPr>
            <a:xfrm>
              <a:off x="23595259" y="8325253"/>
              <a:ext cx="78196" cy="253173"/>
              <a:chOff x="21954963" y="7434979"/>
              <a:chExt cx="78196" cy="240474"/>
            </a:xfrm>
          </p:grpSpPr>
          <p:cxnSp>
            <p:nvCxnSpPr>
              <p:cNvPr id="112" name="Straight Connector 111"/>
              <p:cNvCxnSpPr/>
              <p:nvPr/>
            </p:nvCxnSpPr>
            <p:spPr>
              <a:xfrm>
                <a:off x="21994061" y="7437253"/>
                <a:ext cx="0" cy="23660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flipH="1">
                <a:off x="21954963" y="7434979"/>
                <a:ext cx="7819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flipH="1">
                <a:off x="21954963" y="7675453"/>
                <a:ext cx="7819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08" name="Group 107"/>
            <p:cNvGrpSpPr/>
            <p:nvPr/>
          </p:nvGrpSpPr>
          <p:grpSpPr>
            <a:xfrm>
              <a:off x="23959421" y="8158001"/>
              <a:ext cx="78196" cy="230949"/>
              <a:chOff x="21944475" y="7281366"/>
              <a:chExt cx="78196" cy="240474"/>
            </a:xfrm>
          </p:grpSpPr>
          <p:cxnSp>
            <p:nvCxnSpPr>
              <p:cNvPr id="109" name="Straight Connector 108"/>
              <p:cNvCxnSpPr/>
              <p:nvPr/>
            </p:nvCxnSpPr>
            <p:spPr>
              <a:xfrm>
                <a:off x="21983573" y="7283640"/>
                <a:ext cx="0" cy="23660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flipH="1">
                <a:off x="21944475" y="7281366"/>
                <a:ext cx="7819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flipH="1">
                <a:off x="21944475" y="7521840"/>
                <a:ext cx="7819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grpSp>
        <p:nvGrpSpPr>
          <p:cNvPr id="118" name="Group 117"/>
          <p:cNvGrpSpPr/>
          <p:nvPr/>
        </p:nvGrpSpPr>
        <p:grpSpPr>
          <a:xfrm>
            <a:off x="2825316" y="1553635"/>
            <a:ext cx="3496480" cy="307777"/>
            <a:chOff x="22385086" y="6314418"/>
            <a:chExt cx="3149225" cy="323729"/>
          </a:xfrm>
        </p:grpSpPr>
        <p:sp>
          <p:nvSpPr>
            <p:cNvPr id="119" name="Rectangle 118"/>
            <p:cNvSpPr/>
            <p:nvPr/>
          </p:nvSpPr>
          <p:spPr>
            <a:xfrm>
              <a:off x="22385086" y="6383691"/>
              <a:ext cx="193291" cy="19329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20" name="TextBox 119"/>
            <p:cNvSpPr txBox="1"/>
            <p:nvPr/>
          </p:nvSpPr>
          <p:spPr>
            <a:xfrm>
              <a:off x="22579876" y="6314418"/>
              <a:ext cx="755437" cy="323729"/>
            </a:xfrm>
            <a:prstGeom prst="rect">
              <a:avLst/>
            </a:prstGeom>
            <a:noFill/>
          </p:spPr>
          <p:txBody>
            <a:bodyPr wrap="none" rtlCol="0">
              <a:spAutoFit/>
            </a:bodyPr>
            <a:lstStyle/>
            <a:p>
              <a:r>
                <a:rPr lang="en-US" sz="1400" dirty="0" smtClean="0"/>
                <a:t>Baseline</a:t>
              </a:r>
              <a:endParaRPr lang="en-US" sz="1400" dirty="0"/>
            </a:p>
          </p:txBody>
        </p:sp>
        <p:sp>
          <p:nvSpPr>
            <p:cNvPr id="121" name="Rectangle 120"/>
            <p:cNvSpPr/>
            <p:nvPr/>
          </p:nvSpPr>
          <p:spPr>
            <a:xfrm>
              <a:off x="23503410" y="6383691"/>
              <a:ext cx="193291" cy="19329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22" name="TextBox 121"/>
            <p:cNvSpPr txBox="1"/>
            <p:nvPr/>
          </p:nvSpPr>
          <p:spPr>
            <a:xfrm>
              <a:off x="23698200" y="6314418"/>
              <a:ext cx="769311" cy="323729"/>
            </a:xfrm>
            <a:prstGeom prst="rect">
              <a:avLst/>
            </a:prstGeom>
            <a:noFill/>
          </p:spPr>
          <p:txBody>
            <a:bodyPr wrap="none" rtlCol="0">
              <a:spAutoFit/>
            </a:bodyPr>
            <a:lstStyle/>
            <a:p>
              <a:r>
                <a:rPr lang="en-US" sz="1400" dirty="0" smtClean="0"/>
                <a:t>Week 12</a:t>
              </a:r>
              <a:endParaRPr lang="en-US" sz="1400" dirty="0"/>
            </a:p>
          </p:txBody>
        </p:sp>
        <p:sp>
          <p:nvSpPr>
            <p:cNvPr id="123" name="Rectangle 122"/>
            <p:cNvSpPr/>
            <p:nvPr/>
          </p:nvSpPr>
          <p:spPr>
            <a:xfrm>
              <a:off x="24570210" y="6383691"/>
              <a:ext cx="193291" cy="19329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24" name="TextBox 123"/>
            <p:cNvSpPr txBox="1"/>
            <p:nvPr/>
          </p:nvSpPr>
          <p:spPr>
            <a:xfrm>
              <a:off x="24765000" y="6314418"/>
              <a:ext cx="769311" cy="323729"/>
            </a:xfrm>
            <a:prstGeom prst="rect">
              <a:avLst/>
            </a:prstGeom>
            <a:noFill/>
          </p:spPr>
          <p:txBody>
            <a:bodyPr wrap="none" rtlCol="0">
              <a:spAutoFit/>
            </a:bodyPr>
            <a:lstStyle/>
            <a:p>
              <a:r>
                <a:rPr lang="en-US" sz="1400" dirty="0" smtClean="0"/>
                <a:t>Week 24</a:t>
              </a:r>
              <a:endParaRPr lang="en-US" sz="1400" dirty="0"/>
            </a:p>
          </p:txBody>
        </p:sp>
      </p:grpSp>
      <p:sp>
        <p:nvSpPr>
          <p:cNvPr id="125" name="TextBox 124"/>
          <p:cNvSpPr txBox="1"/>
          <p:nvPr/>
        </p:nvSpPr>
        <p:spPr>
          <a:xfrm rot="16200000">
            <a:off x="-8218" y="3303314"/>
            <a:ext cx="3161443" cy="400110"/>
          </a:xfrm>
          <a:prstGeom prst="rect">
            <a:avLst/>
          </a:prstGeom>
          <a:noFill/>
        </p:spPr>
        <p:txBody>
          <a:bodyPr wrap="none" rtlCol="0">
            <a:spAutoFit/>
          </a:bodyPr>
          <a:lstStyle/>
          <a:p>
            <a:pPr algn="ctr"/>
            <a:r>
              <a:rPr lang="en-US" sz="2000" b="1" dirty="0" smtClean="0">
                <a:solidFill>
                  <a:srgbClr val="0070C0"/>
                </a:solidFill>
                <a:latin typeface="Arial" charset="0"/>
                <a:ea typeface="Arial" charset="0"/>
                <a:cs typeface="Arial" charset="0"/>
              </a:rPr>
              <a:t>Mean BPI-SF Score ± SE</a:t>
            </a:r>
            <a:endParaRPr lang="en-US" sz="2000" b="1" dirty="0">
              <a:solidFill>
                <a:srgbClr val="0070C0"/>
              </a:solidFill>
              <a:latin typeface="Arial" charset="0"/>
              <a:ea typeface="Arial" charset="0"/>
              <a:cs typeface="Arial" charset="0"/>
            </a:endParaRPr>
          </a:p>
        </p:txBody>
      </p:sp>
      <p:sp>
        <p:nvSpPr>
          <p:cNvPr id="126" name="TextBox 125"/>
          <p:cNvSpPr txBox="1"/>
          <p:nvPr/>
        </p:nvSpPr>
        <p:spPr>
          <a:xfrm>
            <a:off x="5629374" y="5873023"/>
            <a:ext cx="2773616" cy="738664"/>
          </a:xfrm>
          <a:prstGeom prst="rect">
            <a:avLst/>
          </a:prstGeom>
          <a:noFill/>
        </p:spPr>
        <p:txBody>
          <a:bodyPr wrap="square" rtlCol="0">
            <a:spAutoFit/>
          </a:bodyPr>
          <a:lstStyle/>
          <a:p>
            <a:r>
              <a:rPr lang="en-US" sz="1400" b="1" dirty="0" err="1">
                <a:solidFill>
                  <a:srgbClr val="0000FF"/>
                </a:solidFill>
                <a:latin typeface="Arial"/>
                <a:ea typeface="+mj-ea"/>
                <a:cs typeface="Arial"/>
              </a:rPr>
              <a:t>Ruppe</a:t>
            </a:r>
            <a:r>
              <a:rPr lang="en-US" sz="1400" b="1" dirty="0">
                <a:solidFill>
                  <a:srgbClr val="0000FF"/>
                </a:solidFill>
                <a:latin typeface="Arial"/>
                <a:ea typeface="+mj-ea"/>
                <a:cs typeface="Arial"/>
              </a:rPr>
              <a:t> et al, Poster #MO0319</a:t>
            </a:r>
          </a:p>
          <a:p>
            <a:r>
              <a:rPr lang="en-US" sz="1400" b="1" dirty="0">
                <a:solidFill>
                  <a:srgbClr val="0000FF"/>
                </a:solidFill>
                <a:latin typeface="Arial"/>
                <a:ea typeface="+mj-ea"/>
                <a:cs typeface="Arial"/>
              </a:rPr>
              <a:t>Monday, 9/19 12:30pm-2:30pm</a:t>
            </a:r>
          </a:p>
          <a:p>
            <a:r>
              <a:rPr lang="en-US" sz="1400" b="1" dirty="0">
                <a:solidFill>
                  <a:srgbClr val="0000FF"/>
                </a:solidFill>
                <a:latin typeface="Arial"/>
                <a:ea typeface="+mj-ea"/>
                <a:cs typeface="Arial"/>
              </a:rPr>
              <a:t>Expo Hall A1</a:t>
            </a:r>
          </a:p>
        </p:txBody>
      </p:sp>
    </p:spTree>
    <p:extLst>
      <p:ext uri="{BB962C8B-B14F-4D97-AF65-F5344CB8AC3E}">
        <p14:creationId xmlns:p14="http://schemas.microsoft.com/office/powerpoint/2010/main" val="2767380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4599366" y="6011956"/>
            <a:ext cx="4904180" cy="3273163"/>
            <a:chOff x="26150067" y="6648792"/>
            <a:chExt cx="4904180" cy="3398501"/>
          </a:xfrm>
        </p:grpSpPr>
        <p:sp>
          <p:nvSpPr>
            <p:cNvPr id="5" name="Rectangle 4"/>
            <p:cNvSpPr/>
            <p:nvPr/>
          </p:nvSpPr>
          <p:spPr>
            <a:xfrm>
              <a:off x="27226122" y="7900220"/>
              <a:ext cx="907523" cy="162555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6" name="Rectangle 5"/>
            <p:cNvSpPr/>
            <p:nvPr/>
          </p:nvSpPr>
          <p:spPr>
            <a:xfrm>
              <a:off x="28596023" y="7111697"/>
              <a:ext cx="907523" cy="241408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7" name="Rectangle 6"/>
            <p:cNvSpPr/>
            <p:nvPr/>
          </p:nvSpPr>
          <p:spPr>
            <a:xfrm>
              <a:off x="29972201" y="8540895"/>
              <a:ext cx="907523" cy="98488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grpSp>
          <p:nvGrpSpPr>
            <p:cNvPr id="8" name="Group 7"/>
            <p:cNvGrpSpPr/>
            <p:nvPr/>
          </p:nvGrpSpPr>
          <p:grpSpPr>
            <a:xfrm>
              <a:off x="26787424" y="6814082"/>
              <a:ext cx="4202167" cy="2711695"/>
              <a:chOff x="21748886" y="6414883"/>
              <a:chExt cx="3680351" cy="2852240"/>
            </a:xfrm>
          </p:grpSpPr>
          <p:cxnSp>
            <p:nvCxnSpPr>
              <p:cNvPr id="30" name="Straight Connector 29"/>
              <p:cNvCxnSpPr/>
              <p:nvPr/>
            </p:nvCxnSpPr>
            <p:spPr>
              <a:xfrm>
                <a:off x="21762116" y="6414883"/>
                <a:ext cx="0" cy="285224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H="1">
                <a:off x="21748886" y="9261611"/>
                <a:ext cx="3680351" cy="551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 name="Group 8"/>
            <p:cNvGrpSpPr/>
            <p:nvPr/>
          </p:nvGrpSpPr>
          <p:grpSpPr>
            <a:xfrm>
              <a:off x="26733454" y="6817612"/>
              <a:ext cx="83158" cy="2707833"/>
              <a:chOff x="21701621" y="6418596"/>
              <a:chExt cx="72832" cy="2848178"/>
            </a:xfrm>
          </p:grpSpPr>
          <p:cxnSp>
            <p:nvCxnSpPr>
              <p:cNvPr id="24" name="Straight Connector 23"/>
              <p:cNvCxnSpPr/>
              <p:nvPr/>
            </p:nvCxnSpPr>
            <p:spPr>
              <a:xfrm>
                <a:off x="21701621" y="6418596"/>
                <a:ext cx="72832"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21701621" y="6988232"/>
                <a:ext cx="72832"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21701621" y="7557868"/>
                <a:ext cx="72832"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21701621" y="8127504"/>
                <a:ext cx="72832"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21701621" y="8697140"/>
                <a:ext cx="72832"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21701621" y="9266774"/>
                <a:ext cx="72832"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10" name="Group 9"/>
            <p:cNvGrpSpPr/>
            <p:nvPr/>
          </p:nvGrpSpPr>
          <p:grpSpPr>
            <a:xfrm>
              <a:off x="26336707" y="6648792"/>
              <a:ext cx="461672" cy="3033382"/>
              <a:chOff x="21354140" y="6241026"/>
              <a:chExt cx="404343" cy="3190600"/>
            </a:xfrm>
          </p:grpSpPr>
          <p:sp>
            <p:nvSpPr>
              <p:cNvPr id="18" name="TextBox 17"/>
              <p:cNvSpPr txBox="1"/>
              <p:nvPr/>
            </p:nvSpPr>
            <p:spPr>
              <a:xfrm>
                <a:off x="21354140" y="6241026"/>
                <a:ext cx="404343" cy="338554"/>
              </a:xfrm>
              <a:prstGeom prst="rect">
                <a:avLst/>
              </a:prstGeom>
              <a:noFill/>
            </p:spPr>
            <p:txBody>
              <a:bodyPr wrap="none" rtlCol="0">
                <a:spAutoFit/>
              </a:bodyPr>
              <a:lstStyle/>
              <a:p>
                <a:pPr algn="r"/>
                <a:r>
                  <a:rPr lang="en-US" sz="1600" dirty="0" smtClean="0"/>
                  <a:t>100</a:t>
                </a:r>
                <a:endParaRPr lang="en-US" sz="1600" dirty="0"/>
              </a:p>
            </p:txBody>
          </p:sp>
          <p:sp>
            <p:nvSpPr>
              <p:cNvPr id="19" name="TextBox 18"/>
              <p:cNvSpPr txBox="1"/>
              <p:nvPr/>
            </p:nvSpPr>
            <p:spPr>
              <a:xfrm>
                <a:off x="21435440" y="6811435"/>
                <a:ext cx="323043" cy="338554"/>
              </a:xfrm>
              <a:prstGeom prst="rect">
                <a:avLst/>
              </a:prstGeom>
              <a:noFill/>
            </p:spPr>
            <p:txBody>
              <a:bodyPr wrap="none" rtlCol="0">
                <a:spAutoFit/>
              </a:bodyPr>
              <a:lstStyle/>
              <a:p>
                <a:pPr algn="r"/>
                <a:r>
                  <a:rPr lang="en-US" sz="1600" dirty="0" smtClean="0"/>
                  <a:t>80</a:t>
                </a:r>
                <a:endParaRPr lang="en-US" sz="1600" dirty="0"/>
              </a:p>
            </p:txBody>
          </p:sp>
          <p:sp>
            <p:nvSpPr>
              <p:cNvPr id="20" name="TextBox 19"/>
              <p:cNvSpPr txBox="1"/>
              <p:nvPr/>
            </p:nvSpPr>
            <p:spPr>
              <a:xfrm>
                <a:off x="21435440" y="7381844"/>
                <a:ext cx="323043" cy="338554"/>
              </a:xfrm>
              <a:prstGeom prst="rect">
                <a:avLst/>
              </a:prstGeom>
              <a:noFill/>
            </p:spPr>
            <p:txBody>
              <a:bodyPr wrap="none" rtlCol="0">
                <a:spAutoFit/>
              </a:bodyPr>
              <a:lstStyle/>
              <a:p>
                <a:pPr algn="r"/>
                <a:r>
                  <a:rPr lang="en-US" sz="1600" dirty="0" smtClean="0"/>
                  <a:t>60</a:t>
                </a:r>
                <a:endParaRPr lang="en-US" sz="1600" dirty="0"/>
              </a:p>
            </p:txBody>
          </p:sp>
          <p:sp>
            <p:nvSpPr>
              <p:cNvPr id="21" name="TextBox 20"/>
              <p:cNvSpPr txBox="1"/>
              <p:nvPr/>
            </p:nvSpPr>
            <p:spPr>
              <a:xfrm>
                <a:off x="21435440" y="7952253"/>
                <a:ext cx="323043" cy="338554"/>
              </a:xfrm>
              <a:prstGeom prst="rect">
                <a:avLst/>
              </a:prstGeom>
              <a:noFill/>
            </p:spPr>
            <p:txBody>
              <a:bodyPr wrap="none" rtlCol="0">
                <a:spAutoFit/>
              </a:bodyPr>
              <a:lstStyle/>
              <a:p>
                <a:pPr algn="r"/>
                <a:r>
                  <a:rPr lang="en-US" sz="1600" dirty="0" smtClean="0"/>
                  <a:t>40</a:t>
                </a:r>
                <a:endParaRPr lang="en-US" sz="1600" dirty="0"/>
              </a:p>
            </p:txBody>
          </p:sp>
          <p:sp>
            <p:nvSpPr>
              <p:cNvPr id="22" name="TextBox 21"/>
              <p:cNvSpPr txBox="1"/>
              <p:nvPr/>
            </p:nvSpPr>
            <p:spPr>
              <a:xfrm>
                <a:off x="21435440" y="8522662"/>
                <a:ext cx="323043" cy="338554"/>
              </a:xfrm>
              <a:prstGeom prst="rect">
                <a:avLst/>
              </a:prstGeom>
              <a:noFill/>
            </p:spPr>
            <p:txBody>
              <a:bodyPr wrap="none" rtlCol="0">
                <a:spAutoFit/>
              </a:bodyPr>
              <a:lstStyle/>
              <a:p>
                <a:pPr algn="r"/>
                <a:r>
                  <a:rPr lang="en-US" sz="1600" dirty="0" smtClean="0"/>
                  <a:t>20</a:t>
                </a:r>
                <a:endParaRPr lang="en-US" sz="1600" dirty="0"/>
              </a:p>
            </p:txBody>
          </p:sp>
          <p:sp>
            <p:nvSpPr>
              <p:cNvPr id="23" name="TextBox 22"/>
              <p:cNvSpPr txBox="1"/>
              <p:nvPr/>
            </p:nvSpPr>
            <p:spPr>
              <a:xfrm>
                <a:off x="21516741" y="9093072"/>
                <a:ext cx="241742" cy="338554"/>
              </a:xfrm>
              <a:prstGeom prst="rect">
                <a:avLst/>
              </a:prstGeom>
              <a:noFill/>
            </p:spPr>
            <p:txBody>
              <a:bodyPr wrap="none" rtlCol="0">
                <a:spAutoFit/>
              </a:bodyPr>
              <a:lstStyle/>
              <a:p>
                <a:pPr algn="r"/>
                <a:r>
                  <a:rPr lang="en-US" sz="1600" dirty="0" smtClean="0"/>
                  <a:t>0</a:t>
                </a:r>
                <a:endParaRPr lang="en-US" sz="1600" dirty="0"/>
              </a:p>
            </p:txBody>
          </p:sp>
        </p:grpSp>
        <p:sp>
          <p:nvSpPr>
            <p:cNvPr id="11" name="TextBox 10"/>
            <p:cNvSpPr txBox="1"/>
            <p:nvPr/>
          </p:nvSpPr>
          <p:spPr>
            <a:xfrm>
              <a:off x="27305234" y="9534249"/>
              <a:ext cx="749298" cy="513044"/>
            </a:xfrm>
            <a:prstGeom prst="rect">
              <a:avLst/>
            </a:prstGeom>
            <a:noFill/>
          </p:spPr>
          <p:txBody>
            <a:bodyPr wrap="none" rtlCol="0">
              <a:spAutoFit/>
            </a:bodyPr>
            <a:lstStyle/>
            <a:p>
              <a:pPr algn="ctr">
                <a:lnSpc>
                  <a:spcPct val="90000"/>
                </a:lnSpc>
              </a:pPr>
              <a:r>
                <a:rPr lang="en-US" sz="1600" b="1" dirty="0" smtClean="0">
                  <a:solidFill>
                    <a:srgbClr val="000000"/>
                  </a:solidFill>
                </a:rPr>
                <a:t>Overall </a:t>
              </a:r>
            </a:p>
            <a:p>
              <a:pPr algn="ctr">
                <a:lnSpc>
                  <a:spcPct val="90000"/>
                </a:lnSpc>
              </a:pPr>
              <a:r>
                <a:rPr lang="en-US" sz="1600" b="1" dirty="0" smtClean="0">
                  <a:solidFill>
                    <a:srgbClr val="000000"/>
                  </a:solidFill>
                </a:rPr>
                <a:t>N=20</a:t>
              </a:r>
              <a:endParaRPr lang="en-US" sz="1600" b="1" dirty="0">
                <a:solidFill>
                  <a:srgbClr val="000000"/>
                </a:solidFill>
              </a:endParaRPr>
            </a:p>
          </p:txBody>
        </p:sp>
        <p:sp>
          <p:nvSpPr>
            <p:cNvPr id="12" name="TextBox 11"/>
            <p:cNvSpPr txBox="1"/>
            <p:nvPr/>
          </p:nvSpPr>
          <p:spPr>
            <a:xfrm>
              <a:off x="28421500" y="9534249"/>
              <a:ext cx="1256568" cy="513044"/>
            </a:xfrm>
            <a:prstGeom prst="rect">
              <a:avLst/>
            </a:prstGeom>
            <a:noFill/>
          </p:spPr>
          <p:txBody>
            <a:bodyPr wrap="none" rtlCol="0">
              <a:spAutoFit/>
            </a:bodyPr>
            <a:lstStyle/>
            <a:p>
              <a:pPr algn="ctr">
                <a:lnSpc>
                  <a:spcPct val="90000"/>
                </a:lnSpc>
              </a:pPr>
              <a:r>
                <a:rPr lang="en-US" sz="1600" b="1" dirty="0" smtClean="0">
                  <a:solidFill>
                    <a:srgbClr val="000000"/>
                  </a:solidFill>
                </a:rPr>
                <a:t>BL BPI-Q3 ≥7</a:t>
              </a:r>
            </a:p>
            <a:p>
              <a:pPr algn="ctr">
                <a:lnSpc>
                  <a:spcPct val="90000"/>
                </a:lnSpc>
              </a:pPr>
              <a:r>
                <a:rPr lang="en-US" sz="1600" b="1" dirty="0" smtClean="0">
                  <a:solidFill>
                    <a:srgbClr val="000000"/>
                  </a:solidFill>
                </a:rPr>
                <a:t>N=9</a:t>
              </a:r>
              <a:endParaRPr lang="en-US" sz="1600" b="1" dirty="0">
                <a:solidFill>
                  <a:srgbClr val="000000"/>
                </a:solidFill>
              </a:endParaRPr>
            </a:p>
          </p:txBody>
        </p:sp>
        <p:sp>
          <p:nvSpPr>
            <p:cNvPr id="13" name="TextBox 12"/>
            <p:cNvSpPr txBox="1"/>
            <p:nvPr/>
          </p:nvSpPr>
          <p:spPr>
            <a:xfrm>
              <a:off x="29797679" y="9534249"/>
              <a:ext cx="1256568" cy="513044"/>
            </a:xfrm>
            <a:prstGeom prst="rect">
              <a:avLst/>
            </a:prstGeom>
            <a:noFill/>
          </p:spPr>
          <p:txBody>
            <a:bodyPr wrap="none" rtlCol="0">
              <a:spAutoFit/>
            </a:bodyPr>
            <a:lstStyle/>
            <a:p>
              <a:pPr algn="ctr">
                <a:lnSpc>
                  <a:spcPct val="90000"/>
                </a:lnSpc>
              </a:pPr>
              <a:r>
                <a:rPr lang="en-US" sz="1600" b="1" dirty="0">
                  <a:solidFill>
                    <a:srgbClr val="000000"/>
                  </a:solidFill>
                </a:rPr>
                <a:t>BL BPI-Q3 </a:t>
              </a:r>
              <a:r>
                <a:rPr lang="en-US" sz="1600" b="1" dirty="0" smtClean="0">
                  <a:solidFill>
                    <a:srgbClr val="000000"/>
                  </a:solidFill>
                </a:rPr>
                <a:t>&gt;7</a:t>
              </a:r>
            </a:p>
            <a:p>
              <a:pPr algn="ctr">
                <a:lnSpc>
                  <a:spcPct val="90000"/>
                </a:lnSpc>
              </a:pPr>
              <a:r>
                <a:rPr lang="en-US" sz="1600" b="1" dirty="0" smtClean="0">
                  <a:solidFill>
                    <a:srgbClr val="000000"/>
                  </a:solidFill>
                </a:rPr>
                <a:t>N=11</a:t>
              </a:r>
              <a:endParaRPr lang="en-US" sz="1600" b="1" dirty="0">
                <a:solidFill>
                  <a:srgbClr val="000000"/>
                </a:solidFill>
              </a:endParaRPr>
            </a:p>
          </p:txBody>
        </p:sp>
        <p:sp>
          <p:nvSpPr>
            <p:cNvPr id="14" name="TextBox 13"/>
            <p:cNvSpPr txBox="1"/>
            <p:nvPr/>
          </p:nvSpPr>
          <p:spPr>
            <a:xfrm>
              <a:off x="30165264" y="8198009"/>
              <a:ext cx="521397" cy="338554"/>
            </a:xfrm>
            <a:prstGeom prst="rect">
              <a:avLst/>
            </a:prstGeom>
            <a:noFill/>
          </p:spPr>
          <p:txBody>
            <a:bodyPr wrap="none" rtlCol="0">
              <a:spAutoFit/>
            </a:bodyPr>
            <a:lstStyle/>
            <a:p>
              <a:pPr algn="ctr"/>
              <a:r>
                <a:rPr lang="en-US" sz="1600" dirty="0" smtClean="0">
                  <a:solidFill>
                    <a:srgbClr val="000000"/>
                  </a:solidFill>
                </a:rPr>
                <a:t>36%</a:t>
              </a:r>
              <a:endParaRPr lang="en-US" sz="1600" dirty="0">
                <a:solidFill>
                  <a:srgbClr val="000000"/>
                </a:solidFill>
              </a:endParaRPr>
            </a:p>
          </p:txBody>
        </p:sp>
        <p:sp>
          <p:nvSpPr>
            <p:cNvPr id="15" name="TextBox 14"/>
            <p:cNvSpPr txBox="1"/>
            <p:nvPr/>
          </p:nvSpPr>
          <p:spPr>
            <a:xfrm>
              <a:off x="27419184" y="7557466"/>
              <a:ext cx="521397" cy="338554"/>
            </a:xfrm>
            <a:prstGeom prst="rect">
              <a:avLst/>
            </a:prstGeom>
            <a:noFill/>
          </p:spPr>
          <p:txBody>
            <a:bodyPr wrap="none" rtlCol="0">
              <a:spAutoFit/>
            </a:bodyPr>
            <a:lstStyle/>
            <a:p>
              <a:pPr algn="ctr"/>
              <a:r>
                <a:rPr lang="en-US" sz="1600" dirty="0" smtClean="0">
                  <a:solidFill>
                    <a:srgbClr val="000000"/>
                  </a:solidFill>
                </a:rPr>
                <a:t>60%</a:t>
              </a:r>
              <a:endParaRPr lang="en-US" sz="1600" dirty="0">
                <a:solidFill>
                  <a:srgbClr val="000000"/>
                </a:solidFill>
              </a:endParaRPr>
            </a:p>
          </p:txBody>
        </p:sp>
        <p:sp>
          <p:nvSpPr>
            <p:cNvPr id="16" name="TextBox 15"/>
            <p:cNvSpPr txBox="1"/>
            <p:nvPr/>
          </p:nvSpPr>
          <p:spPr>
            <a:xfrm>
              <a:off x="28789086" y="6771026"/>
              <a:ext cx="521397" cy="338554"/>
            </a:xfrm>
            <a:prstGeom prst="rect">
              <a:avLst/>
            </a:prstGeom>
            <a:noFill/>
          </p:spPr>
          <p:txBody>
            <a:bodyPr wrap="none" rtlCol="0">
              <a:spAutoFit/>
            </a:bodyPr>
            <a:lstStyle/>
            <a:p>
              <a:pPr algn="ctr"/>
              <a:r>
                <a:rPr lang="en-US" sz="1600" dirty="0" smtClean="0">
                  <a:solidFill>
                    <a:srgbClr val="000000"/>
                  </a:solidFill>
                </a:rPr>
                <a:t>89%</a:t>
              </a:r>
              <a:endParaRPr lang="en-US" sz="1600" dirty="0">
                <a:solidFill>
                  <a:srgbClr val="000000"/>
                </a:solidFill>
              </a:endParaRPr>
            </a:p>
          </p:txBody>
        </p:sp>
        <p:sp>
          <p:nvSpPr>
            <p:cNvPr id="17" name="TextBox 16"/>
            <p:cNvSpPr txBox="1"/>
            <p:nvPr/>
          </p:nvSpPr>
          <p:spPr>
            <a:xfrm rot="16200000">
              <a:off x="25674895" y="7981413"/>
              <a:ext cx="1286191" cy="335848"/>
            </a:xfrm>
            <a:prstGeom prst="rect">
              <a:avLst/>
            </a:prstGeom>
            <a:noFill/>
          </p:spPr>
          <p:txBody>
            <a:bodyPr wrap="none" rtlCol="0">
              <a:spAutoFit/>
            </a:bodyPr>
            <a:lstStyle/>
            <a:p>
              <a:pPr algn="ctr"/>
              <a:r>
                <a:rPr lang="en-US" sz="1600" b="1" dirty="0" smtClean="0"/>
                <a:t>Proportion (%)</a:t>
              </a:r>
              <a:endParaRPr lang="en-US" sz="1600" b="1" dirty="0"/>
            </a:p>
          </p:txBody>
        </p:sp>
      </p:grpSp>
      <p:grpSp>
        <p:nvGrpSpPr>
          <p:cNvPr id="208" name="Group 207"/>
          <p:cNvGrpSpPr/>
          <p:nvPr/>
        </p:nvGrpSpPr>
        <p:grpSpPr>
          <a:xfrm>
            <a:off x="705309" y="1294801"/>
            <a:ext cx="7058455" cy="4200504"/>
            <a:chOff x="1478987" y="1574564"/>
            <a:chExt cx="5072050" cy="3111613"/>
          </a:xfrm>
        </p:grpSpPr>
        <p:sp>
          <p:nvSpPr>
            <p:cNvPr id="101" name="TextBox 100"/>
            <p:cNvSpPr txBox="1"/>
            <p:nvPr/>
          </p:nvSpPr>
          <p:spPr>
            <a:xfrm rot="16200000">
              <a:off x="595323" y="2919525"/>
              <a:ext cx="2010606" cy="243277"/>
            </a:xfrm>
            <a:prstGeom prst="rect">
              <a:avLst/>
            </a:prstGeom>
            <a:noFill/>
          </p:spPr>
          <p:txBody>
            <a:bodyPr wrap="none" rtlCol="0">
              <a:spAutoFit/>
            </a:bodyPr>
            <a:lstStyle/>
            <a:p>
              <a:pPr algn="ctr"/>
              <a:r>
                <a:rPr lang="en-US" sz="1600" b="1" kern="1200" dirty="0" smtClean="0">
                  <a:solidFill>
                    <a:srgbClr val="0070C0"/>
                  </a:solidFill>
                  <a:latin typeface="Arial" charset="0"/>
                  <a:ea typeface="Arial" charset="0"/>
                  <a:cs typeface="Arial" charset="0"/>
                </a:rPr>
                <a:t>Mean WOMAC Score ± SE</a:t>
              </a:r>
              <a:endParaRPr lang="en-US" sz="1600" b="1" kern="1200" dirty="0">
                <a:solidFill>
                  <a:srgbClr val="0070C0"/>
                </a:solidFill>
                <a:latin typeface="Arial" charset="0"/>
                <a:ea typeface="Arial" charset="0"/>
                <a:cs typeface="Arial" charset="0"/>
              </a:endParaRPr>
            </a:p>
          </p:txBody>
        </p:sp>
        <p:grpSp>
          <p:nvGrpSpPr>
            <p:cNvPr id="103" name="Group 102"/>
            <p:cNvGrpSpPr/>
            <p:nvPr/>
          </p:nvGrpSpPr>
          <p:grpSpPr>
            <a:xfrm>
              <a:off x="2172090" y="3366703"/>
              <a:ext cx="1315842" cy="1084848"/>
              <a:chOff x="23761997" y="13093701"/>
              <a:chExt cx="1359101" cy="1141074"/>
            </a:xfrm>
          </p:grpSpPr>
          <p:sp>
            <p:nvSpPr>
              <p:cNvPr id="205" name="Rectangle 204"/>
              <p:cNvSpPr/>
              <p:nvPr/>
            </p:nvSpPr>
            <p:spPr>
              <a:xfrm>
                <a:off x="23761997" y="13093701"/>
                <a:ext cx="453033" cy="114107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p>
            </p:txBody>
          </p:sp>
          <p:sp>
            <p:nvSpPr>
              <p:cNvPr id="206" name="Rectangle 205"/>
              <p:cNvSpPr/>
              <p:nvPr/>
            </p:nvSpPr>
            <p:spPr>
              <a:xfrm>
                <a:off x="24215030" y="13439775"/>
                <a:ext cx="453033" cy="79499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p>
            </p:txBody>
          </p:sp>
          <p:sp>
            <p:nvSpPr>
              <p:cNvPr id="207" name="Rectangle 206"/>
              <p:cNvSpPr/>
              <p:nvPr/>
            </p:nvSpPr>
            <p:spPr>
              <a:xfrm>
                <a:off x="24668065" y="13300075"/>
                <a:ext cx="453033" cy="9347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p>
            </p:txBody>
          </p:sp>
        </p:grpSp>
        <p:grpSp>
          <p:nvGrpSpPr>
            <p:cNvPr id="104" name="Group 103"/>
            <p:cNvGrpSpPr/>
            <p:nvPr/>
          </p:nvGrpSpPr>
          <p:grpSpPr>
            <a:xfrm>
              <a:off x="3627895" y="3110125"/>
              <a:ext cx="1315842" cy="1341426"/>
              <a:chOff x="25265663" y="12823825"/>
              <a:chExt cx="1359101" cy="1410950"/>
            </a:xfrm>
          </p:grpSpPr>
          <p:sp>
            <p:nvSpPr>
              <p:cNvPr id="202" name="Rectangle 201"/>
              <p:cNvSpPr/>
              <p:nvPr/>
            </p:nvSpPr>
            <p:spPr>
              <a:xfrm>
                <a:off x="25265663" y="12823825"/>
                <a:ext cx="453033" cy="141094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p>
            </p:txBody>
          </p:sp>
          <p:sp>
            <p:nvSpPr>
              <p:cNvPr id="203" name="Rectangle 202"/>
              <p:cNvSpPr/>
              <p:nvPr/>
            </p:nvSpPr>
            <p:spPr>
              <a:xfrm>
                <a:off x="25718696" y="13039725"/>
                <a:ext cx="453033" cy="11950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p>
            </p:txBody>
          </p:sp>
          <p:sp>
            <p:nvSpPr>
              <p:cNvPr id="204" name="Rectangle 203"/>
              <p:cNvSpPr/>
              <p:nvPr/>
            </p:nvSpPr>
            <p:spPr>
              <a:xfrm>
                <a:off x="26171731" y="13157200"/>
                <a:ext cx="453033" cy="107757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p>
            </p:txBody>
          </p:sp>
        </p:grpSp>
        <p:grpSp>
          <p:nvGrpSpPr>
            <p:cNvPr id="105" name="Group 104"/>
            <p:cNvGrpSpPr/>
            <p:nvPr/>
          </p:nvGrpSpPr>
          <p:grpSpPr>
            <a:xfrm>
              <a:off x="5083702" y="3354629"/>
              <a:ext cx="1315842" cy="1096922"/>
              <a:chOff x="26769330" y="13081001"/>
              <a:chExt cx="1359101" cy="1153774"/>
            </a:xfrm>
          </p:grpSpPr>
          <p:sp>
            <p:nvSpPr>
              <p:cNvPr id="199" name="Rectangle 198"/>
              <p:cNvSpPr/>
              <p:nvPr/>
            </p:nvSpPr>
            <p:spPr>
              <a:xfrm>
                <a:off x="26769330" y="13081001"/>
                <a:ext cx="453033" cy="115377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p>
            </p:txBody>
          </p:sp>
          <p:sp>
            <p:nvSpPr>
              <p:cNvPr id="200" name="Rectangle 199"/>
              <p:cNvSpPr/>
              <p:nvPr/>
            </p:nvSpPr>
            <p:spPr>
              <a:xfrm>
                <a:off x="27222363" y="13417551"/>
                <a:ext cx="453033" cy="81722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p>
            </p:txBody>
          </p:sp>
          <p:sp>
            <p:nvSpPr>
              <p:cNvPr id="201" name="Rectangle 200"/>
              <p:cNvSpPr/>
              <p:nvPr/>
            </p:nvSpPr>
            <p:spPr>
              <a:xfrm>
                <a:off x="27675398" y="13385801"/>
                <a:ext cx="453033" cy="84897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p>
            </p:txBody>
          </p:sp>
        </p:grpSp>
        <p:cxnSp>
          <p:nvCxnSpPr>
            <p:cNvPr id="106" name="Straight Connector 105"/>
            <p:cNvCxnSpPr/>
            <p:nvPr/>
          </p:nvCxnSpPr>
          <p:spPr>
            <a:xfrm>
              <a:off x="2103654" y="1739854"/>
              <a:ext cx="0" cy="271169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7" name="Straight Connector 106"/>
            <p:cNvCxnSpPr/>
            <p:nvPr/>
          </p:nvCxnSpPr>
          <p:spPr>
            <a:xfrm flipH="1">
              <a:off x="2088345" y="4451550"/>
              <a:ext cx="437134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8" name="TextBox 107"/>
            <p:cNvSpPr txBox="1"/>
            <p:nvPr/>
          </p:nvSpPr>
          <p:spPr>
            <a:xfrm>
              <a:off x="2612545" y="4435386"/>
              <a:ext cx="443706" cy="250791"/>
            </a:xfrm>
            <a:prstGeom prst="rect">
              <a:avLst/>
            </a:prstGeom>
            <a:noFill/>
          </p:spPr>
          <p:txBody>
            <a:bodyPr wrap="none" rtlCol="0">
              <a:spAutoFit/>
            </a:bodyPr>
            <a:lstStyle/>
            <a:p>
              <a:pPr algn="ctr"/>
              <a:r>
                <a:rPr lang="en-US" sz="1600" b="1" kern="1200" dirty="0" smtClean="0">
                  <a:solidFill>
                    <a:srgbClr val="0070C0"/>
                  </a:solidFill>
                  <a:latin typeface="Arial" charset="0"/>
                  <a:ea typeface="Arial" charset="0"/>
                  <a:cs typeface="Arial" charset="0"/>
                </a:rPr>
                <a:t>Pain</a:t>
              </a:r>
              <a:endParaRPr lang="en-US" sz="1600" b="1" kern="1200" dirty="0">
                <a:solidFill>
                  <a:srgbClr val="0070C0"/>
                </a:solidFill>
                <a:latin typeface="Arial" charset="0"/>
                <a:ea typeface="Arial" charset="0"/>
                <a:cs typeface="Arial" charset="0"/>
              </a:endParaRPr>
            </a:p>
          </p:txBody>
        </p:sp>
        <p:sp>
          <p:nvSpPr>
            <p:cNvPr id="109" name="TextBox 108"/>
            <p:cNvSpPr txBox="1"/>
            <p:nvPr/>
          </p:nvSpPr>
          <p:spPr>
            <a:xfrm>
              <a:off x="3915634" y="4435386"/>
              <a:ext cx="755866" cy="250791"/>
            </a:xfrm>
            <a:prstGeom prst="rect">
              <a:avLst/>
            </a:prstGeom>
            <a:noFill/>
          </p:spPr>
          <p:txBody>
            <a:bodyPr wrap="none" rtlCol="0">
              <a:spAutoFit/>
            </a:bodyPr>
            <a:lstStyle/>
            <a:p>
              <a:pPr algn="ctr"/>
              <a:r>
                <a:rPr lang="en-US" sz="1600" b="1" kern="1200" dirty="0" smtClean="0">
                  <a:solidFill>
                    <a:srgbClr val="0070C0"/>
                  </a:solidFill>
                  <a:latin typeface="Arial" charset="0"/>
                  <a:ea typeface="Arial" charset="0"/>
                  <a:cs typeface="Arial" charset="0"/>
                </a:rPr>
                <a:t>Stiffness</a:t>
              </a:r>
              <a:endParaRPr lang="en-US" sz="1600" b="1" kern="1200" dirty="0">
                <a:solidFill>
                  <a:srgbClr val="0070C0"/>
                </a:solidFill>
                <a:latin typeface="Arial" charset="0"/>
                <a:ea typeface="Arial" charset="0"/>
                <a:cs typeface="Arial" charset="0"/>
              </a:endParaRPr>
            </a:p>
          </p:txBody>
        </p:sp>
        <p:sp>
          <p:nvSpPr>
            <p:cNvPr id="110" name="TextBox 109"/>
            <p:cNvSpPr txBox="1"/>
            <p:nvPr/>
          </p:nvSpPr>
          <p:spPr>
            <a:xfrm>
              <a:off x="4935867" y="4435386"/>
              <a:ext cx="1615170" cy="250791"/>
            </a:xfrm>
            <a:prstGeom prst="rect">
              <a:avLst/>
            </a:prstGeom>
            <a:noFill/>
          </p:spPr>
          <p:txBody>
            <a:bodyPr wrap="none" rtlCol="0">
              <a:spAutoFit/>
            </a:bodyPr>
            <a:lstStyle/>
            <a:p>
              <a:pPr algn="ctr"/>
              <a:r>
                <a:rPr lang="en-US" sz="1600" b="1" kern="1200" dirty="0" smtClean="0">
                  <a:solidFill>
                    <a:srgbClr val="0070C0"/>
                  </a:solidFill>
                  <a:latin typeface="Arial" charset="0"/>
                  <a:ea typeface="Arial" charset="0"/>
                  <a:cs typeface="Arial" charset="0"/>
                </a:rPr>
                <a:t>Physical Functioning</a:t>
              </a:r>
              <a:endParaRPr lang="en-US" sz="1600" b="1" kern="1200" dirty="0">
                <a:solidFill>
                  <a:srgbClr val="0070C0"/>
                </a:solidFill>
                <a:latin typeface="Arial" charset="0"/>
                <a:ea typeface="Arial" charset="0"/>
                <a:cs typeface="Arial" charset="0"/>
              </a:endParaRPr>
            </a:p>
          </p:txBody>
        </p:sp>
        <p:grpSp>
          <p:nvGrpSpPr>
            <p:cNvPr id="111" name="Group 110"/>
            <p:cNvGrpSpPr/>
            <p:nvPr/>
          </p:nvGrpSpPr>
          <p:grpSpPr>
            <a:xfrm>
              <a:off x="3777542" y="3028247"/>
              <a:ext cx="950147" cy="537679"/>
              <a:chOff x="21157425" y="12737704"/>
              <a:chExt cx="981384" cy="565546"/>
            </a:xfrm>
          </p:grpSpPr>
          <p:grpSp>
            <p:nvGrpSpPr>
              <p:cNvPr id="187" name="Group 186"/>
              <p:cNvGrpSpPr/>
              <p:nvPr/>
            </p:nvGrpSpPr>
            <p:grpSpPr>
              <a:xfrm>
                <a:off x="21157425" y="12737704"/>
                <a:ext cx="78196" cy="181371"/>
                <a:chOff x="21972179" y="7290626"/>
                <a:chExt cx="78196" cy="240474"/>
              </a:xfrm>
            </p:grpSpPr>
            <p:cxnSp>
              <p:nvCxnSpPr>
                <p:cNvPr id="196" name="Straight Connector 195"/>
                <p:cNvCxnSpPr/>
                <p:nvPr/>
              </p:nvCxnSpPr>
              <p:spPr>
                <a:xfrm>
                  <a:off x="22011277" y="7292900"/>
                  <a:ext cx="0" cy="23660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7" name="Straight Connector 196"/>
                <p:cNvCxnSpPr/>
                <p:nvPr/>
              </p:nvCxnSpPr>
              <p:spPr>
                <a:xfrm flipH="1">
                  <a:off x="21972179" y="7290626"/>
                  <a:ext cx="7819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8" name="Straight Connector 197"/>
                <p:cNvCxnSpPr/>
                <p:nvPr/>
              </p:nvCxnSpPr>
              <p:spPr>
                <a:xfrm flipH="1">
                  <a:off x="21972179" y="7531100"/>
                  <a:ext cx="7819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88" name="Group 187"/>
              <p:cNvGrpSpPr/>
              <p:nvPr/>
            </p:nvGrpSpPr>
            <p:grpSpPr>
              <a:xfrm>
                <a:off x="21612814" y="12909153"/>
                <a:ext cx="78196" cy="263921"/>
                <a:chOff x="21972179" y="7290626"/>
                <a:chExt cx="78196" cy="240474"/>
              </a:xfrm>
            </p:grpSpPr>
            <p:cxnSp>
              <p:nvCxnSpPr>
                <p:cNvPr id="193" name="Straight Connector 192"/>
                <p:cNvCxnSpPr/>
                <p:nvPr/>
              </p:nvCxnSpPr>
              <p:spPr>
                <a:xfrm>
                  <a:off x="22011277" y="7292900"/>
                  <a:ext cx="0" cy="23660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4" name="Straight Connector 193"/>
                <p:cNvCxnSpPr/>
                <p:nvPr/>
              </p:nvCxnSpPr>
              <p:spPr>
                <a:xfrm flipH="1">
                  <a:off x="21972179" y="7290626"/>
                  <a:ext cx="7819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5" name="Straight Connector 194"/>
                <p:cNvCxnSpPr/>
                <p:nvPr/>
              </p:nvCxnSpPr>
              <p:spPr>
                <a:xfrm flipH="1">
                  <a:off x="21972179" y="7531100"/>
                  <a:ext cx="7819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89" name="Group 188"/>
              <p:cNvGrpSpPr/>
              <p:nvPr/>
            </p:nvGrpSpPr>
            <p:grpSpPr>
              <a:xfrm>
                <a:off x="22060613" y="13029802"/>
                <a:ext cx="78196" cy="273448"/>
                <a:chOff x="21972179" y="7290626"/>
                <a:chExt cx="78196" cy="240474"/>
              </a:xfrm>
            </p:grpSpPr>
            <p:cxnSp>
              <p:nvCxnSpPr>
                <p:cNvPr id="190" name="Straight Connector 189"/>
                <p:cNvCxnSpPr/>
                <p:nvPr/>
              </p:nvCxnSpPr>
              <p:spPr>
                <a:xfrm>
                  <a:off x="22011277" y="7292900"/>
                  <a:ext cx="0" cy="23660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1" name="Straight Connector 190"/>
                <p:cNvCxnSpPr/>
                <p:nvPr/>
              </p:nvCxnSpPr>
              <p:spPr>
                <a:xfrm flipH="1">
                  <a:off x="21972179" y="7290626"/>
                  <a:ext cx="7819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2" name="Straight Connector 191"/>
                <p:cNvCxnSpPr/>
                <p:nvPr/>
              </p:nvCxnSpPr>
              <p:spPr>
                <a:xfrm flipH="1">
                  <a:off x="21972179" y="7531100"/>
                  <a:ext cx="7819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grpSp>
          <p:nvGrpSpPr>
            <p:cNvPr id="112" name="Group 111"/>
            <p:cNvGrpSpPr/>
            <p:nvPr/>
          </p:nvGrpSpPr>
          <p:grpSpPr>
            <a:xfrm>
              <a:off x="5232494" y="3227469"/>
              <a:ext cx="950147" cy="561831"/>
              <a:chOff x="22660209" y="12947251"/>
              <a:chExt cx="981384" cy="590950"/>
            </a:xfrm>
          </p:grpSpPr>
          <p:grpSp>
            <p:nvGrpSpPr>
              <p:cNvPr id="175" name="Group 174"/>
              <p:cNvGrpSpPr/>
              <p:nvPr/>
            </p:nvGrpSpPr>
            <p:grpSpPr>
              <a:xfrm>
                <a:off x="22660209" y="12947251"/>
                <a:ext cx="78196" cy="263923"/>
                <a:chOff x="21972179" y="7290626"/>
                <a:chExt cx="78196" cy="240474"/>
              </a:xfrm>
            </p:grpSpPr>
            <p:cxnSp>
              <p:nvCxnSpPr>
                <p:cNvPr id="184" name="Straight Connector 183"/>
                <p:cNvCxnSpPr/>
                <p:nvPr/>
              </p:nvCxnSpPr>
              <p:spPr>
                <a:xfrm>
                  <a:off x="22011277" y="7292900"/>
                  <a:ext cx="0" cy="23660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5" name="Straight Connector 184"/>
                <p:cNvCxnSpPr/>
                <p:nvPr/>
              </p:nvCxnSpPr>
              <p:spPr>
                <a:xfrm flipH="1">
                  <a:off x="21972179" y="7290626"/>
                  <a:ext cx="7819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6" name="Straight Connector 185"/>
                <p:cNvCxnSpPr/>
                <p:nvPr/>
              </p:nvCxnSpPr>
              <p:spPr>
                <a:xfrm flipH="1">
                  <a:off x="21972179" y="7531100"/>
                  <a:ext cx="7819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76" name="Group 175"/>
              <p:cNvGrpSpPr/>
              <p:nvPr/>
            </p:nvGrpSpPr>
            <p:grpSpPr>
              <a:xfrm>
                <a:off x="23108008" y="13293327"/>
                <a:ext cx="78196" cy="244874"/>
                <a:chOff x="21972179" y="7290626"/>
                <a:chExt cx="78196" cy="240474"/>
              </a:xfrm>
            </p:grpSpPr>
            <p:cxnSp>
              <p:nvCxnSpPr>
                <p:cNvPr id="181" name="Straight Connector 180"/>
                <p:cNvCxnSpPr/>
                <p:nvPr/>
              </p:nvCxnSpPr>
              <p:spPr>
                <a:xfrm>
                  <a:off x="22011277" y="7292900"/>
                  <a:ext cx="0" cy="23660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2" name="Straight Connector 181"/>
                <p:cNvCxnSpPr/>
                <p:nvPr/>
              </p:nvCxnSpPr>
              <p:spPr>
                <a:xfrm flipH="1">
                  <a:off x="21972179" y="7290626"/>
                  <a:ext cx="7819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3" name="Straight Connector 182"/>
                <p:cNvCxnSpPr/>
                <p:nvPr/>
              </p:nvCxnSpPr>
              <p:spPr>
                <a:xfrm flipH="1">
                  <a:off x="21972179" y="7531100"/>
                  <a:ext cx="7819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77" name="Group 176"/>
              <p:cNvGrpSpPr/>
              <p:nvPr/>
            </p:nvGrpSpPr>
            <p:grpSpPr>
              <a:xfrm>
                <a:off x="23563397" y="13267927"/>
                <a:ext cx="78196" cy="244874"/>
                <a:chOff x="21972179" y="7290626"/>
                <a:chExt cx="78196" cy="240474"/>
              </a:xfrm>
            </p:grpSpPr>
            <p:cxnSp>
              <p:nvCxnSpPr>
                <p:cNvPr id="178" name="Straight Connector 177"/>
                <p:cNvCxnSpPr/>
                <p:nvPr/>
              </p:nvCxnSpPr>
              <p:spPr>
                <a:xfrm>
                  <a:off x="22011277" y="7292900"/>
                  <a:ext cx="0" cy="23660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9" name="Straight Connector 178"/>
                <p:cNvCxnSpPr/>
                <p:nvPr/>
              </p:nvCxnSpPr>
              <p:spPr>
                <a:xfrm flipH="1">
                  <a:off x="21972179" y="7290626"/>
                  <a:ext cx="7819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0" name="Straight Connector 179"/>
                <p:cNvCxnSpPr/>
                <p:nvPr/>
              </p:nvCxnSpPr>
              <p:spPr>
                <a:xfrm flipH="1">
                  <a:off x="21972179" y="7531100"/>
                  <a:ext cx="7819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grpSp>
          <p:nvGrpSpPr>
            <p:cNvPr id="113" name="Group 112"/>
            <p:cNvGrpSpPr/>
            <p:nvPr/>
          </p:nvGrpSpPr>
          <p:grpSpPr>
            <a:xfrm>
              <a:off x="2320281" y="3252602"/>
              <a:ext cx="953822" cy="566882"/>
              <a:chOff x="19652256" y="12973687"/>
              <a:chExt cx="985179" cy="596263"/>
            </a:xfrm>
          </p:grpSpPr>
          <p:grpSp>
            <p:nvGrpSpPr>
              <p:cNvPr id="163" name="Group 162"/>
              <p:cNvGrpSpPr/>
              <p:nvPr/>
            </p:nvGrpSpPr>
            <p:grpSpPr>
              <a:xfrm>
                <a:off x="19652256" y="12973687"/>
                <a:ext cx="78196" cy="240474"/>
                <a:chOff x="21972179" y="7290626"/>
                <a:chExt cx="78196" cy="240474"/>
              </a:xfrm>
            </p:grpSpPr>
            <p:cxnSp>
              <p:nvCxnSpPr>
                <p:cNvPr id="172" name="Straight Connector 171"/>
                <p:cNvCxnSpPr/>
                <p:nvPr/>
              </p:nvCxnSpPr>
              <p:spPr>
                <a:xfrm>
                  <a:off x="22011277" y="7292900"/>
                  <a:ext cx="0" cy="23660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3" name="Straight Connector 172"/>
                <p:cNvCxnSpPr/>
                <p:nvPr/>
              </p:nvCxnSpPr>
              <p:spPr>
                <a:xfrm flipH="1">
                  <a:off x="21972179" y="7290626"/>
                  <a:ext cx="7819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4" name="Straight Connector 173"/>
                <p:cNvCxnSpPr/>
                <p:nvPr/>
              </p:nvCxnSpPr>
              <p:spPr>
                <a:xfrm flipH="1">
                  <a:off x="21972179" y="7531100"/>
                  <a:ext cx="7819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64" name="Group 163"/>
              <p:cNvGrpSpPr/>
              <p:nvPr/>
            </p:nvGrpSpPr>
            <p:grpSpPr>
              <a:xfrm>
                <a:off x="20111440" y="13310237"/>
                <a:ext cx="78196" cy="259713"/>
                <a:chOff x="21972179" y="7290626"/>
                <a:chExt cx="78196" cy="240474"/>
              </a:xfrm>
            </p:grpSpPr>
            <p:cxnSp>
              <p:nvCxnSpPr>
                <p:cNvPr id="169" name="Straight Connector 168"/>
                <p:cNvCxnSpPr/>
                <p:nvPr/>
              </p:nvCxnSpPr>
              <p:spPr>
                <a:xfrm>
                  <a:off x="22011277" y="7292900"/>
                  <a:ext cx="0" cy="23660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0" name="Straight Connector 169"/>
                <p:cNvCxnSpPr/>
                <p:nvPr/>
              </p:nvCxnSpPr>
              <p:spPr>
                <a:xfrm flipH="1">
                  <a:off x="21972179" y="7290626"/>
                  <a:ext cx="7819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1" name="Straight Connector 170"/>
                <p:cNvCxnSpPr/>
                <p:nvPr/>
              </p:nvCxnSpPr>
              <p:spPr>
                <a:xfrm flipH="1">
                  <a:off x="21972179" y="7531100"/>
                  <a:ext cx="7819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65" name="Group 164"/>
              <p:cNvGrpSpPr/>
              <p:nvPr/>
            </p:nvGrpSpPr>
            <p:grpSpPr>
              <a:xfrm>
                <a:off x="20559239" y="13189587"/>
                <a:ext cx="78196" cy="227963"/>
                <a:chOff x="21972179" y="7290626"/>
                <a:chExt cx="78196" cy="240474"/>
              </a:xfrm>
            </p:grpSpPr>
            <p:cxnSp>
              <p:nvCxnSpPr>
                <p:cNvPr id="166" name="Straight Connector 165"/>
                <p:cNvCxnSpPr/>
                <p:nvPr/>
              </p:nvCxnSpPr>
              <p:spPr>
                <a:xfrm>
                  <a:off x="22011277" y="7292900"/>
                  <a:ext cx="0" cy="23660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7" name="Straight Connector 166"/>
                <p:cNvCxnSpPr/>
                <p:nvPr/>
              </p:nvCxnSpPr>
              <p:spPr>
                <a:xfrm flipH="1">
                  <a:off x="21972179" y="7290626"/>
                  <a:ext cx="7819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8" name="Straight Connector 167"/>
                <p:cNvCxnSpPr/>
                <p:nvPr/>
              </p:nvCxnSpPr>
              <p:spPr>
                <a:xfrm flipH="1">
                  <a:off x="21972179" y="7531100"/>
                  <a:ext cx="7819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grpSp>
          <p:nvGrpSpPr>
            <p:cNvPr id="114" name="Group 113"/>
            <p:cNvGrpSpPr/>
            <p:nvPr/>
          </p:nvGrpSpPr>
          <p:grpSpPr>
            <a:xfrm>
              <a:off x="2479916" y="2632227"/>
              <a:ext cx="3628363" cy="250791"/>
              <a:chOff x="22087239" y="6835722"/>
              <a:chExt cx="3135456" cy="263789"/>
            </a:xfrm>
          </p:grpSpPr>
          <p:sp>
            <p:nvSpPr>
              <p:cNvPr id="160" name="TextBox 159"/>
              <p:cNvSpPr txBox="1"/>
              <p:nvPr/>
            </p:nvSpPr>
            <p:spPr>
              <a:xfrm>
                <a:off x="22087239" y="6835722"/>
                <a:ext cx="656169" cy="263789"/>
              </a:xfrm>
              <a:prstGeom prst="rect">
                <a:avLst/>
              </a:prstGeom>
              <a:noFill/>
            </p:spPr>
            <p:txBody>
              <a:bodyPr wrap="none" rtlCol="0">
                <a:spAutoFit/>
              </a:bodyPr>
              <a:lstStyle/>
              <a:p>
                <a:pPr algn="ctr"/>
                <a:r>
                  <a:rPr lang="en-US" sz="1600" b="1" kern="1200" dirty="0" smtClean="0">
                    <a:solidFill>
                      <a:srgbClr val="0070C0"/>
                    </a:solidFill>
                    <a:latin typeface="Arial" charset="0"/>
                    <a:ea typeface="Arial" charset="0"/>
                    <a:cs typeface="Arial" charset="0"/>
                  </a:rPr>
                  <a:t>p=0.0228</a:t>
                </a:r>
                <a:endParaRPr lang="en-US" sz="1600" b="1" kern="1200" dirty="0">
                  <a:solidFill>
                    <a:srgbClr val="0070C0"/>
                  </a:solidFill>
                  <a:latin typeface="Arial" charset="0"/>
                  <a:ea typeface="Arial" charset="0"/>
                  <a:cs typeface="Arial" charset="0"/>
                </a:endParaRPr>
              </a:p>
            </p:txBody>
          </p:sp>
          <p:sp>
            <p:nvSpPr>
              <p:cNvPr id="161" name="TextBox 160"/>
              <p:cNvSpPr txBox="1"/>
              <p:nvPr/>
            </p:nvSpPr>
            <p:spPr>
              <a:xfrm>
                <a:off x="23335803" y="6835722"/>
                <a:ext cx="656169" cy="263789"/>
              </a:xfrm>
              <a:prstGeom prst="rect">
                <a:avLst/>
              </a:prstGeom>
              <a:noFill/>
            </p:spPr>
            <p:txBody>
              <a:bodyPr wrap="none" rtlCol="0">
                <a:spAutoFit/>
              </a:bodyPr>
              <a:lstStyle/>
              <a:p>
                <a:pPr algn="ctr"/>
                <a:r>
                  <a:rPr lang="en-US" sz="1600" b="1" kern="1200" dirty="0" smtClean="0">
                    <a:solidFill>
                      <a:srgbClr val="0070C0"/>
                    </a:solidFill>
                    <a:latin typeface="Arial" charset="0"/>
                    <a:ea typeface="Arial" charset="0"/>
                    <a:cs typeface="Arial" charset="0"/>
                  </a:rPr>
                  <a:t>p=0.0086</a:t>
                </a:r>
                <a:endParaRPr lang="en-US" sz="1600" b="1" kern="1200" dirty="0">
                  <a:solidFill>
                    <a:srgbClr val="0070C0"/>
                  </a:solidFill>
                  <a:latin typeface="Arial" charset="0"/>
                  <a:ea typeface="Arial" charset="0"/>
                  <a:cs typeface="Arial" charset="0"/>
                </a:endParaRPr>
              </a:p>
            </p:txBody>
          </p:sp>
          <p:sp>
            <p:nvSpPr>
              <p:cNvPr id="162" name="TextBox 161"/>
              <p:cNvSpPr txBox="1"/>
              <p:nvPr/>
            </p:nvSpPr>
            <p:spPr>
              <a:xfrm>
                <a:off x="24566526" y="6835722"/>
                <a:ext cx="656169" cy="263789"/>
              </a:xfrm>
              <a:prstGeom prst="rect">
                <a:avLst/>
              </a:prstGeom>
              <a:noFill/>
            </p:spPr>
            <p:txBody>
              <a:bodyPr wrap="none" rtlCol="0">
                <a:spAutoFit/>
              </a:bodyPr>
              <a:lstStyle/>
              <a:p>
                <a:pPr algn="ctr"/>
                <a:r>
                  <a:rPr lang="en-US" sz="1600" b="1" kern="1200" dirty="0" smtClean="0">
                    <a:solidFill>
                      <a:srgbClr val="0070C0"/>
                    </a:solidFill>
                    <a:latin typeface="Arial" charset="0"/>
                    <a:ea typeface="Arial" charset="0"/>
                    <a:cs typeface="Arial" charset="0"/>
                  </a:rPr>
                  <a:t>p=0.0049</a:t>
                </a:r>
                <a:endParaRPr lang="en-US" sz="1600" b="1" kern="1200" dirty="0">
                  <a:solidFill>
                    <a:srgbClr val="0070C0"/>
                  </a:solidFill>
                  <a:latin typeface="Arial" charset="0"/>
                  <a:ea typeface="Arial" charset="0"/>
                  <a:cs typeface="Arial" charset="0"/>
                </a:endParaRPr>
              </a:p>
            </p:txBody>
          </p:sp>
        </p:grpSp>
        <p:grpSp>
          <p:nvGrpSpPr>
            <p:cNvPr id="115" name="Group 114"/>
            <p:cNvGrpSpPr/>
            <p:nvPr/>
          </p:nvGrpSpPr>
          <p:grpSpPr>
            <a:xfrm rot="5400000">
              <a:off x="2798601" y="2283072"/>
              <a:ext cx="74344" cy="1309500"/>
              <a:chOff x="22003937" y="7290631"/>
              <a:chExt cx="78197" cy="240471"/>
            </a:xfrm>
          </p:grpSpPr>
          <p:cxnSp>
            <p:nvCxnSpPr>
              <p:cNvPr id="157" name="Straight Connector 156"/>
              <p:cNvCxnSpPr/>
              <p:nvPr/>
            </p:nvCxnSpPr>
            <p:spPr>
              <a:xfrm>
                <a:off x="22011278" y="7291771"/>
                <a:ext cx="0" cy="238228"/>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8" name="Straight Connector 157"/>
              <p:cNvCxnSpPr/>
              <p:nvPr/>
            </p:nvCxnSpPr>
            <p:spPr>
              <a:xfrm flipH="1">
                <a:off x="22003937" y="7290631"/>
                <a:ext cx="7819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9" name="Straight Connector 158"/>
              <p:cNvCxnSpPr/>
              <p:nvPr/>
            </p:nvCxnSpPr>
            <p:spPr>
              <a:xfrm flipH="1">
                <a:off x="22003938" y="7531102"/>
                <a:ext cx="7819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6" name="Group 115"/>
            <p:cNvGrpSpPr/>
            <p:nvPr/>
          </p:nvGrpSpPr>
          <p:grpSpPr>
            <a:xfrm>
              <a:off x="1648871" y="1574564"/>
              <a:ext cx="469059" cy="321872"/>
              <a:chOff x="23221577" y="11208678"/>
              <a:chExt cx="484480" cy="338554"/>
            </a:xfrm>
          </p:grpSpPr>
          <p:cxnSp>
            <p:nvCxnSpPr>
              <p:cNvPr id="155" name="Straight Connector 154"/>
              <p:cNvCxnSpPr/>
              <p:nvPr/>
            </p:nvCxnSpPr>
            <p:spPr>
              <a:xfrm>
                <a:off x="23619005" y="11386248"/>
                <a:ext cx="87052"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156" name="TextBox 155"/>
              <p:cNvSpPr txBox="1"/>
              <p:nvPr/>
            </p:nvSpPr>
            <p:spPr>
              <a:xfrm>
                <a:off x="23221577" y="11208678"/>
                <a:ext cx="465392" cy="338554"/>
              </a:xfrm>
              <a:prstGeom prst="rect">
                <a:avLst/>
              </a:prstGeom>
              <a:noFill/>
            </p:spPr>
            <p:txBody>
              <a:bodyPr wrap="none" rtlCol="0">
                <a:spAutoFit/>
              </a:bodyPr>
              <a:lstStyle/>
              <a:p>
                <a:pPr algn="r"/>
                <a:r>
                  <a:rPr lang="en-US" sz="1600" kern="1200" dirty="0" smtClean="0"/>
                  <a:t>100</a:t>
                </a:r>
                <a:endParaRPr lang="en-US" sz="1600" kern="1200" dirty="0"/>
              </a:p>
            </p:txBody>
          </p:sp>
        </p:grpSp>
        <p:grpSp>
          <p:nvGrpSpPr>
            <p:cNvPr id="117" name="Group 116"/>
            <p:cNvGrpSpPr/>
            <p:nvPr/>
          </p:nvGrpSpPr>
          <p:grpSpPr>
            <a:xfrm>
              <a:off x="1739467" y="2116867"/>
              <a:ext cx="378463" cy="321872"/>
              <a:chOff x="23315152" y="11779087"/>
              <a:chExt cx="390905" cy="338554"/>
            </a:xfrm>
          </p:grpSpPr>
          <p:cxnSp>
            <p:nvCxnSpPr>
              <p:cNvPr id="153" name="Straight Connector 152"/>
              <p:cNvCxnSpPr/>
              <p:nvPr/>
            </p:nvCxnSpPr>
            <p:spPr>
              <a:xfrm>
                <a:off x="23619005" y="11955884"/>
                <a:ext cx="87052"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154" name="TextBox 153"/>
              <p:cNvSpPr txBox="1"/>
              <p:nvPr/>
            </p:nvSpPr>
            <p:spPr>
              <a:xfrm>
                <a:off x="23315152" y="11779087"/>
                <a:ext cx="371817" cy="338554"/>
              </a:xfrm>
              <a:prstGeom prst="rect">
                <a:avLst/>
              </a:prstGeom>
              <a:noFill/>
            </p:spPr>
            <p:txBody>
              <a:bodyPr wrap="none" rtlCol="0">
                <a:spAutoFit/>
              </a:bodyPr>
              <a:lstStyle/>
              <a:p>
                <a:pPr algn="r"/>
                <a:r>
                  <a:rPr lang="en-US" sz="1600" kern="1200" dirty="0" smtClean="0"/>
                  <a:t>80</a:t>
                </a:r>
                <a:endParaRPr lang="en-US" sz="1600" kern="1200" dirty="0"/>
              </a:p>
            </p:txBody>
          </p:sp>
        </p:grpSp>
        <p:grpSp>
          <p:nvGrpSpPr>
            <p:cNvPr id="118" name="Group 117"/>
            <p:cNvGrpSpPr/>
            <p:nvPr/>
          </p:nvGrpSpPr>
          <p:grpSpPr>
            <a:xfrm>
              <a:off x="1739467" y="2659170"/>
              <a:ext cx="378463" cy="321872"/>
              <a:chOff x="23315152" y="12349496"/>
              <a:chExt cx="390905" cy="338554"/>
            </a:xfrm>
          </p:grpSpPr>
          <p:cxnSp>
            <p:nvCxnSpPr>
              <p:cNvPr id="151" name="Straight Connector 150"/>
              <p:cNvCxnSpPr/>
              <p:nvPr/>
            </p:nvCxnSpPr>
            <p:spPr>
              <a:xfrm>
                <a:off x="23619005" y="12525520"/>
                <a:ext cx="87052"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152" name="TextBox 151"/>
              <p:cNvSpPr txBox="1"/>
              <p:nvPr/>
            </p:nvSpPr>
            <p:spPr>
              <a:xfrm>
                <a:off x="23315152" y="12349496"/>
                <a:ext cx="371817" cy="338554"/>
              </a:xfrm>
              <a:prstGeom prst="rect">
                <a:avLst/>
              </a:prstGeom>
              <a:noFill/>
            </p:spPr>
            <p:txBody>
              <a:bodyPr wrap="none" rtlCol="0">
                <a:spAutoFit/>
              </a:bodyPr>
              <a:lstStyle/>
              <a:p>
                <a:pPr algn="r"/>
                <a:r>
                  <a:rPr lang="en-US" sz="1600" kern="1200" dirty="0" smtClean="0"/>
                  <a:t>60</a:t>
                </a:r>
                <a:endParaRPr lang="en-US" sz="1600" kern="1200" dirty="0"/>
              </a:p>
            </p:txBody>
          </p:sp>
        </p:grpSp>
        <p:grpSp>
          <p:nvGrpSpPr>
            <p:cNvPr id="119" name="Group 118"/>
            <p:cNvGrpSpPr/>
            <p:nvPr/>
          </p:nvGrpSpPr>
          <p:grpSpPr>
            <a:xfrm>
              <a:off x="1739467" y="3201473"/>
              <a:ext cx="378463" cy="321872"/>
              <a:chOff x="23315152" y="12919905"/>
              <a:chExt cx="390905" cy="338554"/>
            </a:xfrm>
          </p:grpSpPr>
          <p:cxnSp>
            <p:nvCxnSpPr>
              <p:cNvPr id="149" name="Straight Connector 148"/>
              <p:cNvCxnSpPr/>
              <p:nvPr/>
            </p:nvCxnSpPr>
            <p:spPr>
              <a:xfrm>
                <a:off x="23619005" y="13095156"/>
                <a:ext cx="87052"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150" name="TextBox 149"/>
              <p:cNvSpPr txBox="1"/>
              <p:nvPr/>
            </p:nvSpPr>
            <p:spPr>
              <a:xfrm>
                <a:off x="23315152" y="12919905"/>
                <a:ext cx="371817" cy="338554"/>
              </a:xfrm>
              <a:prstGeom prst="rect">
                <a:avLst/>
              </a:prstGeom>
              <a:noFill/>
            </p:spPr>
            <p:txBody>
              <a:bodyPr wrap="none" rtlCol="0">
                <a:spAutoFit/>
              </a:bodyPr>
              <a:lstStyle/>
              <a:p>
                <a:pPr algn="r"/>
                <a:r>
                  <a:rPr lang="en-US" sz="1600" kern="1200" dirty="0" smtClean="0"/>
                  <a:t>40</a:t>
                </a:r>
                <a:endParaRPr lang="en-US" sz="1600" kern="1200" dirty="0"/>
              </a:p>
            </p:txBody>
          </p:sp>
        </p:grpSp>
        <p:grpSp>
          <p:nvGrpSpPr>
            <p:cNvPr id="120" name="Group 119"/>
            <p:cNvGrpSpPr/>
            <p:nvPr/>
          </p:nvGrpSpPr>
          <p:grpSpPr>
            <a:xfrm>
              <a:off x="1739467" y="3743776"/>
              <a:ext cx="378463" cy="321872"/>
              <a:chOff x="23315152" y="13490314"/>
              <a:chExt cx="390905" cy="338554"/>
            </a:xfrm>
          </p:grpSpPr>
          <p:cxnSp>
            <p:nvCxnSpPr>
              <p:cNvPr id="147" name="Straight Connector 146"/>
              <p:cNvCxnSpPr/>
              <p:nvPr/>
            </p:nvCxnSpPr>
            <p:spPr>
              <a:xfrm>
                <a:off x="23619005" y="13664792"/>
                <a:ext cx="87052"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148" name="TextBox 147"/>
              <p:cNvSpPr txBox="1"/>
              <p:nvPr/>
            </p:nvSpPr>
            <p:spPr>
              <a:xfrm>
                <a:off x="23315152" y="13490314"/>
                <a:ext cx="371817" cy="338554"/>
              </a:xfrm>
              <a:prstGeom prst="rect">
                <a:avLst/>
              </a:prstGeom>
              <a:noFill/>
            </p:spPr>
            <p:txBody>
              <a:bodyPr wrap="none" rtlCol="0">
                <a:spAutoFit/>
              </a:bodyPr>
              <a:lstStyle/>
              <a:p>
                <a:pPr algn="r"/>
                <a:r>
                  <a:rPr lang="en-US" sz="1600" kern="1200" dirty="0" smtClean="0"/>
                  <a:t>20</a:t>
                </a:r>
                <a:endParaRPr lang="en-US" sz="1600" kern="1200" dirty="0"/>
              </a:p>
            </p:txBody>
          </p:sp>
        </p:grpSp>
        <p:grpSp>
          <p:nvGrpSpPr>
            <p:cNvPr id="121" name="Group 120"/>
            <p:cNvGrpSpPr/>
            <p:nvPr/>
          </p:nvGrpSpPr>
          <p:grpSpPr>
            <a:xfrm>
              <a:off x="1777468" y="4286076"/>
              <a:ext cx="340462" cy="321872"/>
              <a:chOff x="23354402" y="14060724"/>
              <a:chExt cx="351655" cy="338554"/>
            </a:xfrm>
          </p:grpSpPr>
          <p:cxnSp>
            <p:nvCxnSpPr>
              <p:cNvPr id="145" name="Straight Connector 144"/>
              <p:cNvCxnSpPr/>
              <p:nvPr/>
            </p:nvCxnSpPr>
            <p:spPr>
              <a:xfrm>
                <a:off x="23619005" y="14234426"/>
                <a:ext cx="87052"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146" name="TextBox 145"/>
              <p:cNvSpPr txBox="1"/>
              <p:nvPr/>
            </p:nvSpPr>
            <p:spPr>
              <a:xfrm>
                <a:off x="23354402" y="14060724"/>
                <a:ext cx="332567" cy="338554"/>
              </a:xfrm>
              <a:prstGeom prst="rect">
                <a:avLst/>
              </a:prstGeom>
              <a:noFill/>
            </p:spPr>
            <p:txBody>
              <a:bodyPr wrap="none" rtlCol="0">
                <a:spAutoFit/>
              </a:bodyPr>
              <a:lstStyle/>
              <a:p>
                <a:pPr algn="r"/>
                <a:r>
                  <a:rPr lang="en-US" sz="1600" kern="1200" dirty="0" smtClean="0"/>
                  <a:t>0</a:t>
                </a:r>
                <a:endParaRPr lang="en-US" sz="1600" kern="1200" dirty="0"/>
              </a:p>
            </p:txBody>
          </p:sp>
        </p:grpSp>
        <p:grpSp>
          <p:nvGrpSpPr>
            <p:cNvPr id="122" name="Group 121"/>
            <p:cNvGrpSpPr/>
            <p:nvPr/>
          </p:nvGrpSpPr>
          <p:grpSpPr>
            <a:xfrm>
              <a:off x="1739467" y="1845716"/>
              <a:ext cx="378463" cy="321872"/>
              <a:chOff x="23315152" y="11208678"/>
              <a:chExt cx="390905" cy="338554"/>
            </a:xfrm>
          </p:grpSpPr>
          <p:cxnSp>
            <p:nvCxnSpPr>
              <p:cNvPr id="143" name="Straight Connector 142"/>
              <p:cNvCxnSpPr/>
              <p:nvPr/>
            </p:nvCxnSpPr>
            <p:spPr>
              <a:xfrm>
                <a:off x="23619005" y="11386248"/>
                <a:ext cx="87052"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144" name="TextBox 143"/>
              <p:cNvSpPr txBox="1"/>
              <p:nvPr/>
            </p:nvSpPr>
            <p:spPr>
              <a:xfrm>
                <a:off x="23315152" y="11208678"/>
                <a:ext cx="371817" cy="338554"/>
              </a:xfrm>
              <a:prstGeom prst="rect">
                <a:avLst/>
              </a:prstGeom>
              <a:noFill/>
            </p:spPr>
            <p:txBody>
              <a:bodyPr wrap="none" rtlCol="0">
                <a:spAutoFit/>
              </a:bodyPr>
              <a:lstStyle/>
              <a:p>
                <a:pPr algn="r"/>
                <a:r>
                  <a:rPr lang="en-US" sz="1600" kern="1200" dirty="0" smtClean="0"/>
                  <a:t>90</a:t>
                </a:r>
                <a:endParaRPr lang="en-US" sz="1600" kern="1200" dirty="0"/>
              </a:p>
            </p:txBody>
          </p:sp>
        </p:grpSp>
        <p:grpSp>
          <p:nvGrpSpPr>
            <p:cNvPr id="123" name="Group 122"/>
            <p:cNvGrpSpPr/>
            <p:nvPr/>
          </p:nvGrpSpPr>
          <p:grpSpPr>
            <a:xfrm>
              <a:off x="1739467" y="2388019"/>
              <a:ext cx="378463" cy="321872"/>
              <a:chOff x="23315152" y="11779087"/>
              <a:chExt cx="390905" cy="338554"/>
            </a:xfrm>
          </p:grpSpPr>
          <p:cxnSp>
            <p:nvCxnSpPr>
              <p:cNvPr id="141" name="Straight Connector 140"/>
              <p:cNvCxnSpPr/>
              <p:nvPr/>
            </p:nvCxnSpPr>
            <p:spPr>
              <a:xfrm>
                <a:off x="23619005" y="11955884"/>
                <a:ext cx="87052"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142" name="TextBox 141"/>
              <p:cNvSpPr txBox="1"/>
              <p:nvPr/>
            </p:nvSpPr>
            <p:spPr>
              <a:xfrm>
                <a:off x="23315152" y="11779087"/>
                <a:ext cx="371817" cy="338554"/>
              </a:xfrm>
              <a:prstGeom prst="rect">
                <a:avLst/>
              </a:prstGeom>
              <a:noFill/>
            </p:spPr>
            <p:txBody>
              <a:bodyPr wrap="none" rtlCol="0">
                <a:spAutoFit/>
              </a:bodyPr>
              <a:lstStyle/>
              <a:p>
                <a:pPr algn="r"/>
                <a:r>
                  <a:rPr lang="en-US" sz="1600" kern="1200" dirty="0" smtClean="0"/>
                  <a:t>70</a:t>
                </a:r>
                <a:endParaRPr lang="en-US" sz="1600" kern="1200" dirty="0"/>
              </a:p>
            </p:txBody>
          </p:sp>
        </p:grpSp>
        <p:grpSp>
          <p:nvGrpSpPr>
            <p:cNvPr id="124" name="Group 123"/>
            <p:cNvGrpSpPr/>
            <p:nvPr/>
          </p:nvGrpSpPr>
          <p:grpSpPr>
            <a:xfrm>
              <a:off x="1739467" y="2930322"/>
              <a:ext cx="378463" cy="321872"/>
              <a:chOff x="23315152" y="12349496"/>
              <a:chExt cx="390905" cy="338554"/>
            </a:xfrm>
          </p:grpSpPr>
          <p:cxnSp>
            <p:nvCxnSpPr>
              <p:cNvPr id="139" name="Straight Connector 138"/>
              <p:cNvCxnSpPr/>
              <p:nvPr/>
            </p:nvCxnSpPr>
            <p:spPr>
              <a:xfrm>
                <a:off x="23619005" y="12525520"/>
                <a:ext cx="87052"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140" name="TextBox 139"/>
              <p:cNvSpPr txBox="1"/>
              <p:nvPr/>
            </p:nvSpPr>
            <p:spPr>
              <a:xfrm>
                <a:off x="23315152" y="12349496"/>
                <a:ext cx="371817" cy="338554"/>
              </a:xfrm>
              <a:prstGeom prst="rect">
                <a:avLst/>
              </a:prstGeom>
              <a:noFill/>
            </p:spPr>
            <p:txBody>
              <a:bodyPr wrap="none" rtlCol="0">
                <a:spAutoFit/>
              </a:bodyPr>
              <a:lstStyle/>
              <a:p>
                <a:pPr algn="r"/>
                <a:r>
                  <a:rPr lang="en-US" sz="1600" kern="1200" dirty="0" smtClean="0"/>
                  <a:t>50</a:t>
                </a:r>
                <a:endParaRPr lang="en-US" sz="1600" kern="1200" dirty="0"/>
              </a:p>
            </p:txBody>
          </p:sp>
        </p:grpSp>
        <p:grpSp>
          <p:nvGrpSpPr>
            <p:cNvPr id="125" name="Group 124"/>
            <p:cNvGrpSpPr/>
            <p:nvPr/>
          </p:nvGrpSpPr>
          <p:grpSpPr>
            <a:xfrm>
              <a:off x="1739467" y="3472625"/>
              <a:ext cx="378463" cy="321872"/>
              <a:chOff x="23315152" y="12919905"/>
              <a:chExt cx="390905" cy="338554"/>
            </a:xfrm>
          </p:grpSpPr>
          <p:cxnSp>
            <p:nvCxnSpPr>
              <p:cNvPr id="137" name="Straight Connector 136"/>
              <p:cNvCxnSpPr/>
              <p:nvPr/>
            </p:nvCxnSpPr>
            <p:spPr>
              <a:xfrm>
                <a:off x="23619005" y="13095156"/>
                <a:ext cx="87052"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138" name="TextBox 137"/>
              <p:cNvSpPr txBox="1"/>
              <p:nvPr/>
            </p:nvSpPr>
            <p:spPr>
              <a:xfrm>
                <a:off x="23315152" y="12919905"/>
                <a:ext cx="371817" cy="338554"/>
              </a:xfrm>
              <a:prstGeom prst="rect">
                <a:avLst/>
              </a:prstGeom>
              <a:noFill/>
            </p:spPr>
            <p:txBody>
              <a:bodyPr wrap="none" rtlCol="0">
                <a:spAutoFit/>
              </a:bodyPr>
              <a:lstStyle/>
              <a:p>
                <a:pPr algn="r"/>
                <a:r>
                  <a:rPr lang="en-US" sz="1600" kern="1200" dirty="0" smtClean="0"/>
                  <a:t>30</a:t>
                </a:r>
                <a:endParaRPr lang="en-US" sz="1600" kern="1200" dirty="0"/>
              </a:p>
            </p:txBody>
          </p:sp>
        </p:grpSp>
        <p:grpSp>
          <p:nvGrpSpPr>
            <p:cNvPr id="126" name="Group 125"/>
            <p:cNvGrpSpPr/>
            <p:nvPr/>
          </p:nvGrpSpPr>
          <p:grpSpPr>
            <a:xfrm>
              <a:off x="1739467" y="4014928"/>
              <a:ext cx="378463" cy="321872"/>
              <a:chOff x="23315152" y="13490314"/>
              <a:chExt cx="390905" cy="338554"/>
            </a:xfrm>
          </p:grpSpPr>
          <p:cxnSp>
            <p:nvCxnSpPr>
              <p:cNvPr id="135" name="Straight Connector 134"/>
              <p:cNvCxnSpPr/>
              <p:nvPr/>
            </p:nvCxnSpPr>
            <p:spPr>
              <a:xfrm>
                <a:off x="23619005" y="13664792"/>
                <a:ext cx="87052"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136" name="TextBox 135"/>
              <p:cNvSpPr txBox="1"/>
              <p:nvPr/>
            </p:nvSpPr>
            <p:spPr>
              <a:xfrm>
                <a:off x="23315152" y="13490314"/>
                <a:ext cx="371817" cy="338554"/>
              </a:xfrm>
              <a:prstGeom prst="rect">
                <a:avLst/>
              </a:prstGeom>
              <a:noFill/>
            </p:spPr>
            <p:txBody>
              <a:bodyPr wrap="none" rtlCol="0">
                <a:spAutoFit/>
              </a:bodyPr>
              <a:lstStyle/>
              <a:p>
                <a:pPr algn="r"/>
                <a:r>
                  <a:rPr lang="en-US" sz="1600" kern="1200" dirty="0" smtClean="0"/>
                  <a:t>10</a:t>
                </a:r>
                <a:endParaRPr lang="en-US" sz="1600" kern="1200" dirty="0"/>
              </a:p>
            </p:txBody>
          </p:sp>
        </p:grpSp>
        <p:grpSp>
          <p:nvGrpSpPr>
            <p:cNvPr id="127" name="Group 126"/>
            <p:cNvGrpSpPr/>
            <p:nvPr/>
          </p:nvGrpSpPr>
          <p:grpSpPr>
            <a:xfrm rot="5400000">
              <a:off x="4255650" y="2283073"/>
              <a:ext cx="74344" cy="1309500"/>
              <a:chOff x="22003937" y="7290631"/>
              <a:chExt cx="78197" cy="240471"/>
            </a:xfrm>
          </p:grpSpPr>
          <p:cxnSp>
            <p:nvCxnSpPr>
              <p:cNvPr id="132" name="Straight Connector 131"/>
              <p:cNvCxnSpPr/>
              <p:nvPr/>
            </p:nvCxnSpPr>
            <p:spPr>
              <a:xfrm>
                <a:off x="22011278" y="7291771"/>
                <a:ext cx="0" cy="238228"/>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3" name="Straight Connector 132"/>
              <p:cNvCxnSpPr/>
              <p:nvPr/>
            </p:nvCxnSpPr>
            <p:spPr>
              <a:xfrm flipH="1">
                <a:off x="22003937" y="7290631"/>
                <a:ext cx="7819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4" name="Straight Connector 133"/>
              <p:cNvCxnSpPr/>
              <p:nvPr/>
            </p:nvCxnSpPr>
            <p:spPr>
              <a:xfrm flipH="1">
                <a:off x="22003938" y="7531102"/>
                <a:ext cx="7819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28" name="Group 127"/>
            <p:cNvGrpSpPr/>
            <p:nvPr/>
          </p:nvGrpSpPr>
          <p:grpSpPr>
            <a:xfrm rot="5400000">
              <a:off x="5706551" y="2283074"/>
              <a:ext cx="74344" cy="1309500"/>
              <a:chOff x="22003937" y="7290631"/>
              <a:chExt cx="78197" cy="240471"/>
            </a:xfrm>
          </p:grpSpPr>
          <p:cxnSp>
            <p:nvCxnSpPr>
              <p:cNvPr id="129" name="Straight Connector 128"/>
              <p:cNvCxnSpPr/>
              <p:nvPr/>
            </p:nvCxnSpPr>
            <p:spPr>
              <a:xfrm>
                <a:off x="22011278" y="7291771"/>
                <a:ext cx="0" cy="238228"/>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0" name="Straight Connector 129"/>
              <p:cNvCxnSpPr/>
              <p:nvPr/>
            </p:nvCxnSpPr>
            <p:spPr>
              <a:xfrm flipH="1">
                <a:off x="22003937" y="7290631"/>
                <a:ext cx="7819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1" name="Straight Connector 130"/>
              <p:cNvCxnSpPr/>
              <p:nvPr/>
            </p:nvCxnSpPr>
            <p:spPr>
              <a:xfrm flipH="1">
                <a:off x="22003938" y="7531102"/>
                <a:ext cx="7819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grpSp>
        <p:nvGrpSpPr>
          <p:cNvPr id="91" name="Group 90"/>
          <p:cNvGrpSpPr/>
          <p:nvPr/>
        </p:nvGrpSpPr>
        <p:grpSpPr>
          <a:xfrm>
            <a:off x="7366034" y="1549069"/>
            <a:ext cx="1113646" cy="936068"/>
            <a:chOff x="28754932" y="11153952"/>
            <a:chExt cx="950295" cy="936068"/>
          </a:xfrm>
        </p:grpSpPr>
        <p:grpSp>
          <p:nvGrpSpPr>
            <p:cNvPr id="92" name="Group 91"/>
            <p:cNvGrpSpPr/>
            <p:nvPr/>
          </p:nvGrpSpPr>
          <p:grpSpPr>
            <a:xfrm>
              <a:off x="28754932" y="11153952"/>
              <a:ext cx="936642" cy="281819"/>
              <a:chOff x="28793742" y="10910201"/>
              <a:chExt cx="936642" cy="281819"/>
            </a:xfrm>
          </p:grpSpPr>
          <p:sp>
            <p:nvSpPr>
              <p:cNvPr id="99" name="Rectangle 98"/>
              <p:cNvSpPr/>
              <p:nvPr/>
            </p:nvSpPr>
            <p:spPr>
              <a:xfrm>
                <a:off x="28793742" y="10973631"/>
                <a:ext cx="191746" cy="17698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p>
            </p:txBody>
          </p:sp>
          <p:sp>
            <p:nvSpPr>
              <p:cNvPr id="100" name="TextBox 99"/>
              <p:cNvSpPr txBox="1"/>
              <p:nvPr/>
            </p:nvSpPr>
            <p:spPr>
              <a:xfrm>
                <a:off x="28986975" y="10910201"/>
                <a:ext cx="743409" cy="281819"/>
              </a:xfrm>
              <a:prstGeom prst="rect">
                <a:avLst/>
              </a:prstGeom>
              <a:noFill/>
            </p:spPr>
            <p:txBody>
              <a:bodyPr wrap="none" rtlCol="0">
                <a:spAutoFit/>
              </a:bodyPr>
              <a:lstStyle/>
              <a:p>
                <a:r>
                  <a:rPr lang="en-US" sz="1400" kern="1200" dirty="0" smtClean="0"/>
                  <a:t>Baseline</a:t>
                </a:r>
                <a:endParaRPr lang="en-US" sz="1400" kern="1200" dirty="0"/>
              </a:p>
            </p:txBody>
          </p:sp>
        </p:grpSp>
        <p:grpSp>
          <p:nvGrpSpPr>
            <p:cNvPr id="93" name="Group 92"/>
            <p:cNvGrpSpPr/>
            <p:nvPr/>
          </p:nvGrpSpPr>
          <p:grpSpPr>
            <a:xfrm>
              <a:off x="28754932" y="11481077"/>
              <a:ext cx="950295" cy="281819"/>
              <a:chOff x="29903127" y="10910201"/>
              <a:chExt cx="950295" cy="281819"/>
            </a:xfrm>
          </p:grpSpPr>
          <p:sp>
            <p:nvSpPr>
              <p:cNvPr id="97" name="Rectangle 96"/>
              <p:cNvSpPr/>
              <p:nvPr/>
            </p:nvSpPr>
            <p:spPr>
              <a:xfrm>
                <a:off x="29903127" y="10973631"/>
                <a:ext cx="191746" cy="17698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p>
            </p:txBody>
          </p:sp>
          <p:sp>
            <p:nvSpPr>
              <p:cNvPr id="98" name="TextBox 97"/>
              <p:cNvSpPr txBox="1"/>
              <p:nvPr/>
            </p:nvSpPr>
            <p:spPr>
              <a:xfrm>
                <a:off x="30096360" y="10910201"/>
                <a:ext cx="757062" cy="281819"/>
              </a:xfrm>
              <a:prstGeom prst="rect">
                <a:avLst/>
              </a:prstGeom>
              <a:noFill/>
            </p:spPr>
            <p:txBody>
              <a:bodyPr wrap="none" rtlCol="0">
                <a:spAutoFit/>
              </a:bodyPr>
              <a:lstStyle/>
              <a:p>
                <a:r>
                  <a:rPr lang="en-US" sz="1400" kern="1200" dirty="0" smtClean="0"/>
                  <a:t>Week 12</a:t>
                </a:r>
                <a:endParaRPr lang="en-US" sz="1400" kern="1200" dirty="0"/>
              </a:p>
            </p:txBody>
          </p:sp>
        </p:grpSp>
        <p:grpSp>
          <p:nvGrpSpPr>
            <p:cNvPr id="94" name="Group 93"/>
            <p:cNvGrpSpPr/>
            <p:nvPr/>
          </p:nvGrpSpPr>
          <p:grpSpPr>
            <a:xfrm>
              <a:off x="28754932" y="11808201"/>
              <a:ext cx="950295" cy="281819"/>
              <a:chOff x="30961400" y="10910201"/>
              <a:chExt cx="950295" cy="281819"/>
            </a:xfrm>
          </p:grpSpPr>
          <p:sp>
            <p:nvSpPr>
              <p:cNvPr id="95" name="Rectangle 94"/>
              <p:cNvSpPr/>
              <p:nvPr/>
            </p:nvSpPr>
            <p:spPr>
              <a:xfrm>
                <a:off x="30961400" y="10973631"/>
                <a:ext cx="191746" cy="17698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p>
            </p:txBody>
          </p:sp>
          <p:sp>
            <p:nvSpPr>
              <p:cNvPr id="96" name="TextBox 95"/>
              <p:cNvSpPr txBox="1"/>
              <p:nvPr/>
            </p:nvSpPr>
            <p:spPr>
              <a:xfrm>
                <a:off x="31154633" y="10910201"/>
                <a:ext cx="757062" cy="281819"/>
              </a:xfrm>
              <a:prstGeom prst="rect">
                <a:avLst/>
              </a:prstGeom>
              <a:noFill/>
            </p:spPr>
            <p:txBody>
              <a:bodyPr wrap="none" rtlCol="0">
                <a:spAutoFit/>
              </a:bodyPr>
              <a:lstStyle/>
              <a:p>
                <a:r>
                  <a:rPr lang="en-US" sz="1400" kern="1200" dirty="0" smtClean="0"/>
                  <a:t>Week 24</a:t>
                </a:r>
                <a:endParaRPr lang="en-US" sz="1400" kern="1200" dirty="0"/>
              </a:p>
            </p:txBody>
          </p:sp>
        </p:grpSp>
      </p:grpSp>
      <p:sp>
        <p:nvSpPr>
          <p:cNvPr id="209" name="Title 1"/>
          <p:cNvSpPr>
            <a:spLocks noGrp="1"/>
          </p:cNvSpPr>
          <p:nvPr>
            <p:ph type="title"/>
          </p:nvPr>
        </p:nvSpPr>
        <p:spPr>
          <a:xfrm>
            <a:off x="960631" y="191254"/>
            <a:ext cx="7519049" cy="942352"/>
          </a:xfrm>
          <a:solidFill>
            <a:schemeClr val="accent3">
              <a:lumMod val="75000"/>
              <a:alpha val="44000"/>
            </a:schemeClr>
          </a:solidFill>
          <a:ln w="38100">
            <a:solidFill>
              <a:srgbClr val="3366FF"/>
            </a:solidFill>
          </a:ln>
        </p:spPr>
        <p:txBody>
          <a:bodyPr>
            <a:normAutofit/>
          </a:bodyPr>
          <a:lstStyle/>
          <a:p>
            <a:r>
              <a:rPr lang="en-US" sz="2800" b="1" dirty="0" smtClean="0">
                <a:solidFill>
                  <a:srgbClr val="0000FF"/>
                </a:solidFill>
                <a:latin typeface="Arial"/>
                <a:cs typeface="Arial"/>
              </a:rPr>
              <a:t>Improvement in </a:t>
            </a:r>
            <a:r>
              <a:rPr lang="en-US" sz="2800" b="1" smtClean="0">
                <a:solidFill>
                  <a:srgbClr val="0000FF"/>
                </a:solidFill>
                <a:latin typeface="Arial"/>
                <a:cs typeface="Arial"/>
              </a:rPr>
              <a:t>WOMAC Scores</a:t>
            </a:r>
            <a:endParaRPr lang="en-US" sz="2800" b="1" dirty="0">
              <a:solidFill>
                <a:srgbClr val="0000FF"/>
              </a:solidFill>
              <a:latin typeface="Arial"/>
              <a:cs typeface="Arial"/>
            </a:endParaRPr>
          </a:p>
        </p:txBody>
      </p:sp>
      <p:sp>
        <p:nvSpPr>
          <p:cNvPr id="211" name="TextBox 210"/>
          <p:cNvSpPr txBox="1"/>
          <p:nvPr/>
        </p:nvSpPr>
        <p:spPr>
          <a:xfrm>
            <a:off x="5737459" y="5884598"/>
            <a:ext cx="2773616" cy="738664"/>
          </a:xfrm>
          <a:prstGeom prst="rect">
            <a:avLst/>
          </a:prstGeom>
          <a:noFill/>
        </p:spPr>
        <p:txBody>
          <a:bodyPr wrap="square" rtlCol="0">
            <a:spAutoFit/>
          </a:bodyPr>
          <a:lstStyle/>
          <a:p>
            <a:r>
              <a:rPr lang="en-US" sz="1400" b="1" dirty="0" err="1">
                <a:solidFill>
                  <a:srgbClr val="0000FF"/>
                </a:solidFill>
                <a:latin typeface="Arial"/>
                <a:ea typeface="+mj-ea"/>
                <a:cs typeface="Arial"/>
              </a:rPr>
              <a:t>Ruppe</a:t>
            </a:r>
            <a:r>
              <a:rPr lang="en-US" sz="1400" b="1" dirty="0">
                <a:solidFill>
                  <a:srgbClr val="0000FF"/>
                </a:solidFill>
                <a:latin typeface="Arial"/>
                <a:ea typeface="+mj-ea"/>
                <a:cs typeface="Arial"/>
              </a:rPr>
              <a:t> et al, Poster #MO0319</a:t>
            </a:r>
          </a:p>
          <a:p>
            <a:r>
              <a:rPr lang="en-US" sz="1400" b="1" dirty="0">
                <a:solidFill>
                  <a:srgbClr val="0000FF"/>
                </a:solidFill>
                <a:latin typeface="Arial"/>
                <a:ea typeface="+mj-ea"/>
                <a:cs typeface="Arial"/>
              </a:rPr>
              <a:t>Monday, 9/19 12:30pm-2:30pm</a:t>
            </a:r>
          </a:p>
          <a:p>
            <a:r>
              <a:rPr lang="en-US" sz="1400" b="1" dirty="0">
                <a:solidFill>
                  <a:srgbClr val="0000FF"/>
                </a:solidFill>
                <a:latin typeface="Arial"/>
                <a:ea typeface="+mj-ea"/>
                <a:cs typeface="Arial"/>
              </a:rPr>
              <a:t>Expo Hall A1</a:t>
            </a:r>
          </a:p>
        </p:txBody>
      </p:sp>
    </p:spTree>
    <p:extLst>
      <p:ext uri="{BB962C8B-B14F-4D97-AF65-F5344CB8AC3E}">
        <p14:creationId xmlns:p14="http://schemas.microsoft.com/office/powerpoint/2010/main" val="1031112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able"/>
          <p:cNvPicPr>
            <a:picLocks noChangeAspect="1"/>
          </p:cNvPicPr>
          <p:nvPr/>
        </p:nvPicPr>
        <p:blipFill>
          <a:blip r:embed="rId2"/>
          <a:stretch>
            <a:fillRect/>
          </a:stretch>
        </p:blipFill>
        <p:spPr>
          <a:xfrm>
            <a:off x="139701" y="2405306"/>
            <a:ext cx="8851900" cy="2035991"/>
          </a:xfrm>
          <a:prstGeom prst="rect">
            <a:avLst/>
          </a:prstGeom>
        </p:spPr>
      </p:pic>
      <p:sp>
        <p:nvSpPr>
          <p:cNvPr id="6" name="Title 1"/>
          <p:cNvSpPr>
            <a:spLocks noGrp="1"/>
          </p:cNvSpPr>
          <p:nvPr>
            <p:ph type="title"/>
          </p:nvPr>
        </p:nvSpPr>
        <p:spPr>
          <a:xfrm>
            <a:off x="1036831" y="505448"/>
            <a:ext cx="7519049" cy="942352"/>
          </a:xfrm>
          <a:solidFill>
            <a:schemeClr val="accent3">
              <a:lumMod val="75000"/>
              <a:alpha val="44000"/>
            </a:schemeClr>
          </a:solidFill>
          <a:ln w="38100">
            <a:solidFill>
              <a:srgbClr val="3366FF"/>
            </a:solidFill>
          </a:ln>
        </p:spPr>
        <p:txBody>
          <a:bodyPr>
            <a:normAutofit fontScale="90000"/>
          </a:bodyPr>
          <a:lstStyle/>
          <a:p>
            <a:r>
              <a:rPr lang="en-US" sz="2800" b="1" dirty="0" smtClean="0">
                <a:solidFill>
                  <a:srgbClr val="0000FF"/>
                </a:solidFill>
                <a:latin typeface="Arial"/>
                <a:cs typeface="Arial"/>
              </a:rPr>
              <a:t>Improvement Balance and Agility (TUG test) and Walking Ability (6MWT)</a:t>
            </a:r>
            <a:endParaRPr lang="en-US" sz="2800" b="1" dirty="0">
              <a:solidFill>
                <a:srgbClr val="0000FF"/>
              </a:solidFill>
              <a:latin typeface="Arial"/>
              <a:cs typeface="Arial"/>
            </a:endParaRPr>
          </a:p>
        </p:txBody>
      </p:sp>
      <p:sp>
        <p:nvSpPr>
          <p:cNvPr id="7" name="TextBox 6"/>
          <p:cNvSpPr txBox="1"/>
          <p:nvPr/>
        </p:nvSpPr>
        <p:spPr>
          <a:xfrm>
            <a:off x="6370384" y="5029471"/>
            <a:ext cx="2773616" cy="738664"/>
          </a:xfrm>
          <a:prstGeom prst="rect">
            <a:avLst/>
          </a:prstGeom>
          <a:noFill/>
        </p:spPr>
        <p:txBody>
          <a:bodyPr wrap="square" rtlCol="0">
            <a:spAutoFit/>
          </a:bodyPr>
          <a:lstStyle/>
          <a:p>
            <a:r>
              <a:rPr lang="en-US" sz="1400" b="1" dirty="0" err="1">
                <a:solidFill>
                  <a:srgbClr val="0000FF"/>
                </a:solidFill>
                <a:latin typeface="Arial"/>
                <a:ea typeface="+mj-ea"/>
                <a:cs typeface="Arial"/>
              </a:rPr>
              <a:t>Ruppe</a:t>
            </a:r>
            <a:r>
              <a:rPr lang="en-US" sz="1400" b="1" dirty="0">
                <a:solidFill>
                  <a:srgbClr val="0000FF"/>
                </a:solidFill>
                <a:latin typeface="Arial"/>
                <a:ea typeface="+mj-ea"/>
                <a:cs typeface="Arial"/>
              </a:rPr>
              <a:t> et al, Poster #MO0319</a:t>
            </a:r>
          </a:p>
          <a:p>
            <a:r>
              <a:rPr lang="en-US" sz="1400" b="1" dirty="0">
                <a:solidFill>
                  <a:srgbClr val="0000FF"/>
                </a:solidFill>
                <a:latin typeface="Arial"/>
                <a:ea typeface="+mj-ea"/>
                <a:cs typeface="Arial"/>
              </a:rPr>
              <a:t>Monday, 9/19 12:30pm-2:30pm</a:t>
            </a:r>
          </a:p>
          <a:p>
            <a:r>
              <a:rPr lang="en-US" sz="1400" b="1" dirty="0">
                <a:solidFill>
                  <a:srgbClr val="0000FF"/>
                </a:solidFill>
                <a:latin typeface="Arial"/>
                <a:ea typeface="+mj-ea"/>
                <a:cs typeface="Arial"/>
              </a:rPr>
              <a:t>Expo Hall A1</a:t>
            </a:r>
          </a:p>
        </p:txBody>
      </p:sp>
    </p:spTree>
    <p:extLst>
      <p:ext uri="{BB962C8B-B14F-4D97-AF65-F5344CB8AC3E}">
        <p14:creationId xmlns:p14="http://schemas.microsoft.com/office/powerpoint/2010/main" val="300323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72105" y="548105"/>
            <a:ext cx="5694948" cy="369332"/>
          </a:xfrm>
          <a:prstGeom prst="rect">
            <a:avLst/>
          </a:prstGeom>
          <a:noFill/>
        </p:spPr>
        <p:txBody>
          <a:bodyPr wrap="square" rtlCol="0">
            <a:spAutoFit/>
          </a:bodyPr>
          <a:lstStyle/>
          <a:p>
            <a:endParaRPr lang="en-US" dirty="0"/>
          </a:p>
        </p:txBody>
      </p:sp>
      <p:sp>
        <p:nvSpPr>
          <p:cNvPr id="5" name="Title 1"/>
          <p:cNvSpPr>
            <a:spLocks noGrp="1"/>
          </p:cNvSpPr>
          <p:nvPr>
            <p:ph type="title"/>
          </p:nvPr>
        </p:nvSpPr>
        <p:spPr>
          <a:xfrm>
            <a:off x="1052855" y="131919"/>
            <a:ext cx="7051009" cy="864022"/>
          </a:xfrm>
          <a:solidFill>
            <a:schemeClr val="accent3">
              <a:lumMod val="75000"/>
              <a:alpha val="44000"/>
            </a:schemeClr>
          </a:solidFill>
          <a:ln w="38100">
            <a:solidFill>
              <a:srgbClr val="3366FF"/>
            </a:solidFill>
          </a:ln>
        </p:spPr>
        <p:txBody>
          <a:bodyPr>
            <a:normAutofit fontScale="90000"/>
          </a:bodyPr>
          <a:lstStyle/>
          <a:p>
            <a:r>
              <a:rPr lang="en-US" sz="3600" b="1" dirty="0" smtClean="0">
                <a:solidFill>
                  <a:srgbClr val="0000FF"/>
                </a:solidFill>
                <a:latin typeface="Arial"/>
                <a:cs typeface="Arial"/>
              </a:rPr>
              <a:t>Summary of Phase 2 Adult Study</a:t>
            </a:r>
            <a:endParaRPr lang="en-US" sz="3600" b="1" dirty="0">
              <a:solidFill>
                <a:srgbClr val="0000FF"/>
              </a:solidFill>
              <a:latin typeface="Arial"/>
              <a:cs typeface="Arial"/>
            </a:endParaRPr>
          </a:p>
        </p:txBody>
      </p:sp>
      <p:sp>
        <p:nvSpPr>
          <p:cNvPr id="2" name="Rectangle 1"/>
          <p:cNvSpPr/>
          <p:nvPr/>
        </p:nvSpPr>
        <p:spPr>
          <a:xfrm>
            <a:off x="405193" y="1307588"/>
            <a:ext cx="8738807" cy="4708981"/>
          </a:xfrm>
          <a:prstGeom prst="rect">
            <a:avLst/>
          </a:prstGeom>
        </p:spPr>
        <p:txBody>
          <a:bodyPr wrap="square">
            <a:spAutoFit/>
          </a:bodyPr>
          <a:lstStyle/>
          <a:p>
            <a:pPr marL="457200" indent="-457200" defTabSz="714375">
              <a:spcAft>
                <a:spcPts val="0"/>
              </a:spcAft>
              <a:buSzPct val="141000"/>
              <a:buFont typeface="Arial"/>
              <a:buChar char="•"/>
              <a:tabLst>
                <a:tab pos="160338" algn="l"/>
              </a:tabLst>
            </a:pPr>
            <a:r>
              <a:rPr lang="en-US" sz="2500" dirty="0" smtClean="0">
                <a:solidFill>
                  <a:srgbClr val="0000FF"/>
                </a:solidFill>
                <a:latin typeface="Arial"/>
                <a:cs typeface="Arial"/>
              </a:rPr>
              <a:t>KRN23 </a:t>
            </a:r>
            <a:r>
              <a:rPr lang="en-US" sz="2500" dirty="0">
                <a:solidFill>
                  <a:srgbClr val="0000FF"/>
                </a:solidFill>
                <a:latin typeface="Arial"/>
                <a:cs typeface="Arial"/>
              </a:rPr>
              <a:t>restored phosphate </a:t>
            </a:r>
            <a:r>
              <a:rPr lang="en-US" sz="2500" dirty="0" smtClean="0">
                <a:solidFill>
                  <a:srgbClr val="0000FF"/>
                </a:solidFill>
                <a:latin typeface="Arial"/>
                <a:cs typeface="Arial"/>
              </a:rPr>
              <a:t>homeostasis  </a:t>
            </a:r>
            <a:r>
              <a:rPr lang="en-US" sz="2500" dirty="0">
                <a:solidFill>
                  <a:srgbClr val="0000FF"/>
                </a:solidFill>
                <a:latin typeface="Arial"/>
                <a:cs typeface="Arial"/>
              </a:rPr>
              <a:t>in </a:t>
            </a:r>
            <a:r>
              <a:rPr lang="en-US" sz="2500" dirty="0" smtClean="0">
                <a:solidFill>
                  <a:srgbClr val="0000FF"/>
                </a:solidFill>
                <a:latin typeface="Arial"/>
                <a:cs typeface="Arial"/>
              </a:rPr>
              <a:t>adult patients </a:t>
            </a:r>
            <a:r>
              <a:rPr lang="en-US" sz="2500" dirty="0">
                <a:solidFill>
                  <a:srgbClr val="0000FF"/>
                </a:solidFill>
                <a:latin typeface="Arial"/>
                <a:cs typeface="Arial"/>
              </a:rPr>
              <a:t>with </a:t>
            </a:r>
            <a:r>
              <a:rPr lang="en-US" sz="2500" dirty="0" smtClean="0">
                <a:solidFill>
                  <a:srgbClr val="0000FF"/>
                </a:solidFill>
                <a:latin typeface="Arial"/>
                <a:cs typeface="Arial"/>
              </a:rPr>
              <a:t>XLH.</a:t>
            </a:r>
          </a:p>
          <a:p>
            <a:pPr defTabSz="714375">
              <a:spcAft>
                <a:spcPts val="0"/>
              </a:spcAft>
              <a:buSzPct val="141000"/>
              <a:tabLst>
                <a:tab pos="160338" algn="l"/>
              </a:tabLst>
            </a:pPr>
            <a:endParaRPr lang="en-US" sz="2500" dirty="0">
              <a:solidFill>
                <a:srgbClr val="0000FF"/>
              </a:solidFill>
              <a:latin typeface="Arial"/>
              <a:cs typeface="Arial"/>
            </a:endParaRPr>
          </a:p>
          <a:p>
            <a:pPr marL="457200" indent="-457200" defTabSz="714375">
              <a:spcAft>
                <a:spcPts val="0"/>
              </a:spcAft>
              <a:buSzPct val="141000"/>
              <a:buFont typeface="Arial"/>
              <a:buChar char="•"/>
              <a:tabLst>
                <a:tab pos="160338" algn="l"/>
              </a:tabLst>
            </a:pPr>
            <a:r>
              <a:rPr lang="en-US" sz="2500" dirty="0">
                <a:solidFill>
                  <a:srgbClr val="0000FF"/>
                </a:solidFill>
                <a:latin typeface="Arial"/>
                <a:cs typeface="Arial"/>
              </a:rPr>
              <a:t>Blocking FGF23 activity by SC administration of KRN23 every 28 days for up to 16 doses demonstrated </a:t>
            </a:r>
            <a:r>
              <a:rPr lang="en-US" sz="2500" dirty="0" smtClean="0">
                <a:solidFill>
                  <a:srgbClr val="0000FF"/>
                </a:solidFill>
                <a:latin typeface="Arial"/>
                <a:cs typeface="Arial"/>
              </a:rPr>
              <a:t>good efficacy </a:t>
            </a:r>
            <a:r>
              <a:rPr lang="en-US" sz="2500" dirty="0">
                <a:solidFill>
                  <a:srgbClr val="0000FF"/>
                </a:solidFill>
                <a:latin typeface="Arial"/>
                <a:cs typeface="Arial"/>
              </a:rPr>
              <a:t>and a favorable safety </a:t>
            </a:r>
            <a:r>
              <a:rPr lang="en-US" sz="2500" dirty="0" smtClean="0">
                <a:solidFill>
                  <a:srgbClr val="0000FF"/>
                </a:solidFill>
                <a:latin typeface="Arial"/>
                <a:cs typeface="Arial"/>
              </a:rPr>
              <a:t>profile.</a:t>
            </a:r>
          </a:p>
          <a:p>
            <a:pPr marL="457200" indent="-457200" defTabSz="714375">
              <a:spcAft>
                <a:spcPts val="0"/>
              </a:spcAft>
              <a:buSzPct val="141000"/>
              <a:buFont typeface="Arial"/>
              <a:buChar char="•"/>
              <a:tabLst>
                <a:tab pos="160338" algn="l"/>
              </a:tabLst>
            </a:pPr>
            <a:endParaRPr lang="en-US" sz="2500" dirty="0">
              <a:solidFill>
                <a:srgbClr val="0000FF"/>
              </a:solidFill>
              <a:latin typeface="Arial"/>
              <a:cs typeface="Arial"/>
            </a:endParaRPr>
          </a:p>
          <a:p>
            <a:pPr marL="457200" indent="-457200" defTabSz="714375">
              <a:spcAft>
                <a:spcPts val="0"/>
              </a:spcAft>
              <a:buSzPct val="141000"/>
              <a:buFont typeface="Arial"/>
              <a:buChar char="•"/>
              <a:tabLst>
                <a:tab pos="160338" algn="l"/>
              </a:tabLst>
            </a:pPr>
            <a:r>
              <a:rPr lang="en-US" sz="2500" dirty="0" smtClean="0">
                <a:solidFill>
                  <a:srgbClr val="0000FF"/>
                </a:solidFill>
                <a:latin typeface="Arial"/>
                <a:cs typeface="Arial"/>
              </a:rPr>
              <a:t>Participants are feeling better in the extension </a:t>
            </a:r>
            <a:r>
              <a:rPr lang="en-US" sz="2500" dirty="0" smtClean="0">
                <a:solidFill>
                  <a:srgbClr val="0000FF"/>
                </a:solidFill>
                <a:latin typeface="Arial"/>
                <a:cs typeface="Arial"/>
              </a:rPr>
              <a:t>study.</a:t>
            </a:r>
            <a:endParaRPr lang="en-US" sz="2500" dirty="0" smtClean="0">
              <a:solidFill>
                <a:srgbClr val="0000FF"/>
              </a:solidFill>
              <a:latin typeface="Arial"/>
              <a:cs typeface="Arial"/>
            </a:endParaRPr>
          </a:p>
          <a:p>
            <a:pPr defTabSz="714375">
              <a:spcAft>
                <a:spcPts val="0"/>
              </a:spcAft>
              <a:buSzPct val="141000"/>
              <a:tabLst>
                <a:tab pos="160338" algn="l"/>
              </a:tabLst>
            </a:pPr>
            <a:endParaRPr lang="en-US" sz="2500" dirty="0">
              <a:solidFill>
                <a:srgbClr val="0000FF"/>
              </a:solidFill>
              <a:latin typeface="Arial"/>
              <a:cs typeface="Arial"/>
            </a:endParaRPr>
          </a:p>
          <a:p>
            <a:pPr marL="457200" indent="-457200" defTabSz="714375">
              <a:spcAft>
                <a:spcPts val="0"/>
              </a:spcAft>
              <a:buSzPct val="141000"/>
              <a:buFont typeface="Arial"/>
              <a:buChar char="•"/>
              <a:tabLst>
                <a:tab pos="160338" algn="l"/>
              </a:tabLst>
            </a:pPr>
            <a:r>
              <a:rPr lang="en-US" sz="2500" dirty="0" smtClean="0">
                <a:solidFill>
                  <a:srgbClr val="0000FF"/>
                </a:solidFill>
                <a:latin typeface="Arial"/>
                <a:cs typeface="Arial"/>
              </a:rPr>
              <a:t>Based on these data, a phase 2 extension study and a fully enrolled phase 3 registration trial are ongoing in adults with XLH.</a:t>
            </a:r>
            <a:endParaRPr lang="en-US" sz="2500" dirty="0">
              <a:solidFill>
                <a:srgbClr val="0000FF"/>
              </a:solidFill>
              <a:latin typeface="Arial"/>
              <a:cs typeface="Arial"/>
            </a:endParaRPr>
          </a:p>
        </p:txBody>
      </p:sp>
    </p:spTree>
    <p:extLst>
      <p:ext uri="{BB962C8B-B14F-4D97-AF65-F5344CB8AC3E}">
        <p14:creationId xmlns:p14="http://schemas.microsoft.com/office/powerpoint/2010/main" val="3682371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p:tgtEl>
                                          <p:spTgt spid="2">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2">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p:tgtEl>
                                          <p:spTgt spid="2">
                                            <p:txEl>
                                              <p:pRg st="2" end="2"/>
                                            </p:txEl>
                                          </p:spTgt>
                                        </p:tgtEl>
                                        <p:attrNameLst>
                                          <p:attrName>ppt_y</p:attrName>
                                        </p:attrNameLst>
                                      </p:cBhvr>
                                      <p:tavLst>
                                        <p:tav tm="0">
                                          <p:val>
                                            <p:strVal val="#ppt_y+#ppt_h*1.125000"/>
                                          </p:val>
                                        </p:tav>
                                        <p:tav tm="100000">
                                          <p:val>
                                            <p:strVal val="#ppt_y"/>
                                          </p:val>
                                        </p:tav>
                                      </p:tavLst>
                                    </p:anim>
                                    <p:animEffect transition="in" filter="wipe(up)">
                                      <p:cBhvr>
                                        <p:cTn id="14" dur="500"/>
                                        <p:tgtEl>
                                          <p:spTgt spid="2">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 calcmode="lin" valueType="num">
                                      <p:cBhvr additive="base">
                                        <p:cTn id="19" dur="500"/>
                                        <p:tgtEl>
                                          <p:spTgt spid="2">
                                            <p:txEl>
                                              <p:pRg st="4" end="4"/>
                                            </p:txEl>
                                          </p:spTgt>
                                        </p:tgtEl>
                                        <p:attrNameLst>
                                          <p:attrName>ppt_y</p:attrName>
                                        </p:attrNameLst>
                                      </p:cBhvr>
                                      <p:tavLst>
                                        <p:tav tm="0">
                                          <p:val>
                                            <p:strVal val="#ppt_y+#ppt_h*1.125000"/>
                                          </p:val>
                                        </p:tav>
                                        <p:tav tm="100000">
                                          <p:val>
                                            <p:strVal val="#ppt_y"/>
                                          </p:val>
                                        </p:tav>
                                      </p:tavLst>
                                    </p:anim>
                                    <p:animEffect transition="in" filter="wipe(up)">
                                      <p:cBhvr>
                                        <p:cTn id="20" dur="500"/>
                                        <p:tgtEl>
                                          <p:spTgt spid="2">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 calcmode="lin" valueType="num">
                                      <p:cBhvr additive="base">
                                        <p:cTn id="25" dur="500"/>
                                        <p:tgtEl>
                                          <p:spTgt spid="2">
                                            <p:txEl>
                                              <p:pRg st="6" end="6"/>
                                            </p:txEl>
                                          </p:spTgt>
                                        </p:tgtEl>
                                        <p:attrNameLst>
                                          <p:attrName>ppt_y</p:attrName>
                                        </p:attrNameLst>
                                      </p:cBhvr>
                                      <p:tavLst>
                                        <p:tav tm="0">
                                          <p:val>
                                            <p:strVal val="#ppt_y+#ppt_h*1.125000"/>
                                          </p:val>
                                        </p:tav>
                                        <p:tav tm="100000">
                                          <p:val>
                                            <p:strVal val="#ppt_y"/>
                                          </p:val>
                                        </p:tav>
                                      </p:tavLst>
                                    </p:anim>
                                    <p:animEffect transition="in" filter="wipe(up)">
                                      <p:cBhvr>
                                        <p:cTn id="26"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72105" y="548105"/>
            <a:ext cx="5694948" cy="369332"/>
          </a:xfrm>
          <a:prstGeom prst="rect">
            <a:avLst/>
          </a:prstGeom>
          <a:noFill/>
        </p:spPr>
        <p:txBody>
          <a:bodyPr wrap="square" rtlCol="0">
            <a:spAutoFit/>
          </a:bodyPr>
          <a:lstStyle/>
          <a:p>
            <a:endParaRPr lang="en-US" dirty="0"/>
          </a:p>
        </p:txBody>
      </p:sp>
      <p:sp>
        <p:nvSpPr>
          <p:cNvPr id="5" name="Title 1"/>
          <p:cNvSpPr>
            <a:spLocks noGrp="1"/>
          </p:cNvSpPr>
          <p:nvPr>
            <p:ph type="title"/>
          </p:nvPr>
        </p:nvSpPr>
        <p:spPr>
          <a:xfrm>
            <a:off x="1052853" y="83232"/>
            <a:ext cx="7519049" cy="1668410"/>
          </a:xfrm>
          <a:solidFill>
            <a:schemeClr val="accent3">
              <a:lumMod val="75000"/>
              <a:alpha val="44000"/>
            </a:schemeClr>
          </a:solidFill>
          <a:ln w="38100">
            <a:solidFill>
              <a:srgbClr val="3366FF"/>
            </a:solidFill>
          </a:ln>
        </p:spPr>
        <p:txBody>
          <a:bodyPr>
            <a:normAutofit/>
          </a:bodyPr>
          <a:lstStyle/>
          <a:p>
            <a:r>
              <a:rPr lang="en-US" sz="2800" b="1" dirty="0" smtClean="0">
                <a:solidFill>
                  <a:srgbClr val="0000FF"/>
                </a:solidFill>
                <a:latin typeface="Arial"/>
                <a:cs typeface="Arial"/>
              </a:rPr>
              <a:t>Follow up on our subject in the </a:t>
            </a:r>
            <a:br>
              <a:rPr lang="en-US" sz="2800" b="1" dirty="0" smtClean="0">
                <a:solidFill>
                  <a:srgbClr val="0000FF"/>
                </a:solidFill>
                <a:latin typeface="Arial"/>
                <a:cs typeface="Arial"/>
              </a:rPr>
            </a:br>
            <a:r>
              <a:rPr lang="en-US" sz="2800" b="1" dirty="0" smtClean="0">
                <a:solidFill>
                  <a:srgbClr val="0000FF"/>
                </a:solidFill>
                <a:latin typeface="Arial"/>
                <a:cs typeface="Arial"/>
              </a:rPr>
              <a:t>Phase 3 double blind, placebo-controlled </a:t>
            </a:r>
            <a:r>
              <a:rPr lang="en-US" sz="2800" b="1" dirty="0">
                <a:solidFill>
                  <a:srgbClr val="0000FF"/>
                </a:solidFill>
                <a:latin typeface="Arial"/>
                <a:cs typeface="Arial"/>
              </a:rPr>
              <a:t>a</a:t>
            </a:r>
            <a:r>
              <a:rPr lang="en-US" sz="2800" b="1" dirty="0" smtClean="0">
                <a:solidFill>
                  <a:srgbClr val="0000FF"/>
                </a:solidFill>
                <a:latin typeface="Arial"/>
                <a:cs typeface="Arial"/>
              </a:rPr>
              <a:t>dult </a:t>
            </a:r>
            <a:r>
              <a:rPr lang="en-US" sz="2800" b="1" dirty="0">
                <a:solidFill>
                  <a:srgbClr val="0000FF"/>
                </a:solidFill>
                <a:latin typeface="Arial"/>
                <a:cs typeface="Arial"/>
              </a:rPr>
              <a:t>s</a:t>
            </a:r>
            <a:r>
              <a:rPr lang="en-US" sz="2800" b="1" dirty="0" smtClean="0">
                <a:solidFill>
                  <a:srgbClr val="0000FF"/>
                </a:solidFill>
                <a:latin typeface="Arial"/>
                <a:cs typeface="Arial"/>
              </a:rPr>
              <a:t>tudy</a:t>
            </a:r>
            <a:endParaRPr lang="en-US" sz="2800" b="1" dirty="0">
              <a:solidFill>
                <a:srgbClr val="0000FF"/>
              </a:solidFill>
              <a:latin typeface="Arial"/>
              <a:cs typeface="Arial"/>
            </a:endParaRPr>
          </a:p>
        </p:txBody>
      </p:sp>
      <p:sp>
        <p:nvSpPr>
          <p:cNvPr id="2" name="Rectangle 1"/>
          <p:cNvSpPr/>
          <p:nvPr/>
        </p:nvSpPr>
        <p:spPr>
          <a:xfrm>
            <a:off x="649817" y="1859957"/>
            <a:ext cx="8020319" cy="4401205"/>
          </a:xfrm>
          <a:prstGeom prst="rect">
            <a:avLst/>
          </a:prstGeom>
        </p:spPr>
        <p:txBody>
          <a:bodyPr wrap="square">
            <a:spAutoFit/>
          </a:bodyPr>
          <a:lstStyle/>
          <a:p>
            <a:pPr defTabSz="714375">
              <a:spcAft>
                <a:spcPts val="0"/>
              </a:spcAft>
              <a:buSzPct val="141000"/>
              <a:tabLst>
                <a:tab pos="160338" algn="l"/>
              </a:tabLst>
            </a:pPr>
            <a:endParaRPr lang="en-US" sz="2000" dirty="0">
              <a:solidFill>
                <a:srgbClr val="0000FF"/>
              </a:solidFill>
              <a:latin typeface="Arial"/>
              <a:cs typeface="Arial"/>
            </a:endParaRPr>
          </a:p>
          <a:p>
            <a:pPr marL="457200" indent="-457200" defTabSz="714375">
              <a:spcAft>
                <a:spcPts val="0"/>
              </a:spcAft>
              <a:buSzPct val="141000"/>
              <a:buFont typeface="Arial"/>
              <a:buChar char="•"/>
              <a:tabLst>
                <a:tab pos="160338" algn="l"/>
              </a:tabLst>
            </a:pPr>
            <a:r>
              <a:rPr lang="en-US" sz="2000" dirty="0" smtClean="0">
                <a:solidFill>
                  <a:srgbClr val="0000FF"/>
                </a:solidFill>
                <a:latin typeface="Arial"/>
                <a:cs typeface="Arial"/>
              </a:rPr>
              <a:t>By May 2016, she was feeling more fatigued and felt that her muscles were “weaker.” Her lower back was bothering her more. Her hips were not more symptomatic.</a:t>
            </a:r>
          </a:p>
          <a:p>
            <a:pPr marL="457200" indent="-457200" defTabSz="714375">
              <a:spcAft>
                <a:spcPts val="0"/>
              </a:spcAft>
              <a:buSzPct val="141000"/>
              <a:buFont typeface="Arial"/>
              <a:buChar char="•"/>
              <a:tabLst>
                <a:tab pos="160338" algn="l"/>
              </a:tabLst>
            </a:pPr>
            <a:endParaRPr lang="en-US" sz="2000" dirty="0" smtClean="0">
              <a:solidFill>
                <a:srgbClr val="0000FF"/>
              </a:solidFill>
              <a:latin typeface="Arial"/>
              <a:cs typeface="Arial"/>
            </a:endParaRPr>
          </a:p>
          <a:p>
            <a:pPr marL="457200" indent="-457200" defTabSz="714375">
              <a:spcAft>
                <a:spcPts val="0"/>
              </a:spcAft>
              <a:buSzPct val="141000"/>
              <a:buFont typeface="Arial"/>
              <a:buChar char="•"/>
              <a:tabLst>
                <a:tab pos="160338" algn="l"/>
              </a:tabLst>
            </a:pPr>
            <a:r>
              <a:rPr lang="en-US" sz="2000" dirty="0" smtClean="0">
                <a:solidFill>
                  <a:srgbClr val="0000FF"/>
                </a:solidFill>
                <a:latin typeface="Arial"/>
                <a:cs typeface="Arial"/>
              </a:rPr>
              <a:t>She ended the double-blind portion of the study 8 Aug 2016 and has received two doses of  KRN23 in the open label phase of the study: the first on 8 Aug 2016, the second on 7 Sept 2016.</a:t>
            </a:r>
          </a:p>
          <a:p>
            <a:pPr marL="457200" indent="-457200" defTabSz="714375">
              <a:spcAft>
                <a:spcPts val="0"/>
              </a:spcAft>
              <a:buSzPct val="141000"/>
              <a:buFont typeface="Arial"/>
              <a:buChar char="•"/>
              <a:tabLst>
                <a:tab pos="160338" algn="l"/>
              </a:tabLst>
            </a:pPr>
            <a:endParaRPr lang="en-US" sz="2000" dirty="0">
              <a:solidFill>
                <a:srgbClr val="0000FF"/>
              </a:solidFill>
              <a:latin typeface="Arial"/>
              <a:cs typeface="Arial"/>
            </a:endParaRPr>
          </a:p>
          <a:p>
            <a:pPr marL="457200" indent="-457200" defTabSz="714375">
              <a:spcAft>
                <a:spcPts val="0"/>
              </a:spcAft>
              <a:buSzPct val="141000"/>
              <a:buFont typeface="Arial"/>
              <a:buChar char="•"/>
              <a:tabLst>
                <a:tab pos="160338" algn="l"/>
              </a:tabLst>
            </a:pPr>
            <a:r>
              <a:rPr lang="en-US" sz="2000" dirty="0" smtClean="0">
                <a:solidFill>
                  <a:srgbClr val="0000FF"/>
                </a:solidFill>
                <a:latin typeface="Arial"/>
                <a:cs typeface="Arial"/>
              </a:rPr>
              <a:t>She is feeling markedly better. She feels stronger, has more energy, and less pain. She has to stop much less often to rest at work and when she resumes working no longer feels stiff.</a:t>
            </a:r>
          </a:p>
          <a:p>
            <a:pPr marL="457200" indent="-457200" defTabSz="714375">
              <a:spcAft>
                <a:spcPts val="0"/>
              </a:spcAft>
              <a:buSzPct val="141000"/>
              <a:buFont typeface="Arial"/>
              <a:buChar char="•"/>
              <a:tabLst>
                <a:tab pos="160338" algn="l"/>
              </a:tabLst>
            </a:pPr>
            <a:endParaRPr lang="en-US" sz="2000" dirty="0">
              <a:solidFill>
                <a:srgbClr val="0000FF"/>
              </a:solidFill>
              <a:latin typeface="Arial"/>
              <a:cs typeface="Arial"/>
            </a:endParaRPr>
          </a:p>
          <a:p>
            <a:pPr marL="457200" indent="-457200" defTabSz="714375">
              <a:spcAft>
                <a:spcPts val="0"/>
              </a:spcAft>
              <a:buSzPct val="141000"/>
              <a:buFont typeface="Arial"/>
              <a:buChar char="•"/>
              <a:tabLst>
                <a:tab pos="160338" algn="l"/>
              </a:tabLst>
            </a:pPr>
            <a:endParaRPr lang="en-US" sz="2000" dirty="0">
              <a:solidFill>
                <a:srgbClr val="0000FF"/>
              </a:solidFill>
              <a:latin typeface="Arial"/>
              <a:cs typeface="Arial"/>
            </a:endParaRPr>
          </a:p>
        </p:txBody>
      </p:sp>
    </p:spTree>
    <p:extLst>
      <p:ext uri="{BB962C8B-B14F-4D97-AF65-F5344CB8AC3E}">
        <p14:creationId xmlns:p14="http://schemas.microsoft.com/office/powerpoint/2010/main" val="467295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p:tgtEl>
                                          <p:spTgt spid="2">
                                            <p:txEl>
                                              <p:pRg st="1" end="1"/>
                                            </p:txEl>
                                          </p:spTgt>
                                        </p:tgtEl>
                                        <p:attrNameLst>
                                          <p:attrName>ppt_y</p:attrName>
                                        </p:attrNameLst>
                                      </p:cBhvr>
                                      <p:tavLst>
                                        <p:tav tm="0">
                                          <p:val>
                                            <p:strVal val="#ppt_y+#ppt_h*1.125000"/>
                                          </p:val>
                                        </p:tav>
                                        <p:tav tm="100000">
                                          <p:val>
                                            <p:strVal val="#ppt_y"/>
                                          </p:val>
                                        </p:tav>
                                      </p:tavLst>
                                    </p:anim>
                                    <p:animEffect transition="in" filter="wipe(up)">
                                      <p:cBhvr>
                                        <p:cTn id="8" dur="500"/>
                                        <p:tgtEl>
                                          <p:spTgt spid="2">
                                            <p:txEl>
                                              <p:pRg st="1" end="1"/>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 calcmode="lin" valueType="num">
                                      <p:cBhvr additive="base">
                                        <p:cTn id="13" dur="500"/>
                                        <p:tgtEl>
                                          <p:spTgt spid="2">
                                            <p:txEl>
                                              <p:pRg st="3" end="3"/>
                                            </p:txEl>
                                          </p:spTgt>
                                        </p:tgtEl>
                                        <p:attrNameLst>
                                          <p:attrName>ppt_y</p:attrName>
                                        </p:attrNameLst>
                                      </p:cBhvr>
                                      <p:tavLst>
                                        <p:tav tm="0">
                                          <p:val>
                                            <p:strVal val="#ppt_y+#ppt_h*1.125000"/>
                                          </p:val>
                                        </p:tav>
                                        <p:tav tm="100000">
                                          <p:val>
                                            <p:strVal val="#ppt_y"/>
                                          </p:val>
                                        </p:tav>
                                      </p:tavLst>
                                    </p:anim>
                                    <p:animEffect transition="in" filter="wipe(up)">
                                      <p:cBhvr>
                                        <p:cTn id="14" dur="500"/>
                                        <p:tgtEl>
                                          <p:spTgt spid="2">
                                            <p:txEl>
                                              <p:pRg st="3" end="3"/>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anim calcmode="lin" valueType="num">
                                      <p:cBhvr additive="base">
                                        <p:cTn id="19" dur="500"/>
                                        <p:tgtEl>
                                          <p:spTgt spid="2">
                                            <p:txEl>
                                              <p:pRg st="5" end="5"/>
                                            </p:txEl>
                                          </p:spTgt>
                                        </p:tgtEl>
                                        <p:attrNameLst>
                                          <p:attrName>ppt_y</p:attrName>
                                        </p:attrNameLst>
                                      </p:cBhvr>
                                      <p:tavLst>
                                        <p:tav tm="0">
                                          <p:val>
                                            <p:strVal val="#ppt_y+#ppt_h*1.125000"/>
                                          </p:val>
                                        </p:tav>
                                        <p:tav tm="100000">
                                          <p:val>
                                            <p:strVal val="#ppt_y"/>
                                          </p:val>
                                        </p:tav>
                                      </p:tavLst>
                                    </p:anim>
                                    <p:animEffect transition="in" filter="wipe(up)">
                                      <p:cBhvr>
                                        <p:cTn id="20"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XLHr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741" y="1637731"/>
            <a:ext cx="3199454" cy="4729202"/>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3" name="TextBox 2"/>
          <p:cNvSpPr txBox="1"/>
          <p:nvPr/>
        </p:nvSpPr>
        <p:spPr>
          <a:xfrm>
            <a:off x="743325" y="91440"/>
            <a:ext cx="7731866" cy="954107"/>
          </a:xfrm>
          <a:prstGeom prst="rect">
            <a:avLst/>
          </a:prstGeom>
          <a:solidFill>
            <a:schemeClr val="accent3">
              <a:alpha val="50000"/>
            </a:schemeClr>
          </a:solidFill>
          <a:ln>
            <a:solidFill>
              <a:srgbClr val="4F81BD"/>
            </a:solidFill>
          </a:ln>
          <a:effectLst>
            <a:innerShdw blurRad="63500" dist="50800" dir="13500000">
              <a:prstClr val="black">
                <a:alpha val="50000"/>
              </a:prstClr>
            </a:innerShdw>
          </a:effectLst>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en-US" sz="2800" b="1" dirty="0" smtClean="0">
                <a:solidFill>
                  <a:srgbClr val="0000FF"/>
                </a:solidFill>
                <a:latin typeface="Arial"/>
                <a:cs typeface="Arial"/>
              </a:rPr>
              <a:t>Complications of XLH in Children</a:t>
            </a:r>
          </a:p>
          <a:p>
            <a:pPr algn="ctr"/>
            <a:r>
              <a:rPr lang="en-US" sz="2800" b="1" dirty="0">
                <a:solidFill>
                  <a:srgbClr val="0000FF"/>
                </a:solidFill>
                <a:latin typeface="Arial"/>
                <a:cs typeface="Arial"/>
              </a:rPr>
              <a:t>t</a:t>
            </a:r>
            <a:r>
              <a:rPr lang="en-US" sz="2800" b="1" dirty="0" smtClean="0">
                <a:solidFill>
                  <a:srgbClr val="0000FF"/>
                </a:solidFill>
                <a:latin typeface="Arial"/>
                <a:cs typeface="Arial"/>
              </a:rPr>
              <a:t>hat Impact Adults</a:t>
            </a:r>
          </a:p>
        </p:txBody>
      </p:sp>
      <p:sp>
        <p:nvSpPr>
          <p:cNvPr id="4" name="TextBox 3"/>
          <p:cNvSpPr txBox="1"/>
          <p:nvPr/>
        </p:nvSpPr>
        <p:spPr>
          <a:xfrm>
            <a:off x="473953" y="1052955"/>
            <a:ext cx="3490859" cy="584776"/>
          </a:xfrm>
          <a:prstGeom prst="rect">
            <a:avLst/>
          </a:prstGeom>
          <a:noFill/>
        </p:spPr>
        <p:txBody>
          <a:bodyPr wrap="none" rtlCol="0">
            <a:spAutoFit/>
          </a:bodyPr>
          <a:lstStyle/>
          <a:p>
            <a:r>
              <a:rPr lang="en-US" sz="3200" b="1" dirty="0" smtClean="0">
                <a:solidFill>
                  <a:srgbClr val="0000FF"/>
                </a:solidFill>
                <a:latin typeface="Arial"/>
                <a:cs typeface="Arial"/>
              </a:rPr>
              <a:t>Limb deformities</a:t>
            </a:r>
            <a:endParaRPr lang="en-US" sz="3200" b="1" dirty="0">
              <a:solidFill>
                <a:srgbClr val="0000FF"/>
              </a:solidFill>
              <a:latin typeface="Arial"/>
              <a:cs typeface="Arial"/>
            </a:endParaRPr>
          </a:p>
        </p:txBody>
      </p:sp>
      <p:sp>
        <p:nvSpPr>
          <p:cNvPr id="5" name="TextBox 4"/>
          <p:cNvSpPr txBox="1"/>
          <p:nvPr/>
        </p:nvSpPr>
        <p:spPr>
          <a:xfrm>
            <a:off x="5599417" y="1052955"/>
            <a:ext cx="2738450" cy="584776"/>
          </a:xfrm>
          <a:prstGeom prst="rect">
            <a:avLst/>
          </a:prstGeom>
          <a:noFill/>
        </p:spPr>
        <p:txBody>
          <a:bodyPr wrap="none" rtlCol="0">
            <a:spAutoFit/>
          </a:bodyPr>
          <a:lstStyle/>
          <a:p>
            <a:r>
              <a:rPr lang="en-US" sz="3200" b="1" dirty="0" smtClean="0">
                <a:solidFill>
                  <a:srgbClr val="0000FF"/>
                </a:solidFill>
                <a:latin typeface="Arial"/>
                <a:cs typeface="Arial"/>
              </a:rPr>
              <a:t>Short stature</a:t>
            </a:r>
            <a:endParaRPr lang="en-US" sz="3200" b="1" dirty="0">
              <a:solidFill>
                <a:srgbClr val="0000FF"/>
              </a:solidFill>
              <a:latin typeface="Arial"/>
              <a:cs typeface="Arial"/>
            </a:endParaRPr>
          </a:p>
        </p:txBody>
      </p:sp>
      <p:pic>
        <p:nvPicPr>
          <p:cNvPr id="6" name="Picture 5"/>
          <p:cNvPicPr/>
          <p:nvPr/>
        </p:nvPicPr>
        <p:blipFill>
          <a:blip r:embed="rId3" cstate="print"/>
          <a:srcRect/>
          <a:stretch>
            <a:fillRect/>
          </a:stretch>
        </p:blipFill>
        <p:spPr bwMode="auto">
          <a:xfrm>
            <a:off x="5384800" y="1637731"/>
            <a:ext cx="3090392" cy="4542936"/>
          </a:xfrm>
          <a:prstGeom prst="rect">
            <a:avLst/>
          </a:prstGeom>
          <a:noFill/>
          <a:ln w="9525">
            <a:noFill/>
            <a:miter lim="800000"/>
            <a:headEnd/>
            <a:tailEnd/>
          </a:ln>
        </p:spPr>
      </p:pic>
    </p:spTree>
    <p:extLst>
      <p:ext uri="{BB962C8B-B14F-4D97-AF65-F5344CB8AC3E}">
        <p14:creationId xmlns:p14="http://schemas.microsoft.com/office/powerpoint/2010/main" val="2207901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par>
                                <p:cTn id="9" presetID="1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ppt_y</p:attrName>
                                        </p:attrNameLst>
                                      </p:cBhvr>
                                      <p:tavLst>
                                        <p:tav tm="0">
                                          <p:val>
                                            <p:strVal val="#ppt_y+#ppt_h*1.125000"/>
                                          </p:val>
                                        </p:tav>
                                        <p:tav tm="100000">
                                          <p:val>
                                            <p:strVal val="#ppt_y"/>
                                          </p:val>
                                        </p:tav>
                                      </p:tavLst>
                                    </p:anim>
                                    <p:animEffect transition="in" filter="wipe(up)">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p:tgtEl>
                                          <p:spTgt spid="5"/>
                                        </p:tgtEl>
                                        <p:attrNameLst>
                                          <p:attrName>ppt_y</p:attrName>
                                        </p:attrNameLst>
                                      </p:cBhvr>
                                      <p:tavLst>
                                        <p:tav tm="0">
                                          <p:val>
                                            <p:strVal val="#ppt_y+#ppt_h*1.125000"/>
                                          </p:val>
                                        </p:tav>
                                        <p:tav tm="100000">
                                          <p:val>
                                            <p:strVal val="#ppt_y"/>
                                          </p:val>
                                        </p:tav>
                                      </p:tavLst>
                                    </p:anim>
                                    <p:animEffect transition="in" filter="wipe(up)">
                                      <p:cBhvr>
                                        <p:cTn id="18" dur="500"/>
                                        <p:tgtEl>
                                          <p:spTgt spid="5"/>
                                        </p:tgtEl>
                                      </p:cBhvr>
                                    </p:animEffect>
                                  </p:childTnLst>
                                </p:cTn>
                              </p:par>
                              <p:par>
                                <p:cTn id="19" presetID="12" presetClass="entr" presetSubtype="4"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p:tgtEl>
                                          <p:spTgt spid="6"/>
                                        </p:tgtEl>
                                        <p:attrNameLst>
                                          <p:attrName>ppt_y</p:attrName>
                                        </p:attrNameLst>
                                      </p:cBhvr>
                                      <p:tavLst>
                                        <p:tav tm="0">
                                          <p:val>
                                            <p:strVal val="#ppt_y+#ppt_h*1.125000"/>
                                          </p:val>
                                        </p:tav>
                                        <p:tav tm="100000">
                                          <p:val>
                                            <p:strVal val="#ppt_y"/>
                                          </p:val>
                                        </p:tav>
                                      </p:tavLst>
                                    </p:anim>
                                    <p:animEffect transition="in" filter="wipe(up)">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6222" y="267385"/>
            <a:ext cx="4187775" cy="634294"/>
          </a:xfrm>
          <a:solidFill>
            <a:schemeClr val="accent3">
              <a:alpha val="59000"/>
            </a:schemeClr>
          </a:solidFill>
          <a:ln w="38100">
            <a:solidFill>
              <a:srgbClr val="3366FF"/>
            </a:solidFill>
          </a:ln>
        </p:spPr>
        <p:txBody>
          <a:bodyPr>
            <a:normAutofit fontScale="90000"/>
          </a:bodyPr>
          <a:lstStyle/>
          <a:p>
            <a:r>
              <a:rPr lang="en-US" sz="3600" b="1" dirty="0" smtClean="0">
                <a:solidFill>
                  <a:srgbClr val="0000FF"/>
                </a:solidFill>
                <a:latin typeface="Arial"/>
                <a:cs typeface="Arial"/>
              </a:rPr>
              <a:t>The Future</a:t>
            </a:r>
            <a:endParaRPr lang="en-US" sz="3600" b="1" dirty="0">
              <a:solidFill>
                <a:srgbClr val="0000FF"/>
              </a:solidFill>
              <a:latin typeface="Arial"/>
              <a:cs typeface="Arial"/>
            </a:endParaRPr>
          </a:p>
        </p:txBody>
      </p:sp>
      <p:sp>
        <p:nvSpPr>
          <p:cNvPr id="3" name="Content Placeholder 2"/>
          <p:cNvSpPr>
            <a:spLocks noGrp="1"/>
          </p:cNvSpPr>
          <p:nvPr>
            <p:ph idx="1"/>
          </p:nvPr>
        </p:nvSpPr>
        <p:spPr>
          <a:xfrm>
            <a:off x="267344" y="1085506"/>
            <a:ext cx="8649898" cy="5277041"/>
          </a:xfrm>
        </p:spPr>
        <p:txBody>
          <a:bodyPr>
            <a:noAutofit/>
          </a:bodyPr>
          <a:lstStyle/>
          <a:p>
            <a:pPr marL="0" indent="0" algn="just">
              <a:lnSpc>
                <a:spcPts val="3300"/>
              </a:lnSpc>
              <a:buNone/>
            </a:pPr>
            <a:r>
              <a:rPr lang="en-US" sz="2400" dirty="0" smtClean="0">
                <a:solidFill>
                  <a:srgbClr val="0000FF"/>
                </a:solidFill>
                <a:latin typeface="Arial"/>
                <a:cs typeface="Arial"/>
              </a:rPr>
              <a:t>There are several other genetic disorders, in addition to XLH, that are caused by excess FGF23 and which might be amenable to treatment with KRN23:</a:t>
            </a:r>
          </a:p>
          <a:p>
            <a:pPr marL="0" indent="0" algn="just">
              <a:lnSpc>
                <a:spcPts val="3300"/>
              </a:lnSpc>
              <a:buNone/>
            </a:pPr>
            <a:endParaRPr lang="en-US" sz="2400" dirty="0" smtClean="0">
              <a:solidFill>
                <a:srgbClr val="0000FF"/>
              </a:solidFill>
              <a:latin typeface="Arial"/>
              <a:cs typeface="Arial"/>
            </a:endParaRPr>
          </a:p>
          <a:p>
            <a:pPr marL="0" indent="0" algn="just">
              <a:lnSpc>
                <a:spcPts val="3300"/>
              </a:lnSpc>
              <a:buNone/>
            </a:pPr>
            <a:endParaRPr lang="en-US" sz="2400" dirty="0">
              <a:solidFill>
                <a:srgbClr val="0000FF"/>
              </a:solidFill>
              <a:latin typeface="Arial"/>
              <a:cs typeface="Arial"/>
            </a:endParaRPr>
          </a:p>
          <a:p>
            <a:pPr>
              <a:lnSpc>
                <a:spcPct val="130000"/>
              </a:lnSpc>
            </a:pPr>
            <a:r>
              <a:rPr lang="en-US" sz="2200" dirty="0">
                <a:solidFill>
                  <a:srgbClr val="0000FF"/>
                </a:solidFill>
                <a:latin typeface="Arial"/>
                <a:cs typeface="Arial"/>
              </a:rPr>
              <a:t>Autosomal dominant hypophosphatemic rickets 	       </a:t>
            </a:r>
            <a:r>
              <a:rPr lang="en-US" sz="2200" dirty="0" smtClean="0">
                <a:solidFill>
                  <a:srgbClr val="0000FF"/>
                </a:solidFill>
                <a:latin typeface="Arial"/>
                <a:cs typeface="Arial"/>
              </a:rPr>
              <a:t>  FGF23</a:t>
            </a:r>
            <a:endParaRPr lang="en-US" sz="2200" dirty="0">
              <a:solidFill>
                <a:srgbClr val="0000FF"/>
              </a:solidFill>
              <a:latin typeface="Arial"/>
              <a:cs typeface="Arial"/>
            </a:endParaRPr>
          </a:p>
          <a:p>
            <a:pPr>
              <a:lnSpc>
                <a:spcPct val="130000"/>
              </a:lnSpc>
            </a:pPr>
            <a:r>
              <a:rPr lang="en-US" sz="2200" dirty="0">
                <a:solidFill>
                  <a:srgbClr val="0000FF"/>
                </a:solidFill>
                <a:latin typeface="Arial"/>
                <a:cs typeface="Arial"/>
              </a:rPr>
              <a:t>Autosomal recessive hypophosphatemic rickets 1        </a:t>
            </a:r>
            <a:r>
              <a:rPr lang="en-US" sz="2200" dirty="0" smtClean="0">
                <a:solidFill>
                  <a:srgbClr val="0000FF"/>
                </a:solidFill>
                <a:latin typeface="Arial"/>
                <a:cs typeface="Arial"/>
              </a:rPr>
              <a:t> DMP1</a:t>
            </a:r>
            <a:endParaRPr lang="en-US" sz="2200" dirty="0">
              <a:solidFill>
                <a:srgbClr val="0000FF"/>
              </a:solidFill>
              <a:latin typeface="Arial"/>
              <a:cs typeface="Arial"/>
            </a:endParaRPr>
          </a:p>
          <a:p>
            <a:pPr>
              <a:lnSpc>
                <a:spcPct val="130000"/>
              </a:lnSpc>
            </a:pPr>
            <a:r>
              <a:rPr lang="en-US" sz="2200" dirty="0">
                <a:solidFill>
                  <a:srgbClr val="0000FF"/>
                </a:solidFill>
                <a:latin typeface="Arial"/>
                <a:cs typeface="Arial"/>
              </a:rPr>
              <a:t>Autosomal recessive hypophosphatemic rickets 2       </a:t>
            </a:r>
            <a:r>
              <a:rPr lang="en-US" sz="2200" dirty="0" smtClean="0">
                <a:solidFill>
                  <a:srgbClr val="0000FF"/>
                </a:solidFill>
                <a:latin typeface="Arial"/>
                <a:cs typeface="Arial"/>
              </a:rPr>
              <a:t>  </a:t>
            </a:r>
            <a:r>
              <a:rPr lang="en-US" sz="2200" dirty="0">
                <a:solidFill>
                  <a:srgbClr val="0000FF"/>
                </a:solidFill>
                <a:latin typeface="Arial"/>
                <a:cs typeface="Arial"/>
              </a:rPr>
              <a:t>ENPP1</a:t>
            </a:r>
          </a:p>
          <a:p>
            <a:pPr>
              <a:lnSpc>
                <a:spcPct val="130000"/>
              </a:lnSpc>
            </a:pPr>
            <a:r>
              <a:rPr lang="en-US" sz="2200" dirty="0" smtClean="0">
                <a:solidFill>
                  <a:srgbClr val="0000FF"/>
                </a:solidFill>
                <a:latin typeface="Arial"/>
                <a:cs typeface="Arial"/>
              </a:rPr>
              <a:t>Epidermal </a:t>
            </a:r>
            <a:r>
              <a:rPr lang="en-US" sz="2200" dirty="0">
                <a:solidFill>
                  <a:srgbClr val="0000FF"/>
                </a:solidFill>
                <a:latin typeface="Arial"/>
                <a:cs typeface="Arial"/>
              </a:rPr>
              <a:t>nevus syndrome						         </a:t>
            </a:r>
            <a:r>
              <a:rPr lang="en-US" sz="1800" dirty="0" smtClean="0">
                <a:solidFill>
                  <a:srgbClr val="0000FF"/>
                </a:solidFill>
                <a:latin typeface="Arial"/>
                <a:cs typeface="Arial"/>
              </a:rPr>
              <a:t>HRAS/NRAS</a:t>
            </a:r>
            <a:endParaRPr lang="en-US" sz="1800" dirty="0">
              <a:solidFill>
                <a:srgbClr val="0000FF"/>
              </a:solidFill>
              <a:latin typeface="Arial"/>
              <a:cs typeface="Arial"/>
            </a:endParaRPr>
          </a:p>
          <a:p>
            <a:pPr>
              <a:lnSpc>
                <a:spcPct val="130000"/>
              </a:lnSpc>
            </a:pPr>
            <a:r>
              <a:rPr lang="en-US" sz="2200" dirty="0">
                <a:solidFill>
                  <a:srgbClr val="0000FF"/>
                </a:solidFill>
                <a:latin typeface="Arial"/>
                <a:cs typeface="Arial"/>
              </a:rPr>
              <a:t>Raine syndrome related </a:t>
            </a:r>
            <a:r>
              <a:rPr lang="en-US" sz="2200" dirty="0" smtClean="0">
                <a:solidFill>
                  <a:srgbClr val="0000FF"/>
                </a:solidFill>
                <a:latin typeface="Arial"/>
                <a:cs typeface="Arial"/>
              </a:rPr>
              <a:t>hypophosphatemia		         </a:t>
            </a:r>
            <a:r>
              <a:rPr lang="en-US" sz="2200" dirty="0">
                <a:solidFill>
                  <a:srgbClr val="0000FF"/>
                </a:solidFill>
                <a:latin typeface="Arial"/>
                <a:cs typeface="Arial"/>
              </a:rPr>
              <a:t>FAM20C</a:t>
            </a:r>
          </a:p>
          <a:p>
            <a:pPr>
              <a:lnSpc>
                <a:spcPct val="130000"/>
              </a:lnSpc>
            </a:pPr>
            <a:endParaRPr lang="en-US" sz="2400" dirty="0" smtClean="0">
              <a:solidFill>
                <a:srgbClr val="0000FF"/>
              </a:solidFill>
              <a:latin typeface="Arial"/>
              <a:cs typeface="Arial"/>
            </a:endParaRPr>
          </a:p>
        </p:txBody>
      </p:sp>
      <p:sp>
        <p:nvSpPr>
          <p:cNvPr id="4" name="Title 1"/>
          <p:cNvSpPr txBox="1">
            <a:spLocks/>
          </p:cNvSpPr>
          <p:nvPr/>
        </p:nvSpPr>
        <p:spPr>
          <a:xfrm>
            <a:off x="384307" y="2885272"/>
            <a:ext cx="4945864" cy="490479"/>
          </a:xfrm>
          <a:prstGeom prst="rect">
            <a:avLst/>
          </a:prstGeom>
          <a:solidFill>
            <a:srgbClr val="CCFFCC">
              <a:alpha val="59000"/>
            </a:srgbClr>
          </a:solidFill>
          <a:ln w="38100">
            <a:solidFill>
              <a:srgbClr val="3366FF"/>
            </a:solidFill>
          </a:ln>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smtClean="0">
                <a:solidFill>
                  <a:srgbClr val="0000FF"/>
                </a:solidFill>
                <a:latin typeface="Arial"/>
                <a:cs typeface="Arial"/>
              </a:rPr>
              <a:t>Disease</a:t>
            </a:r>
            <a:endParaRPr lang="en-US" sz="2400" dirty="0">
              <a:solidFill>
                <a:srgbClr val="0000FF"/>
              </a:solidFill>
              <a:latin typeface="Arial"/>
              <a:cs typeface="Arial"/>
            </a:endParaRPr>
          </a:p>
        </p:txBody>
      </p:sp>
      <p:sp>
        <p:nvSpPr>
          <p:cNvPr id="5" name="Title 1"/>
          <p:cNvSpPr txBox="1">
            <a:spLocks/>
          </p:cNvSpPr>
          <p:nvPr/>
        </p:nvSpPr>
        <p:spPr>
          <a:xfrm>
            <a:off x="6783854" y="2846017"/>
            <a:ext cx="1938244" cy="490479"/>
          </a:xfrm>
          <a:prstGeom prst="rect">
            <a:avLst/>
          </a:prstGeom>
          <a:solidFill>
            <a:srgbClr val="CCFFCC">
              <a:alpha val="59000"/>
            </a:srgbClr>
          </a:solidFill>
          <a:ln w="38100">
            <a:solidFill>
              <a:srgbClr val="3366FF"/>
            </a:solidFill>
          </a:ln>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smtClean="0">
                <a:solidFill>
                  <a:srgbClr val="0000FF"/>
                </a:solidFill>
                <a:latin typeface="Arial"/>
                <a:cs typeface="Arial"/>
              </a:rPr>
              <a:t>Gene</a:t>
            </a:r>
            <a:endParaRPr lang="en-US" sz="2400" dirty="0">
              <a:solidFill>
                <a:srgbClr val="0000FF"/>
              </a:solidFill>
              <a:latin typeface="Arial"/>
              <a:cs typeface="Arial"/>
            </a:endParaRPr>
          </a:p>
        </p:txBody>
      </p:sp>
    </p:spTree>
    <p:extLst>
      <p:ext uri="{BB962C8B-B14F-4D97-AF65-F5344CB8AC3E}">
        <p14:creationId xmlns:p14="http://schemas.microsoft.com/office/powerpoint/2010/main" val="989780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p:tgtEl>
                                          <p:spTgt spid="4"/>
                                        </p:tgtEl>
                                        <p:attrNameLst>
                                          <p:attrName>ppt_y</p:attrName>
                                        </p:attrNameLst>
                                      </p:cBhvr>
                                      <p:tavLst>
                                        <p:tav tm="0">
                                          <p:val>
                                            <p:strVal val="#ppt_y+#ppt_h*1.125000"/>
                                          </p:val>
                                        </p:tav>
                                        <p:tav tm="100000">
                                          <p:val>
                                            <p:strVal val="#ppt_y"/>
                                          </p:val>
                                        </p:tav>
                                      </p:tavLst>
                                    </p:anim>
                                    <p:animEffect transition="in" filter="wipe(up)">
                                      <p:cBhvr>
                                        <p:cTn id="14" dur="500"/>
                                        <p:tgtEl>
                                          <p:spTgt spid="4"/>
                                        </p:tgtEl>
                                      </p:cBhvr>
                                    </p:animEffect>
                                  </p:childTnLst>
                                </p:cTn>
                              </p:par>
                              <p:par>
                                <p:cTn id="15" presetID="12" presetClass="entr" presetSubtype="4"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p:tgtEl>
                                          <p:spTgt spid="5"/>
                                        </p:tgtEl>
                                        <p:attrNameLst>
                                          <p:attrName>ppt_y</p:attrName>
                                        </p:attrNameLst>
                                      </p:cBhvr>
                                      <p:tavLst>
                                        <p:tav tm="0">
                                          <p:val>
                                            <p:strVal val="#ppt_y+#ppt_h*1.125000"/>
                                          </p:val>
                                        </p:tav>
                                        <p:tav tm="100000">
                                          <p:val>
                                            <p:strVal val="#ppt_y"/>
                                          </p:val>
                                        </p:tav>
                                      </p:tavLst>
                                    </p:anim>
                                    <p:animEffect transition="in" filter="wipe(up)">
                                      <p:cBhvr>
                                        <p:cTn id="18" dur="500"/>
                                        <p:tgtEl>
                                          <p:spTgt spid="5"/>
                                        </p:tgtEl>
                                      </p:cBhvr>
                                    </p:animEffect>
                                  </p:childTnLst>
                                </p:cTn>
                              </p:par>
                              <p:par>
                                <p:cTn id="19" presetID="12" presetClass="entr" presetSubtype="4"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p:tgtEl>
                                          <p:spTgt spid="3">
                                            <p:txEl>
                                              <p:pRg st="4" end="4"/>
                                            </p:txEl>
                                          </p:spTgt>
                                        </p:tgtEl>
                                        <p:attrNameLst>
                                          <p:attrName>ppt_y</p:attrName>
                                        </p:attrNameLst>
                                      </p:cBhvr>
                                      <p:tavLst>
                                        <p:tav tm="0">
                                          <p:val>
                                            <p:strVal val="#ppt_y+#ppt_h*1.125000"/>
                                          </p:val>
                                        </p:tav>
                                        <p:tav tm="100000">
                                          <p:val>
                                            <p:strVal val="#ppt_y"/>
                                          </p:val>
                                        </p:tav>
                                      </p:tavLst>
                                    </p:anim>
                                    <p:animEffect transition="in" filter="wipe(up)">
                                      <p:cBhvr>
                                        <p:cTn id="28" dur="500"/>
                                        <p:tgtEl>
                                          <p:spTgt spid="3">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2" presetClass="entr" presetSubtype="4" fill="hold"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 calcmode="lin" valueType="num">
                                      <p:cBhvr additive="base">
                                        <p:cTn id="33" dur="500"/>
                                        <p:tgtEl>
                                          <p:spTgt spid="3">
                                            <p:txEl>
                                              <p:pRg st="5" end="5"/>
                                            </p:txEl>
                                          </p:spTgt>
                                        </p:tgtEl>
                                        <p:attrNameLst>
                                          <p:attrName>ppt_y</p:attrName>
                                        </p:attrNameLst>
                                      </p:cBhvr>
                                      <p:tavLst>
                                        <p:tav tm="0">
                                          <p:val>
                                            <p:strVal val="#ppt_y+#ppt_h*1.125000"/>
                                          </p:val>
                                        </p:tav>
                                        <p:tav tm="100000">
                                          <p:val>
                                            <p:strVal val="#ppt_y"/>
                                          </p:val>
                                        </p:tav>
                                      </p:tavLst>
                                    </p:anim>
                                    <p:animEffect transition="in" filter="wipe(up)">
                                      <p:cBhvr>
                                        <p:cTn id="34" dur="500"/>
                                        <p:tgtEl>
                                          <p:spTgt spid="3">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2" presetClass="entr" presetSubtype="4" fill="hold"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 calcmode="lin" valueType="num">
                                      <p:cBhvr additive="base">
                                        <p:cTn id="39" dur="500"/>
                                        <p:tgtEl>
                                          <p:spTgt spid="3">
                                            <p:txEl>
                                              <p:pRg st="6" end="6"/>
                                            </p:txEl>
                                          </p:spTgt>
                                        </p:tgtEl>
                                        <p:attrNameLst>
                                          <p:attrName>ppt_y</p:attrName>
                                        </p:attrNameLst>
                                      </p:cBhvr>
                                      <p:tavLst>
                                        <p:tav tm="0">
                                          <p:val>
                                            <p:strVal val="#ppt_y+#ppt_h*1.125000"/>
                                          </p:val>
                                        </p:tav>
                                        <p:tav tm="100000">
                                          <p:val>
                                            <p:strVal val="#ppt_y"/>
                                          </p:val>
                                        </p:tav>
                                      </p:tavLst>
                                    </p:anim>
                                    <p:animEffect transition="in" filter="wipe(up)">
                                      <p:cBhvr>
                                        <p:cTn id="40" dur="500"/>
                                        <p:tgtEl>
                                          <p:spTgt spid="3">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2" presetClass="entr" presetSubtype="4" fill="hold" nodeType="click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anim calcmode="lin" valueType="num">
                                      <p:cBhvr additive="base">
                                        <p:cTn id="45" dur="500"/>
                                        <p:tgtEl>
                                          <p:spTgt spid="3">
                                            <p:txEl>
                                              <p:pRg st="7" end="7"/>
                                            </p:txEl>
                                          </p:spTgt>
                                        </p:tgtEl>
                                        <p:attrNameLst>
                                          <p:attrName>ppt_y</p:attrName>
                                        </p:attrNameLst>
                                      </p:cBhvr>
                                      <p:tavLst>
                                        <p:tav tm="0">
                                          <p:val>
                                            <p:strVal val="#ppt_y+#ppt_h*1.125000"/>
                                          </p:val>
                                        </p:tav>
                                        <p:tav tm="100000">
                                          <p:val>
                                            <p:strVal val="#ppt_y"/>
                                          </p:val>
                                        </p:tav>
                                      </p:tavLst>
                                    </p:anim>
                                    <p:animEffect transition="in" filter="wipe(up)">
                                      <p:cBhvr>
                                        <p:cTn id="46"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6100" y="1146175"/>
            <a:ext cx="5689600" cy="3044825"/>
          </a:xfrm>
        </p:spPr>
        <p:txBody>
          <a:bodyPr>
            <a:normAutofit/>
          </a:bodyPr>
          <a:lstStyle/>
          <a:p>
            <a:pPr marL="0" lvl="0" indent="0" defTabSz="914400">
              <a:spcBef>
                <a:spcPts val="0"/>
              </a:spcBef>
              <a:buNone/>
            </a:pPr>
            <a:r>
              <a:rPr lang="en-US" sz="2400" b="1" dirty="0">
                <a:solidFill>
                  <a:srgbClr val="0432FF"/>
                </a:solidFill>
                <a:latin typeface="Arial" charset="0"/>
                <a:ea typeface="Arial" charset="0"/>
                <a:cs typeface="Arial" charset="0"/>
              </a:rPr>
              <a:t>We may have something to learn </a:t>
            </a:r>
            <a:endParaRPr lang="en-US" sz="2400" b="1" dirty="0" smtClean="0">
              <a:solidFill>
                <a:srgbClr val="0432FF"/>
              </a:solidFill>
              <a:latin typeface="Arial" charset="0"/>
              <a:ea typeface="Arial" charset="0"/>
              <a:cs typeface="Arial" charset="0"/>
            </a:endParaRPr>
          </a:p>
          <a:p>
            <a:pPr marL="0" lvl="0" indent="0" defTabSz="914400">
              <a:spcBef>
                <a:spcPts val="0"/>
              </a:spcBef>
              <a:buNone/>
            </a:pPr>
            <a:r>
              <a:rPr lang="en-US" sz="2400" b="1" dirty="0" smtClean="0">
                <a:solidFill>
                  <a:srgbClr val="0432FF"/>
                </a:solidFill>
                <a:latin typeface="Arial" charset="0"/>
                <a:ea typeface="Arial" charset="0"/>
                <a:cs typeface="Arial" charset="0"/>
              </a:rPr>
              <a:t>from calcitonin’s </a:t>
            </a:r>
            <a:r>
              <a:rPr lang="en-US" sz="2400" b="1" dirty="0">
                <a:solidFill>
                  <a:srgbClr val="0432FF"/>
                </a:solidFill>
                <a:latin typeface="Arial" charset="0"/>
                <a:ea typeface="Arial" charset="0"/>
                <a:cs typeface="Arial" charset="0"/>
              </a:rPr>
              <a:t>effects on the </a:t>
            </a:r>
            <a:r>
              <a:rPr lang="en-US" sz="2400" b="1" dirty="0" smtClean="0">
                <a:solidFill>
                  <a:srgbClr val="0432FF"/>
                </a:solidFill>
                <a:latin typeface="Arial" charset="0"/>
                <a:ea typeface="Arial" charset="0"/>
                <a:cs typeface="Arial" charset="0"/>
              </a:rPr>
              <a:t>osteocyte.</a:t>
            </a:r>
          </a:p>
          <a:p>
            <a:pPr marL="0" lvl="0" indent="0" defTabSz="914400">
              <a:spcBef>
                <a:spcPts val="0"/>
              </a:spcBef>
              <a:buNone/>
            </a:pPr>
            <a:endParaRPr lang="en-US" sz="2400" b="1" dirty="0">
              <a:solidFill>
                <a:srgbClr val="0432FF"/>
              </a:solidFill>
              <a:latin typeface="Arial" charset="0"/>
              <a:ea typeface="Arial" charset="0"/>
              <a:cs typeface="Arial" charset="0"/>
            </a:endParaRPr>
          </a:p>
          <a:p>
            <a:pPr marL="0" lvl="0" indent="0" defTabSz="914400">
              <a:spcBef>
                <a:spcPts val="0"/>
              </a:spcBef>
              <a:buNone/>
            </a:pPr>
            <a:r>
              <a:rPr lang="en-US" sz="2400" b="1" dirty="0" smtClean="0">
                <a:solidFill>
                  <a:srgbClr val="0432FF"/>
                </a:solidFill>
                <a:latin typeface="Arial" charset="0"/>
                <a:ea typeface="Arial" charset="0"/>
                <a:cs typeface="Arial" charset="0"/>
              </a:rPr>
              <a:t>Calcitonin appears to be the only drug that actually lowers circulating levels of FGF23 in XLH, at least transiently.</a:t>
            </a:r>
          </a:p>
          <a:p>
            <a:pPr marL="0" lvl="0" indent="0" defTabSz="914400">
              <a:spcBef>
                <a:spcPts val="0"/>
              </a:spcBef>
              <a:buNone/>
            </a:pPr>
            <a:endParaRPr lang="en-US" sz="2400" b="1" dirty="0">
              <a:solidFill>
                <a:srgbClr val="0432FF"/>
              </a:solidFill>
              <a:latin typeface="Arial" charset="0"/>
              <a:ea typeface="Arial" charset="0"/>
              <a:cs typeface="Arial" charset="0"/>
            </a:endParaRPr>
          </a:p>
          <a:p>
            <a:pPr marL="0" lvl="0" indent="0" defTabSz="914400">
              <a:spcBef>
                <a:spcPts val="0"/>
              </a:spcBef>
              <a:buNone/>
            </a:pPr>
            <a:endParaRPr lang="en-US" sz="2400" b="1" dirty="0">
              <a:solidFill>
                <a:srgbClr val="0432FF"/>
              </a:solidFill>
              <a:latin typeface="Arial" charset="0"/>
              <a:ea typeface="Arial" charset="0"/>
              <a:cs typeface="Arial" charset="0"/>
            </a:endParaRPr>
          </a:p>
        </p:txBody>
      </p:sp>
      <p:sp>
        <p:nvSpPr>
          <p:cNvPr id="4" name="Title 1"/>
          <p:cNvSpPr txBox="1">
            <a:spLocks/>
          </p:cNvSpPr>
          <p:nvPr/>
        </p:nvSpPr>
        <p:spPr>
          <a:xfrm>
            <a:off x="907007" y="125463"/>
            <a:ext cx="4187775" cy="634294"/>
          </a:xfrm>
          <a:prstGeom prst="rect">
            <a:avLst/>
          </a:prstGeom>
          <a:solidFill>
            <a:schemeClr val="accent3">
              <a:alpha val="59000"/>
            </a:schemeClr>
          </a:solidFill>
          <a:ln w="38100">
            <a:solidFill>
              <a:srgbClr val="3366FF"/>
            </a:solidFill>
          </a:ln>
        </p:spPr>
        <p:txBody>
          <a:bodyPr vert="horz" lIns="91440" tIns="45720" rIns="91440" bIns="45720" rtlCol="0" anchor="ctr">
            <a:normAutofit fontScale="9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rgbClr val="0000FF"/>
                </a:solidFill>
                <a:latin typeface="Arial"/>
                <a:cs typeface="Arial"/>
              </a:rPr>
              <a:t>Back to the  Future</a:t>
            </a:r>
            <a:endParaRPr lang="en-US" sz="3600" b="1" dirty="0">
              <a:solidFill>
                <a:srgbClr val="0000FF"/>
              </a:solidFill>
              <a:latin typeface="Arial"/>
              <a:cs typeface="Arial"/>
            </a:endParaRPr>
          </a:p>
        </p:txBody>
      </p:sp>
      <p:pic>
        <p:nvPicPr>
          <p:cNvPr id="8" name="Picture 7"/>
          <p:cNvPicPr>
            <a:picLocks noChangeAspect="1"/>
          </p:cNvPicPr>
          <p:nvPr/>
        </p:nvPicPr>
        <p:blipFill>
          <a:blip r:embed="rId3"/>
          <a:stretch>
            <a:fillRect/>
          </a:stretch>
        </p:blipFill>
        <p:spPr>
          <a:xfrm>
            <a:off x="5977976" y="125463"/>
            <a:ext cx="2728603" cy="6256968"/>
          </a:xfrm>
          <a:prstGeom prst="rect">
            <a:avLst/>
          </a:prstGeom>
        </p:spPr>
      </p:pic>
      <p:sp>
        <p:nvSpPr>
          <p:cNvPr id="9" name="TextBox 8"/>
          <p:cNvSpPr txBox="1"/>
          <p:nvPr/>
        </p:nvSpPr>
        <p:spPr>
          <a:xfrm>
            <a:off x="6587761" y="6382431"/>
            <a:ext cx="2133600" cy="307777"/>
          </a:xfrm>
          <a:prstGeom prst="rect">
            <a:avLst/>
          </a:prstGeom>
          <a:noFill/>
        </p:spPr>
        <p:txBody>
          <a:bodyPr wrap="square" rtlCol="0">
            <a:spAutoFit/>
          </a:bodyPr>
          <a:lstStyle/>
          <a:p>
            <a:r>
              <a:rPr lang="en-US" sz="1400" b="1" dirty="0">
                <a:solidFill>
                  <a:srgbClr val="0432FF"/>
                </a:solidFill>
                <a:latin typeface="Arial" charset="0"/>
                <a:ea typeface="Arial" charset="0"/>
                <a:cs typeface="Arial" charset="0"/>
              </a:rPr>
              <a:t>NEJM 364:17, 2011</a:t>
            </a:r>
          </a:p>
        </p:txBody>
      </p:sp>
    </p:spTree>
    <p:extLst>
      <p:ext uri="{BB962C8B-B14F-4D97-AF65-F5344CB8AC3E}">
        <p14:creationId xmlns:p14="http://schemas.microsoft.com/office/powerpoint/2010/main" val="1493039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par>
                                <p:cTn id="9" presetID="1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p:tgtEl>
                                          <p:spTgt spid="8"/>
                                        </p:tgtEl>
                                        <p:attrNameLst>
                                          <p:attrName>ppt_y</p:attrName>
                                        </p:attrNameLst>
                                      </p:cBhvr>
                                      <p:tavLst>
                                        <p:tav tm="0">
                                          <p:val>
                                            <p:strVal val="#ppt_y+#ppt_h*1.125000"/>
                                          </p:val>
                                        </p:tav>
                                        <p:tav tm="100000">
                                          <p:val>
                                            <p:strVal val="#ppt_y"/>
                                          </p:val>
                                        </p:tav>
                                      </p:tavLst>
                                    </p:anim>
                                    <p:animEffect transition="in" filter="wipe(up)">
                                      <p:cBhvr>
                                        <p:cTn id="24" dur="500"/>
                                        <p:tgtEl>
                                          <p:spTgt spid="8"/>
                                        </p:tgtEl>
                                      </p:cBhvr>
                                    </p:animEffect>
                                  </p:childTnLst>
                                </p:cTn>
                              </p:par>
                              <p:par>
                                <p:cTn id="25" presetID="12" presetClass="entr" presetSubtype="4"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p:tgtEl>
                                          <p:spTgt spid="9"/>
                                        </p:tgtEl>
                                        <p:attrNameLst>
                                          <p:attrName>ppt_y</p:attrName>
                                        </p:attrNameLst>
                                      </p:cBhvr>
                                      <p:tavLst>
                                        <p:tav tm="0">
                                          <p:val>
                                            <p:strVal val="#ppt_y+#ppt_h*1.125000"/>
                                          </p:val>
                                        </p:tav>
                                        <p:tav tm="100000">
                                          <p:val>
                                            <p:strVal val="#ppt_y"/>
                                          </p:val>
                                        </p:tav>
                                      </p:tavLst>
                                    </p:anim>
                                    <p:animEffect transition="in" filter="wipe(up)">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456222" y="63467"/>
            <a:ext cx="4187775" cy="634294"/>
          </a:xfrm>
          <a:prstGeom prst="rect">
            <a:avLst/>
          </a:prstGeom>
          <a:solidFill>
            <a:schemeClr val="accent3">
              <a:alpha val="59000"/>
            </a:schemeClr>
          </a:solidFill>
          <a:ln w="38100">
            <a:solidFill>
              <a:srgbClr val="3366FF"/>
            </a:solidFill>
          </a:ln>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rgbClr val="0000FF"/>
                </a:solidFill>
                <a:latin typeface="Arial"/>
                <a:cs typeface="Arial"/>
              </a:rPr>
              <a:t>Summary</a:t>
            </a:r>
            <a:endParaRPr lang="en-US" sz="3600" b="1" dirty="0">
              <a:solidFill>
                <a:srgbClr val="0000FF"/>
              </a:solidFill>
              <a:latin typeface="Arial"/>
              <a:cs typeface="Arial"/>
            </a:endParaRPr>
          </a:p>
        </p:txBody>
      </p:sp>
      <p:sp>
        <p:nvSpPr>
          <p:cNvPr id="2" name="TextBox 1"/>
          <p:cNvSpPr txBox="1"/>
          <p:nvPr/>
        </p:nvSpPr>
        <p:spPr>
          <a:xfrm>
            <a:off x="449705" y="1374588"/>
            <a:ext cx="8111588" cy="4524316"/>
          </a:xfrm>
          <a:prstGeom prst="rect">
            <a:avLst/>
          </a:prstGeom>
          <a:noFill/>
        </p:spPr>
        <p:txBody>
          <a:bodyPr wrap="square" rtlCol="0">
            <a:spAutoFit/>
          </a:bodyPr>
          <a:lstStyle/>
          <a:p>
            <a:pPr marL="285750" indent="-285750">
              <a:buFont typeface="Arial" charset="0"/>
              <a:buChar char="•"/>
            </a:pPr>
            <a:r>
              <a:rPr lang="en-US" b="1" dirty="0" smtClean="0">
                <a:solidFill>
                  <a:srgbClr val="0000FF"/>
                </a:solidFill>
                <a:latin typeface="Arial"/>
                <a:cs typeface="Arial"/>
              </a:rPr>
              <a:t>XLH is a </a:t>
            </a:r>
            <a:r>
              <a:rPr lang="en-US" b="1" dirty="0" smtClean="0">
                <a:solidFill>
                  <a:srgbClr val="0000FF"/>
                </a:solidFill>
                <a:latin typeface="Arial"/>
                <a:cs typeface="Arial"/>
              </a:rPr>
              <a:t>life-long </a:t>
            </a:r>
            <a:r>
              <a:rPr lang="en-US" b="1" dirty="0" smtClean="0">
                <a:solidFill>
                  <a:srgbClr val="0000FF"/>
                </a:solidFill>
                <a:latin typeface="Arial"/>
                <a:cs typeface="Arial"/>
              </a:rPr>
              <a:t>disease. The notion that treatment is not warranted after epiphyseal closure is an oversimplification.</a:t>
            </a:r>
          </a:p>
          <a:p>
            <a:pPr marL="285750" indent="-285750">
              <a:buFont typeface="Arial" charset="0"/>
              <a:buChar char="•"/>
            </a:pPr>
            <a:endParaRPr lang="en-US" b="1" dirty="0">
              <a:solidFill>
                <a:srgbClr val="0000FF"/>
              </a:solidFill>
              <a:latin typeface="Arial"/>
              <a:cs typeface="Arial"/>
            </a:endParaRPr>
          </a:p>
          <a:p>
            <a:pPr marL="285750" indent="-285750">
              <a:buFont typeface="Arial" charset="0"/>
              <a:buChar char="•"/>
            </a:pPr>
            <a:r>
              <a:rPr lang="en-US" b="1" dirty="0" smtClean="0">
                <a:solidFill>
                  <a:srgbClr val="0000FF"/>
                </a:solidFill>
                <a:latin typeface="Arial"/>
                <a:cs typeface="Arial"/>
              </a:rPr>
              <a:t>Many of the </a:t>
            </a:r>
            <a:r>
              <a:rPr lang="en-US" b="1" dirty="0" smtClean="0">
                <a:solidFill>
                  <a:srgbClr val="0000FF"/>
                </a:solidFill>
                <a:latin typeface="Arial"/>
                <a:cs typeface="Arial"/>
              </a:rPr>
              <a:t>most </a:t>
            </a:r>
            <a:r>
              <a:rPr lang="en-US" b="1" dirty="0" smtClean="0">
                <a:solidFill>
                  <a:srgbClr val="0000FF"/>
                </a:solidFill>
                <a:latin typeface="Arial"/>
                <a:cs typeface="Arial"/>
              </a:rPr>
              <a:t>debilitating complications of this disease occur in adults.</a:t>
            </a:r>
          </a:p>
          <a:p>
            <a:pPr marL="285750" indent="-285750">
              <a:buFont typeface="Arial" charset="0"/>
              <a:buChar char="•"/>
            </a:pPr>
            <a:endParaRPr lang="en-US" b="1" dirty="0">
              <a:solidFill>
                <a:srgbClr val="0000FF"/>
              </a:solidFill>
              <a:latin typeface="Arial"/>
              <a:cs typeface="Arial"/>
            </a:endParaRPr>
          </a:p>
          <a:p>
            <a:pPr marL="285750" indent="-285750">
              <a:buFont typeface="Arial" charset="0"/>
              <a:buChar char="•"/>
            </a:pPr>
            <a:r>
              <a:rPr lang="en-US" b="1" dirty="0" smtClean="0">
                <a:solidFill>
                  <a:srgbClr val="0000FF"/>
                </a:solidFill>
                <a:latin typeface="Arial"/>
                <a:cs typeface="Arial"/>
              </a:rPr>
              <a:t>Among these </a:t>
            </a:r>
            <a:r>
              <a:rPr lang="en-US" b="1" dirty="0" smtClean="0">
                <a:solidFill>
                  <a:srgbClr val="0000FF"/>
                </a:solidFill>
                <a:latin typeface="Arial"/>
                <a:cs typeface="Arial"/>
              </a:rPr>
              <a:t>are: </a:t>
            </a:r>
            <a:r>
              <a:rPr lang="en-US" b="1" dirty="0" smtClean="0">
                <a:solidFill>
                  <a:srgbClr val="0000FF"/>
                </a:solidFill>
                <a:latin typeface="Arial"/>
                <a:cs typeface="Arial"/>
              </a:rPr>
              <a:t>bone pain, insufficiency fractures, arthritis, dental disease, hearing loss, frequent secondary hyperparathyroidism </a:t>
            </a:r>
            <a:r>
              <a:rPr lang="en-US" b="1" dirty="0" smtClean="0">
                <a:solidFill>
                  <a:srgbClr val="0000FF"/>
                </a:solidFill>
                <a:latin typeface="Arial"/>
                <a:cs typeface="Arial"/>
              </a:rPr>
              <a:t>and, </a:t>
            </a:r>
            <a:r>
              <a:rPr lang="en-US" b="1" dirty="0" smtClean="0">
                <a:solidFill>
                  <a:srgbClr val="0000FF"/>
                </a:solidFill>
                <a:latin typeface="Arial"/>
                <a:cs typeface="Arial"/>
              </a:rPr>
              <a:t>most </a:t>
            </a:r>
            <a:r>
              <a:rPr lang="en-US" b="1" dirty="0" smtClean="0">
                <a:solidFill>
                  <a:srgbClr val="0000FF"/>
                </a:solidFill>
                <a:latin typeface="Arial"/>
                <a:cs typeface="Arial"/>
              </a:rPr>
              <a:t>especially, </a:t>
            </a:r>
            <a:r>
              <a:rPr lang="en-US" b="1" dirty="0" err="1" smtClean="0">
                <a:solidFill>
                  <a:srgbClr val="0000FF"/>
                </a:solidFill>
                <a:latin typeface="Arial"/>
                <a:cs typeface="Arial"/>
              </a:rPr>
              <a:t>enthesopathy</a:t>
            </a:r>
            <a:r>
              <a:rPr lang="en-US" b="1" dirty="0" smtClean="0">
                <a:solidFill>
                  <a:srgbClr val="0000FF"/>
                </a:solidFill>
                <a:latin typeface="Arial"/>
                <a:cs typeface="Arial"/>
              </a:rPr>
              <a:t>.</a:t>
            </a:r>
          </a:p>
          <a:p>
            <a:pPr marL="285750" indent="-285750">
              <a:buFont typeface="Arial" charset="0"/>
              <a:buChar char="•"/>
            </a:pPr>
            <a:endParaRPr lang="en-US" b="1" dirty="0">
              <a:solidFill>
                <a:srgbClr val="0000FF"/>
              </a:solidFill>
              <a:latin typeface="Arial"/>
              <a:cs typeface="Arial"/>
            </a:endParaRPr>
          </a:p>
          <a:p>
            <a:pPr marL="285750" indent="-285750">
              <a:buFont typeface="Arial" charset="0"/>
              <a:buChar char="•"/>
            </a:pPr>
            <a:r>
              <a:rPr lang="en-US" b="1" dirty="0" smtClean="0">
                <a:solidFill>
                  <a:srgbClr val="0000FF"/>
                </a:solidFill>
                <a:latin typeface="Arial"/>
                <a:cs typeface="Arial"/>
              </a:rPr>
              <a:t>Conventional therapy with calcitriol and phosphorus requires meticulous management by the health care provider and good adherence by the patient, which is difficult to achieve. </a:t>
            </a:r>
            <a:r>
              <a:rPr lang="en-US" b="1" dirty="0" smtClean="0">
                <a:solidFill>
                  <a:srgbClr val="0000FF"/>
                </a:solidFill>
                <a:latin typeface="Arial"/>
                <a:cs typeface="Arial"/>
              </a:rPr>
              <a:t>However, </a:t>
            </a:r>
            <a:r>
              <a:rPr lang="en-US" b="1" dirty="0" smtClean="0">
                <a:solidFill>
                  <a:srgbClr val="0000FF"/>
                </a:solidFill>
                <a:latin typeface="Arial"/>
                <a:cs typeface="Arial"/>
              </a:rPr>
              <a:t>within those </a:t>
            </a:r>
            <a:r>
              <a:rPr lang="en-US" b="1" dirty="0" smtClean="0">
                <a:solidFill>
                  <a:srgbClr val="0000FF"/>
                </a:solidFill>
                <a:latin typeface="Arial"/>
                <a:cs typeface="Arial"/>
              </a:rPr>
              <a:t>limitations </a:t>
            </a:r>
            <a:r>
              <a:rPr lang="en-US" b="1" dirty="0" smtClean="0">
                <a:solidFill>
                  <a:srgbClr val="0000FF"/>
                </a:solidFill>
                <a:latin typeface="Arial"/>
                <a:cs typeface="Arial"/>
              </a:rPr>
              <a:t>conventional therapy can improve bone pain, ameliorate dental disease and likely speed healing of fractures.</a:t>
            </a:r>
          </a:p>
          <a:p>
            <a:r>
              <a:rPr lang="en-US" b="1" dirty="0" smtClean="0">
                <a:solidFill>
                  <a:srgbClr val="0000FF"/>
                </a:solidFill>
                <a:latin typeface="Arial"/>
                <a:cs typeface="Arial"/>
              </a:rPr>
              <a:t> </a:t>
            </a:r>
            <a:endParaRPr lang="en-US" b="1" dirty="0">
              <a:solidFill>
                <a:srgbClr val="0000FF"/>
              </a:solidFill>
              <a:latin typeface="Arial"/>
              <a:cs typeface="Arial"/>
            </a:endParaRPr>
          </a:p>
        </p:txBody>
      </p:sp>
    </p:spTree>
    <p:extLst>
      <p:ext uri="{BB962C8B-B14F-4D97-AF65-F5344CB8AC3E}">
        <p14:creationId xmlns:p14="http://schemas.microsoft.com/office/powerpoint/2010/main" val="1549299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p:tgtEl>
                                          <p:spTgt spid="2">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2">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p:tgtEl>
                                          <p:spTgt spid="2">
                                            <p:txEl>
                                              <p:pRg st="2" end="2"/>
                                            </p:txEl>
                                          </p:spTgt>
                                        </p:tgtEl>
                                        <p:attrNameLst>
                                          <p:attrName>ppt_y</p:attrName>
                                        </p:attrNameLst>
                                      </p:cBhvr>
                                      <p:tavLst>
                                        <p:tav tm="0">
                                          <p:val>
                                            <p:strVal val="#ppt_y+#ppt_h*1.125000"/>
                                          </p:val>
                                        </p:tav>
                                        <p:tav tm="100000">
                                          <p:val>
                                            <p:strVal val="#ppt_y"/>
                                          </p:val>
                                        </p:tav>
                                      </p:tavLst>
                                    </p:anim>
                                    <p:animEffect transition="in" filter="wipe(up)">
                                      <p:cBhvr>
                                        <p:cTn id="14" dur="500"/>
                                        <p:tgtEl>
                                          <p:spTgt spid="2">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 calcmode="lin" valueType="num">
                                      <p:cBhvr additive="base">
                                        <p:cTn id="19" dur="500"/>
                                        <p:tgtEl>
                                          <p:spTgt spid="2">
                                            <p:txEl>
                                              <p:pRg st="4" end="4"/>
                                            </p:txEl>
                                          </p:spTgt>
                                        </p:tgtEl>
                                        <p:attrNameLst>
                                          <p:attrName>ppt_y</p:attrName>
                                        </p:attrNameLst>
                                      </p:cBhvr>
                                      <p:tavLst>
                                        <p:tav tm="0">
                                          <p:val>
                                            <p:strVal val="#ppt_y+#ppt_h*1.125000"/>
                                          </p:val>
                                        </p:tav>
                                        <p:tav tm="100000">
                                          <p:val>
                                            <p:strVal val="#ppt_y"/>
                                          </p:val>
                                        </p:tav>
                                      </p:tavLst>
                                    </p:anim>
                                    <p:animEffect transition="in" filter="wipe(up)">
                                      <p:cBhvr>
                                        <p:cTn id="20" dur="500"/>
                                        <p:tgtEl>
                                          <p:spTgt spid="2">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 calcmode="lin" valueType="num">
                                      <p:cBhvr additive="base">
                                        <p:cTn id="25" dur="500"/>
                                        <p:tgtEl>
                                          <p:spTgt spid="2">
                                            <p:txEl>
                                              <p:pRg st="6" end="6"/>
                                            </p:txEl>
                                          </p:spTgt>
                                        </p:tgtEl>
                                        <p:attrNameLst>
                                          <p:attrName>ppt_y</p:attrName>
                                        </p:attrNameLst>
                                      </p:cBhvr>
                                      <p:tavLst>
                                        <p:tav tm="0">
                                          <p:val>
                                            <p:strVal val="#ppt_y+#ppt_h*1.125000"/>
                                          </p:val>
                                        </p:tav>
                                        <p:tav tm="100000">
                                          <p:val>
                                            <p:strVal val="#ppt_y"/>
                                          </p:val>
                                        </p:tav>
                                      </p:tavLst>
                                    </p:anim>
                                    <p:animEffect transition="in" filter="wipe(up)">
                                      <p:cBhvr>
                                        <p:cTn id="26"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456222" y="63467"/>
            <a:ext cx="4187775" cy="634294"/>
          </a:xfrm>
          <a:prstGeom prst="rect">
            <a:avLst/>
          </a:prstGeom>
          <a:solidFill>
            <a:schemeClr val="accent3">
              <a:alpha val="59000"/>
            </a:schemeClr>
          </a:solidFill>
          <a:ln w="38100">
            <a:solidFill>
              <a:srgbClr val="3366FF"/>
            </a:solidFill>
          </a:ln>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rgbClr val="0000FF"/>
                </a:solidFill>
                <a:latin typeface="Arial"/>
                <a:cs typeface="Arial"/>
              </a:rPr>
              <a:t>Summary (cont.)</a:t>
            </a:r>
            <a:endParaRPr lang="en-US" sz="3600" b="1" dirty="0">
              <a:solidFill>
                <a:srgbClr val="0000FF"/>
              </a:solidFill>
              <a:latin typeface="Arial"/>
              <a:cs typeface="Arial"/>
            </a:endParaRPr>
          </a:p>
        </p:txBody>
      </p:sp>
      <p:sp>
        <p:nvSpPr>
          <p:cNvPr id="2" name="TextBox 1"/>
          <p:cNvSpPr txBox="1"/>
          <p:nvPr/>
        </p:nvSpPr>
        <p:spPr>
          <a:xfrm>
            <a:off x="509666" y="1374588"/>
            <a:ext cx="8051627" cy="4247317"/>
          </a:xfrm>
          <a:prstGeom prst="rect">
            <a:avLst/>
          </a:prstGeom>
          <a:noFill/>
        </p:spPr>
        <p:txBody>
          <a:bodyPr wrap="square" rtlCol="0">
            <a:spAutoFit/>
          </a:bodyPr>
          <a:lstStyle/>
          <a:p>
            <a:pPr marL="285750" indent="-285750">
              <a:buFont typeface="Arial" charset="0"/>
              <a:buChar char="•"/>
            </a:pPr>
            <a:r>
              <a:rPr lang="en-US" b="1" dirty="0" smtClean="0">
                <a:solidFill>
                  <a:srgbClr val="0000FF"/>
                </a:solidFill>
                <a:latin typeface="Arial"/>
                <a:cs typeface="Arial"/>
              </a:rPr>
              <a:t>Conventional therapy cannot affect the progression of hearing loss or </a:t>
            </a:r>
            <a:r>
              <a:rPr lang="en-US" b="1" dirty="0" err="1" smtClean="0">
                <a:solidFill>
                  <a:srgbClr val="0000FF"/>
                </a:solidFill>
                <a:latin typeface="Arial"/>
                <a:cs typeface="Arial"/>
              </a:rPr>
              <a:t>enthesopathy</a:t>
            </a:r>
            <a:r>
              <a:rPr lang="en-US" b="1" dirty="0" smtClean="0">
                <a:solidFill>
                  <a:srgbClr val="0000FF"/>
                </a:solidFill>
                <a:latin typeface="Arial"/>
                <a:cs typeface="Arial"/>
              </a:rPr>
              <a:t>, </a:t>
            </a:r>
            <a:r>
              <a:rPr lang="en-US" b="1" dirty="0" smtClean="0">
                <a:solidFill>
                  <a:srgbClr val="0000FF"/>
                </a:solidFill>
                <a:latin typeface="Arial"/>
                <a:cs typeface="Arial"/>
              </a:rPr>
              <a:t>nor does it appear to affect the symptoms of fatigue and weakness.</a:t>
            </a:r>
          </a:p>
          <a:p>
            <a:pPr marL="285750" indent="-285750">
              <a:buFont typeface="Arial" charset="0"/>
              <a:buChar char="•"/>
            </a:pPr>
            <a:endParaRPr lang="en-US" b="1" dirty="0">
              <a:solidFill>
                <a:srgbClr val="0000FF"/>
              </a:solidFill>
              <a:latin typeface="Arial"/>
              <a:cs typeface="Arial"/>
            </a:endParaRPr>
          </a:p>
          <a:p>
            <a:pPr marL="285750" indent="-285750">
              <a:buFont typeface="Arial" charset="0"/>
              <a:buChar char="•"/>
            </a:pPr>
            <a:r>
              <a:rPr lang="en-US" b="1" dirty="0" smtClean="0">
                <a:solidFill>
                  <a:srgbClr val="0000FF"/>
                </a:solidFill>
                <a:latin typeface="Arial"/>
                <a:cs typeface="Arial"/>
              </a:rPr>
              <a:t>In addition to having a more sound therapeutic rationale, thus far KRN23 appears to be superior to calcitriol and phosphorus in correcting the biochemical abnormalities and improving functional status in XLH.</a:t>
            </a:r>
          </a:p>
          <a:p>
            <a:pPr marL="285750" indent="-285750">
              <a:buFont typeface="Arial" charset="0"/>
              <a:buChar char="•"/>
            </a:pPr>
            <a:endParaRPr lang="en-US" b="1" dirty="0">
              <a:solidFill>
                <a:srgbClr val="0000FF"/>
              </a:solidFill>
              <a:latin typeface="Arial"/>
              <a:cs typeface="Arial"/>
            </a:endParaRPr>
          </a:p>
          <a:p>
            <a:pPr marL="285750" indent="-285750">
              <a:buFont typeface="Arial" charset="0"/>
              <a:buChar char="•"/>
            </a:pPr>
            <a:r>
              <a:rPr lang="en-US" b="1" dirty="0" smtClean="0">
                <a:solidFill>
                  <a:srgbClr val="0000FF"/>
                </a:solidFill>
                <a:latin typeface="Arial"/>
                <a:cs typeface="Arial"/>
              </a:rPr>
              <a:t>Whether it will prevent or ameliorate the long-term complications of this disease will have to await a much longer clinical experience.</a:t>
            </a:r>
          </a:p>
          <a:p>
            <a:pPr marL="285750" indent="-285750">
              <a:buFont typeface="Arial" charset="0"/>
              <a:buChar char="•"/>
            </a:pPr>
            <a:endParaRPr lang="en-US" b="1" dirty="0">
              <a:solidFill>
                <a:srgbClr val="0000FF"/>
              </a:solidFill>
              <a:latin typeface="Arial"/>
              <a:cs typeface="Arial"/>
            </a:endParaRPr>
          </a:p>
          <a:p>
            <a:pPr marL="285750" indent="-285750">
              <a:buFont typeface="Arial" charset="0"/>
              <a:buChar char="•"/>
            </a:pPr>
            <a:r>
              <a:rPr lang="en-US" b="1" dirty="0" smtClean="0">
                <a:solidFill>
                  <a:srgbClr val="0000FF"/>
                </a:solidFill>
                <a:latin typeface="Arial"/>
                <a:cs typeface="Arial"/>
              </a:rPr>
              <a:t>It would be ideal if strategies could be devised to suppress FGF23 production by the osteocyte.</a:t>
            </a:r>
          </a:p>
          <a:p>
            <a:r>
              <a:rPr lang="en-US" b="1" dirty="0" smtClean="0">
                <a:solidFill>
                  <a:srgbClr val="0000FF"/>
                </a:solidFill>
                <a:latin typeface="Arial"/>
                <a:cs typeface="Arial"/>
              </a:rPr>
              <a:t> </a:t>
            </a:r>
            <a:endParaRPr lang="en-US" b="1" dirty="0">
              <a:solidFill>
                <a:srgbClr val="0000FF"/>
              </a:solidFill>
              <a:latin typeface="Arial"/>
              <a:cs typeface="Arial"/>
            </a:endParaRPr>
          </a:p>
        </p:txBody>
      </p:sp>
    </p:spTree>
    <p:extLst>
      <p:ext uri="{BB962C8B-B14F-4D97-AF65-F5344CB8AC3E}">
        <p14:creationId xmlns:p14="http://schemas.microsoft.com/office/powerpoint/2010/main" val="4092581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p:tgtEl>
                                          <p:spTgt spid="2">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2">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p:tgtEl>
                                          <p:spTgt spid="2">
                                            <p:txEl>
                                              <p:pRg st="2" end="2"/>
                                            </p:txEl>
                                          </p:spTgt>
                                        </p:tgtEl>
                                        <p:attrNameLst>
                                          <p:attrName>ppt_y</p:attrName>
                                        </p:attrNameLst>
                                      </p:cBhvr>
                                      <p:tavLst>
                                        <p:tav tm="0">
                                          <p:val>
                                            <p:strVal val="#ppt_y+#ppt_h*1.125000"/>
                                          </p:val>
                                        </p:tav>
                                        <p:tav tm="100000">
                                          <p:val>
                                            <p:strVal val="#ppt_y"/>
                                          </p:val>
                                        </p:tav>
                                      </p:tavLst>
                                    </p:anim>
                                    <p:animEffect transition="in" filter="wipe(up)">
                                      <p:cBhvr>
                                        <p:cTn id="14" dur="500"/>
                                        <p:tgtEl>
                                          <p:spTgt spid="2">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 calcmode="lin" valueType="num">
                                      <p:cBhvr additive="base">
                                        <p:cTn id="19" dur="500"/>
                                        <p:tgtEl>
                                          <p:spTgt spid="2">
                                            <p:txEl>
                                              <p:pRg st="4" end="4"/>
                                            </p:txEl>
                                          </p:spTgt>
                                        </p:tgtEl>
                                        <p:attrNameLst>
                                          <p:attrName>ppt_y</p:attrName>
                                        </p:attrNameLst>
                                      </p:cBhvr>
                                      <p:tavLst>
                                        <p:tav tm="0">
                                          <p:val>
                                            <p:strVal val="#ppt_y+#ppt_h*1.125000"/>
                                          </p:val>
                                        </p:tav>
                                        <p:tav tm="100000">
                                          <p:val>
                                            <p:strVal val="#ppt_y"/>
                                          </p:val>
                                        </p:tav>
                                      </p:tavLst>
                                    </p:anim>
                                    <p:animEffect transition="in" filter="wipe(up)">
                                      <p:cBhvr>
                                        <p:cTn id="20" dur="500"/>
                                        <p:tgtEl>
                                          <p:spTgt spid="2">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 calcmode="lin" valueType="num">
                                      <p:cBhvr additive="base">
                                        <p:cTn id="25" dur="500"/>
                                        <p:tgtEl>
                                          <p:spTgt spid="2">
                                            <p:txEl>
                                              <p:pRg st="6" end="6"/>
                                            </p:txEl>
                                          </p:spTgt>
                                        </p:tgtEl>
                                        <p:attrNameLst>
                                          <p:attrName>ppt_y</p:attrName>
                                        </p:attrNameLst>
                                      </p:cBhvr>
                                      <p:tavLst>
                                        <p:tav tm="0">
                                          <p:val>
                                            <p:strVal val="#ppt_y+#ppt_h*1.125000"/>
                                          </p:val>
                                        </p:tav>
                                        <p:tav tm="100000">
                                          <p:val>
                                            <p:strVal val="#ppt_y"/>
                                          </p:val>
                                        </p:tav>
                                      </p:tavLst>
                                    </p:anim>
                                    <p:animEffect transition="in" filter="wipe(up)">
                                      <p:cBhvr>
                                        <p:cTn id="26"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72105" y="548105"/>
            <a:ext cx="5694948" cy="369332"/>
          </a:xfrm>
          <a:prstGeom prst="rect">
            <a:avLst/>
          </a:prstGeom>
          <a:noFill/>
        </p:spPr>
        <p:txBody>
          <a:bodyPr wrap="square" rtlCol="0">
            <a:spAutoFit/>
          </a:bodyPr>
          <a:lstStyle/>
          <a:p>
            <a:endParaRPr lang="en-US" dirty="0"/>
          </a:p>
        </p:txBody>
      </p:sp>
      <p:sp>
        <p:nvSpPr>
          <p:cNvPr id="2" name="Rectangle 1"/>
          <p:cNvSpPr/>
          <p:nvPr/>
        </p:nvSpPr>
        <p:spPr>
          <a:xfrm>
            <a:off x="531381" y="1375936"/>
            <a:ext cx="7355320" cy="4647426"/>
          </a:xfrm>
          <a:prstGeom prst="rect">
            <a:avLst/>
          </a:prstGeom>
        </p:spPr>
        <p:txBody>
          <a:bodyPr wrap="square">
            <a:spAutoFit/>
          </a:bodyPr>
          <a:lstStyle/>
          <a:p>
            <a:pPr>
              <a:buSzPct val="125000"/>
            </a:pPr>
            <a:r>
              <a:rPr lang="en-US" sz="2000" dirty="0" smtClean="0">
                <a:solidFill>
                  <a:srgbClr val="0000FF"/>
                </a:solidFill>
                <a:latin typeface="Arial"/>
                <a:cs typeface="Arial"/>
              </a:rPr>
              <a:t>These studies would not be possible without:</a:t>
            </a:r>
          </a:p>
          <a:p>
            <a:pPr>
              <a:buSzPct val="125000"/>
            </a:pPr>
            <a:endParaRPr lang="en-US" sz="2000" b="1" dirty="0">
              <a:solidFill>
                <a:srgbClr val="0000FF"/>
              </a:solidFill>
              <a:latin typeface="Arial"/>
              <a:cs typeface="Arial"/>
            </a:endParaRPr>
          </a:p>
          <a:p>
            <a:pPr marL="457200" indent="-457200">
              <a:buSzPct val="125000"/>
              <a:buFont typeface="Arial"/>
              <a:buChar char="•"/>
            </a:pPr>
            <a:r>
              <a:rPr lang="en-US" sz="2000" b="1" dirty="0" smtClean="0">
                <a:solidFill>
                  <a:srgbClr val="0000FF"/>
                </a:solidFill>
                <a:latin typeface="Arial"/>
                <a:cs typeface="Arial"/>
              </a:rPr>
              <a:t>Investigators and research staff at:</a:t>
            </a:r>
          </a:p>
          <a:p>
            <a:pPr>
              <a:buSzPct val="125000"/>
            </a:pPr>
            <a:r>
              <a:rPr lang="en-US" sz="2000" dirty="0" smtClean="0">
                <a:solidFill>
                  <a:srgbClr val="0000FF"/>
                </a:solidFill>
                <a:latin typeface="Arial"/>
                <a:cs typeface="Arial"/>
              </a:rPr>
              <a:t> 		</a:t>
            </a:r>
            <a:r>
              <a:rPr lang="en-US" sz="1600" dirty="0">
                <a:solidFill>
                  <a:srgbClr val="0000FF"/>
                </a:solidFill>
                <a:latin typeface="Arial"/>
                <a:cs typeface="Arial"/>
              </a:rPr>
              <a:t>Yale University, Connecticut</a:t>
            </a:r>
          </a:p>
          <a:p>
            <a:pPr lvl="2">
              <a:buSzPct val="125000"/>
            </a:pPr>
            <a:r>
              <a:rPr lang="en-US" sz="1600" dirty="0">
                <a:solidFill>
                  <a:srgbClr val="0000FF"/>
                </a:solidFill>
                <a:latin typeface="Arial"/>
                <a:cs typeface="Arial"/>
              </a:rPr>
              <a:t>Indiana University,  Indiana </a:t>
            </a:r>
          </a:p>
          <a:p>
            <a:pPr lvl="2">
              <a:buSzPct val="125000"/>
            </a:pPr>
            <a:r>
              <a:rPr lang="en-US" sz="1600" dirty="0">
                <a:solidFill>
                  <a:srgbClr val="0000FF"/>
                </a:solidFill>
                <a:latin typeface="Arial"/>
                <a:cs typeface="Arial"/>
              </a:rPr>
              <a:t>Duke University, North Carolina</a:t>
            </a:r>
          </a:p>
          <a:p>
            <a:pPr lvl="2">
              <a:buSzPct val="125000"/>
            </a:pPr>
            <a:r>
              <a:rPr lang="en-US" sz="1600" dirty="0">
                <a:solidFill>
                  <a:srgbClr val="0000FF"/>
                </a:solidFill>
                <a:latin typeface="Arial"/>
                <a:cs typeface="Arial"/>
              </a:rPr>
              <a:t>University of Texas-Houston</a:t>
            </a:r>
          </a:p>
          <a:p>
            <a:pPr lvl="2">
              <a:buSzPct val="125000"/>
            </a:pPr>
            <a:r>
              <a:rPr lang="en-US" sz="1600" dirty="0">
                <a:solidFill>
                  <a:srgbClr val="0000FF"/>
                </a:solidFill>
                <a:latin typeface="Arial"/>
                <a:cs typeface="Arial"/>
              </a:rPr>
              <a:t>University of California San Francisco, California</a:t>
            </a:r>
          </a:p>
          <a:p>
            <a:pPr lvl="2">
              <a:buSzPct val="125000"/>
            </a:pPr>
            <a:r>
              <a:rPr lang="en-US" sz="1600" dirty="0">
                <a:solidFill>
                  <a:srgbClr val="0000FF"/>
                </a:solidFill>
                <a:latin typeface="Arial"/>
                <a:cs typeface="Arial"/>
              </a:rPr>
              <a:t>Shriners Hospitals for Children, Missouri</a:t>
            </a:r>
          </a:p>
          <a:p>
            <a:pPr lvl="2">
              <a:buSzPct val="125000"/>
            </a:pPr>
            <a:r>
              <a:rPr lang="en-US" sz="1600" dirty="0">
                <a:solidFill>
                  <a:srgbClr val="0000FF"/>
                </a:solidFill>
                <a:latin typeface="Arial"/>
                <a:cs typeface="Arial"/>
              </a:rPr>
              <a:t>Shriners Hospital for Children, Montreal</a:t>
            </a:r>
          </a:p>
          <a:p>
            <a:pPr lvl="2">
              <a:buSzPct val="125000"/>
            </a:pPr>
            <a:r>
              <a:rPr lang="en-US" sz="1600" dirty="0">
                <a:solidFill>
                  <a:srgbClr val="0000FF"/>
                </a:solidFill>
                <a:latin typeface="Arial"/>
                <a:cs typeface="Arial"/>
              </a:rPr>
              <a:t>University of Groningen, The Netherlands</a:t>
            </a:r>
          </a:p>
          <a:p>
            <a:pPr>
              <a:buSzPct val="125000"/>
            </a:pPr>
            <a:r>
              <a:rPr lang="en-US" sz="1600" dirty="0">
                <a:solidFill>
                  <a:srgbClr val="0000FF"/>
                </a:solidFill>
                <a:latin typeface="Arial"/>
                <a:cs typeface="Arial"/>
              </a:rPr>
              <a:t>		Le Kremlin Bicêtre, Paris, France</a:t>
            </a:r>
          </a:p>
          <a:p>
            <a:pPr>
              <a:buSzPct val="125000"/>
            </a:pPr>
            <a:r>
              <a:rPr lang="en-US" sz="1600" dirty="0">
                <a:solidFill>
                  <a:srgbClr val="0000FF"/>
                </a:solidFill>
                <a:latin typeface="Arial"/>
                <a:cs typeface="Arial"/>
              </a:rPr>
              <a:t>		</a:t>
            </a:r>
            <a:r>
              <a:rPr lang="fi-FI" sz="1600" dirty="0">
                <a:solidFill>
                  <a:srgbClr val="0000FF"/>
                </a:solidFill>
                <a:latin typeface="Arial"/>
                <a:cs typeface="Arial"/>
              </a:rPr>
              <a:t>Birmingham Children's Hospital, UK</a:t>
            </a:r>
          </a:p>
          <a:p>
            <a:pPr>
              <a:buSzPct val="125000"/>
            </a:pPr>
            <a:r>
              <a:rPr lang="fi-FI" sz="1600" dirty="0">
                <a:solidFill>
                  <a:srgbClr val="0000FF"/>
                </a:solidFill>
                <a:latin typeface="Arial"/>
                <a:cs typeface="Arial"/>
              </a:rPr>
              <a:t>		Royal Manchester Children's Hospital, UK</a:t>
            </a:r>
          </a:p>
          <a:p>
            <a:pPr>
              <a:buSzPct val="125000"/>
            </a:pPr>
            <a:r>
              <a:rPr lang="fi-FI" sz="1600" dirty="0">
                <a:solidFill>
                  <a:srgbClr val="0000FF"/>
                </a:solidFill>
                <a:latin typeface="Arial"/>
                <a:cs typeface="Arial"/>
              </a:rPr>
              <a:t>		Great Ormond Street Hospital, UK</a:t>
            </a:r>
          </a:p>
          <a:p>
            <a:pPr lvl="1">
              <a:buSzPct val="125000"/>
            </a:pPr>
            <a:endParaRPr lang="en-US" sz="2000" dirty="0" smtClean="0">
              <a:solidFill>
                <a:srgbClr val="0000FF"/>
              </a:solidFill>
              <a:latin typeface="Arial"/>
              <a:cs typeface="Arial"/>
            </a:endParaRPr>
          </a:p>
          <a:p>
            <a:pPr lvl="2"/>
            <a:endParaRPr lang="en-US" sz="2000" dirty="0">
              <a:solidFill>
                <a:srgbClr val="0000FF"/>
              </a:solidFill>
            </a:endParaRPr>
          </a:p>
        </p:txBody>
      </p:sp>
      <p:sp>
        <p:nvSpPr>
          <p:cNvPr id="5" name="Title 1"/>
          <p:cNvSpPr>
            <a:spLocks noGrp="1"/>
          </p:cNvSpPr>
          <p:nvPr>
            <p:ph type="title"/>
          </p:nvPr>
        </p:nvSpPr>
        <p:spPr>
          <a:xfrm>
            <a:off x="2456222" y="63467"/>
            <a:ext cx="4187775" cy="634294"/>
          </a:xfrm>
          <a:solidFill>
            <a:schemeClr val="accent3">
              <a:alpha val="59000"/>
            </a:schemeClr>
          </a:solidFill>
          <a:ln w="38100">
            <a:solidFill>
              <a:srgbClr val="3366FF"/>
            </a:solidFill>
          </a:ln>
        </p:spPr>
        <p:txBody>
          <a:bodyPr>
            <a:normAutofit fontScale="90000"/>
          </a:bodyPr>
          <a:lstStyle/>
          <a:p>
            <a:r>
              <a:rPr lang="en-US" sz="3600" b="1" dirty="0" smtClean="0">
                <a:solidFill>
                  <a:srgbClr val="0000FF"/>
                </a:solidFill>
                <a:latin typeface="Arial"/>
                <a:cs typeface="Arial"/>
              </a:rPr>
              <a:t>Acknowledgements</a:t>
            </a:r>
            <a:endParaRPr lang="en-US" sz="3600" b="1" dirty="0">
              <a:solidFill>
                <a:srgbClr val="0000FF"/>
              </a:solidFill>
              <a:latin typeface="Arial"/>
              <a:cs typeface="Arial"/>
            </a:endParaRPr>
          </a:p>
        </p:txBody>
      </p:sp>
    </p:spTree>
    <p:extLst>
      <p:ext uri="{BB962C8B-B14F-4D97-AF65-F5344CB8AC3E}">
        <p14:creationId xmlns:p14="http://schemas.microsoft.com/office/powerpoint/2010/main" val="3967108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72105" y="548105"/>
            <a:ext cx="5694948" cy="369332"/>
          </a:xfrm>
          <a:prstGeom prst="rect">
            <a:avLst/>
          </a:prstGeom>
          <a:noFill/>
        </p:spPr>
        <p:txBody>
          <a:bodyPr wrap="square" rtlCol="0">
            <a:spAutoFit/>
          </a:bodyPr>
          <a:lstStyle/>
          <a:p>
            <a:endParaRPr lang="en-US" dirty="0"/>
          </a:p>
        </p:txBody>
      </p:sp>
      <p:sp>
        <p:nvSpPr>
          <p:cNvPr id="2" name="Rectangle 1"/>
          <p:cNvSpPr/>
          <p:nvPr/>
        </p:nvSpPr>
        <p:spPr>
          <a:xfrm>
            <a:off x="812799" y="1715294"/>
            <a:ext cx="7962901" cy="3847207"/>
          </a:xfrm>
          <a:prstGeom prst="rect">
            <a:avLst/>
          </a:prstGeom>
        </p:spPr>
        <p:txBody>
          <a:bodyPr wrap="square">
            <a:spAutoFit/>
          </a:bodyPr>
          <a:lstStyle/>
          <a:p>
            <a:pPr>
              <a:buSzPct val="125000"/>
            </a:pPr>
            <a:r>
              <a:rPr lang="en-US" sz="2000" dirty="0" smtClean="0">
                <a:solidFill>
                  <a:srgbClr val="0000FF"/>
                </a:solidFill>
                <a:latin typeface="Arial"/>
                <a:cs typeface="Arial"/>
              </a:rPr>
              <a:t>These studies would not be possible without </a:t>
            </a:r>
          </a:p>
          <a:p>
            <a:pPr lvl="1">
              <a:buSzPct val="125000"/>
            </a:pPr>
            <a:endParaRPr lang="en-US" sz="2000" dirty="0" smtClean="0">
              <a:solidFill>
                <a:srgbClr val="0000FF"/>
              </a:solidFill>
              <a:latin typeface="Arial"/>
              <a:cs typeface="Arial"/>
            </a:endParaRPr>
          </a:p>
          <a:p>
            <a:pPr marL="342900" indent="-342900">
              <a:buSzPct val="125000"/>
              <a:buFont typeface="Arial"/>
              <a:buChar char="•"/>
            </a:pPr>
            <a:r>
              <a:rPr lang="en-US" sz="2000" dirty="0" smtClean="0">
                <a:solidFill>
                  <a:srgbClr val="0000FF"/>
                </a:solidFill>
                <a:latin typeface="Arial"/>
                <a:cs typeface="Arial"/>
              </a:rPr>
              <a:t>The sponsorship of </a:t>
            </a:r>
            <a:r>
              <a:rPr lang="en-US" sz="2000" b="1" i="1" dirty="0">
                <a:solidFill>
                  <a:srgbClr val="0000FF"/>
                </a:solidFill>
                <a:latin typeface="Arial"/>
                <a:cs typeface="Arial"/>
              </a:rPr>
              <a:t>U</a:t>
            </a:r>
            <a:r>
              <a:rPr lang="en-US" sz="2000" b="1" i="1" dirty="0" smtClean="0">
                <a:solidFill>
                  <a:srgbClr val="0000FF"/>
                </a:solidFill>
                <a:latin typeface="Arial"/>
                <a:cs typeface="Arial"/>
              </a:rPr>
              <a:t>ltragenyx </a:t>
            </a:r>
            <a:r>
              <a:rPr lang="en-US" sz="2000" dirty="0" smtClean="0">
                <a:solidFill>
                  <a:srgbClr val="0000FF"/>
                </a:solidFill>
                <a:latin typeface="Arial"/>
                <a:cs typeface="Arial"/>
              </a:rPr>
              <a:t>in partnership with  </a:t>
            </a:r>
            <a:r>
              <a:rPr lang="en-US" sz="2000" b="1" i="1" dirty="0">
                <a:solidFill>
                  <a:srgbClr val="0000FF"/>
                </a:solidFill>
                <a:latin typeface="Arial"/>
                <a:cs typeface="Arial"/>
              </a:rPr>
              <a:t>K</a:t>
            </a:r>
            <a:r>
              <a:rPr lang="en-GB" sz="2000" b="1" i="1" dirty="0">
                <a:solidFill>
                  <a:srgbClr val="0000FF"/>
                </a:solidFill>
                <a:latin typeface="Arial"/>
                <a:cs typeface="Arial"/>
              </a:rPr>
              <a:t>yowa Kirin </a:t>
            </a:r>
            <a:r>
              <a:rPr lang="en-GB" sz="2000" b="1" i="1" dirty="0" smtClean="0">
                <a:solidFill>
                  <a:srgbClr val="0000FF"/>
                </a:solidFill>
                <a:latin typeface="Arial"/>
                <a:cs typeface="Arial"/>
              </a:rPr>
              <a:t> 	Pharmaceutical </a:t>
            </a:r>
            <a:r>
              <a:rPr lang="en-GB" sz="2000" b="1" i="1" dirty="0">
                <a:solidFill>
                  <a:srgbClr val="0000FF"/>
                </a:solidFill>
                <a:latin typeface="Arial"/>
                <a:cs typeface="Arial"/>
              </a:rPr>
              <a:t>Development, Inc. </a:t>
            </a:r>
            <a:endParaRPr lang="en-GB" sz="2000" b="1" i="1" dirty="0" smtClean="0">
              <a:solidFill>
                <a:srgbClr val="0000FF"/>
              </a:solidFill>
              <a:latin typeface="Arial"/>
              <a:cs typeface="Arial"/>
            </a:endParaRPr>
          </a:p>
          <a:p>
            <a:pPr>
              <a:buSzPct val="125000"/>
            </a:pPr>
            <a:r>
              <a:rPr lang="en-GB" sz="2000" dirty="0">
                <a:solidFill>
                  <a:srgbClr val="0000FF"/>
                </a:solidFill>
                <a:latin typeface="Arial"/>
                <a:cs typeface="Arial"/>
              </a:rPr>
              <a:t>	</a:t>
            </a:r>
            <a:r>
              <a:rPr lang="en-GB" sz="2000" dirty="0" smtClean="0">
                <a:solidFill>
                  <a:srgbClr val="0000FF"/>
                </a:solidFill>
                <a:latin typeface="Arial"/>
                <a:cs typeface="Arial"/>
              </a:rPr>
              <a:t>		</a:t>
            </a:r>
            <a:r>
              <a:rPr lang="en-GB" sz="1600" dirty="0" smtClean="0">
                <a:solidFill>
                  <a:srgbClr val="0000FF"/>
                </a:solidFill>
                <a:latin typeface="Arial"/>
                <a:cs typeface="Arial"/>
              </a:rPr>
              <a:t>Javier San Martin</a:t>
            </a:r>
          </a:p>
          <a:p>
            <a:pPr>
              <a:buSzPct val="125000"/>
            </a:pPr>
            <a:r>
              <a:rPr lang="en-GB" sz="1600" dirty="0">
                <a:solidFill>
                  <a:srgbClr val="0000FF"/>
                </a:solidFill>
                <a:latin typeface="Arial"/>
                <a:cs typeface="Arial"/>
              </a:rPr>
              <a:t>	</a:t>
            </a:r>
            <a:r>
              <a:rPr lang="en-GB" sz="1600" dirty="0" smtClean="0">
                <a:solidFill>
                  <a:srgbClr val="0000FF"/>
                </a:solidFill>
                <a:latin typeface="Arial"/>
                <a:cs typeface="Arial"/>
              </a:rPr>
              <a:t>		Matthew </a:t>
            </a:r>
            <a:r>
              <a:rPr lang="en-GB" sz="1600" dirty="0" err="1" smtClean="0">
                <a:solidFill>
                  <a:srgbClr val="0000FF"/>
                </a:solidFill>
                <a:latin typeface="Arial"/>
                <a:cs typeface="Arial"/>
              </a:rPr>
              <a:t>Mealiff</a:t>
            </a:r>
            <a:endParaRPr lang="en-GB" sz="1600" dirty="0" smtClean="0">
              <a:solidFill>
                <a:srgbClr val="0000FF"/>
              </a:solidFill>
              <a:latin typeface="Arial"/>
              <a:cs typeface="Arial"/>
            </a:endParaRPr>
          </a:p>
          <a:p>
            <a:pPr>
              <a:buSzPct val="125000"/>
            </a:pPr>
            <a:endParaRPr lang="en-GB" sz="1600" dirty="0">
              <a:solidFill>
                <a:srgbClr val="0000FF"/>
              </a:solidFill>
              <a:latin typeface="Arial"/>
              <a:cs typeface="Arial"/>
            </a:endParaRPr>
          </a:p>
          <a:p>
            <a:pPr algn="ctr">
              <a:buSzPct val="125000"/>
            </a:pPr>
            <a:r>
              <a:rPr lang="en-GB" sz="2000" b="1" dirty="0" smtClean="0">
                <a:solidFill>
                  <a:srgbClr val="0000FF"/>
                </a:solidFill>
                <a:latin typeface="Arial"/>
                <a:cs typeface="Arial"/>
              </a:rPr>
              <a:t>and</a:t>
            </a:r>
          </a:p>
          <a:p>
            <a:pPr>
              <a:buSzPct val="125000"/>
            </a:pPr>
            <a:endParaRPr lang="en-GB" sz="1600" dirty="0">
              <a:solidFill>
                <a:srgbClr val="0000FF"/>
              </a:solidFill>
              <a:latin typeface="Arial"/>
              <a:cs typeface="Arial"/>
            </a:endParaRPr>
          </a:p>
          <a:p>
            <a:pPr marL="285750" indent="-285750">
              <a:buSzPct val="125000"/>
              <a:buFont typeface="Arial" charset="0"/>
              <a:buChar char="•"/>
            </a:pPr>
            <a:r>
              <a:rPr lang="en-US" sz="2000" dirty="0" smtClean="0">
                <a:solidFill>
                  <a:srgbClr val="0000FF"/>
                </a:solidFill>
                <a:latin typeface="Arial"/>
                <a:cs typeface="Arial"/>
              </a:rPr>
              <a:t>The </a:t>
            </a:r>
            <a:r>
              <a:rPr lang="en-US" sz="2000" dirty="0">
                <a:solidFill>
                  <a:srgbClr val="0000FF"/>
                </a:solidFill>
                <a:latin typeface="Arial"/>
                <a:cs typeface="Arial"/>
              </a:rPr>
              <a:t>altruism of the volunteers with XLH who give of themselves to make this work possible</a:t>
            </a:r>
          </a:p>
          <a:p>
            <a:pPr>
              <a:buSzPct val="125000"/>
            </a:pPr>
            <a:endParaRPr lang="en-US" sz="1600" dirty="0" smtClean="0">
              <a:solidFill>
                <a:srgbClr val="0000FF"/>
              </a:solidFill>
              <a:latin typeface="Arial"/>
              <a:cs typeface="Arial"/>
            </a:endParaRPr>
          </a:p>
          <a:p>
            <a:pPr lvl="2"/>
            <a:endParaRPr lang="en-US" sz="2000" dirty="0">
              <a:solidFill>
                <a:srgbClr val="0000FF"/>
              </a:solidFill>
            </a:endParaRPr>
          </a:p>
        </p:txBody>
      </p:sp>
      <p:sp>
        <p:nvSpPr>
          <p:cNvPr id="5" name="Title 1"/>
          <p:cNvSpPr>
            <a:spLocks noGrp="1"/>
          </p:cNvSpPr>
          <p:nvPr>
            <p:ph type="title"/>
          </p:nvPr>
        </p:nvSpPr>
        <p:spPr>
          <a:xfrm>
            <a:off x="2456222" y="63467"/>
            <a:ext cx="4187775" cy="634294"/>
          </a:xfrm>
          <a:solidFill>
            <a:schemeClr val="accent3">
              <a:alpha val="59000"/>
            </a:schemeClr>
          </a:solidFill>
          <a:ln w="38100">
            <a:solidFill>
              <a:srgbClr val="3366FF"/>
            </a:solidFill>
          </a:ln>
        </p:spPr>
        <p:txBody>
          <a:bodyPr>
            <a:normAutofit fontScale="90000"/>
          </a:bodyPr>
          <a:lstStyle/>
          <a:p>
            <a:r>
              <a:rPr lang="en-US" sz="3600" b="1" dirty="0" smtClean="0">
                <a:solidFill>
                  <a:srgbClr val="0000FF"/>
                </a:solidFill>
                <a:latin typeface="Arial"/>
                <a:cs typeface="Arial"/>
              </a:rPr>
              <a:t>Acknowledgements</a:t>
            </a:r>
            <a:endParaRPr lang="en-US" sz="3600" b="1" dirty="0">
              <a:solidFill>
                <a:srgbClr val="0000FF"/>
              </a:solidFill>
              <a:latin typeface="Arial"/>
              <a:cs typeface="Arial"/>
            </a:endParaRPr>
          </a:p>
        </p:txBody>
      </p:sp>
    </p:spTree>
    <p:extLst>
      <p:ext uri="{BB962C8B-B14F-4D97-AF65-F5344CB8AC3E}">
        <p14:creationId xmlns:p14="http://schemas.microsoft.com/office/powerpoint/2010/main" val="715537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72105" y="548105"/>
            <a:ext cx="5694948" cy="369332"/>
          </a:xfrm>
          <a:prstGeom prst="rect">
            <a:avLst/>
          </a:prstGeom>
          <a:noFill/>
        </p:spPr>
        <p:txBody>
          <a:bodyPr wrap="square" rtlCol="0">
            <a:spAutoFit/>
          </a:bodyPr>
          <a:lstStyle/>
          <a:p>
            <a:endParaRPr lang="en-US" dirty="0"/>
          </a:p>
        </p:txBody>
      </p:sp>
      <p:sp>
        <p:nvSpPr>
          <p:cNvPr id="3" name="TextBox 2"/>
          <p:cNvSpPr txBox="1"/>
          <p:nvPr/>
        </p:nvSpPr>
        <p:spPr>
          <a:xfrm rot="19752420">
            <a:off x="1544594" y="2901752"/>
            <a:ext cx="6749969" cy="646331"/>
          </a:xfrm>
          <a:prstGeom prst="rect">
            <a:avLst/>
          </a:prstGeom>
          <a:noFill/>
        </p:spPr>
        <p:txBody>
          <a:bodyPr wrap="square" rtlCol="0">
            <a:spAutoFit/>
          </a:bodyPr>
          <a:lstStyle/>
          <a:p>
            <a:r>
              <a:rPr lang="en-US" sz="3600" b="1" i="1" dirty="0" smtClean="0">
                <a:solidFill>
                  <a:srgbClr val="0000FF"/>
                </a:solidFill>
                <a:latin typeface="Arial"/>
                <a:cs typeface="Arial"/>
              </a:rPr>
              <a:t>Thank </a:t>
            </a:r>
            <a:r>
              <a:rPr lang="en-US" sz="3600" b="1" i="1" dirty="0">
                <a:solidFill>
                  <a:srgbClr val="0000FF"/>
                </a:solidFill>
                <a:latin typeface="Arial"/>
                <a:cs typeface="Arial"/>
              </a:rPr>
              <a:t>you for your </a:t>
            </a:r>
            <a:r>
              <a:rPr lang="en-US" sz="3600" b="1" i="1" dirty="0" smtClean="0">
                <a:solidFill>
                  <a:srgbClr val="0000FF"/>
                </a:solidFill>
                <a:latin typeface="Arial"/>
                <a:cs typeface="Arial"/>
              </a:rPr>
              <a:t>attention!</a:t>
            </a:r>
            <a:endParaRPr lang="en-US" sz="3600" b="1" i="1" dirty="0"/>
          </a:p>
        </p:txBody>
      </p:sp>
    </p:spTree>
    <p:extLst>
      <p:ext uri="{BB962C8B-B14F-4D97-AF65-F5344CB8AC3E}">
        <p14:creationId xmlns:p14="http://schemas.microsoft.com/office/powerpoint/2010/main" val="139470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7"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b="32176"/>
          <a:stretch/>
        </p:blipFill>
        <p:spPr bwMode="auto">
          <a:xfrm>
            <a:off x="609599" y="2389750"/>
            <a:ext cx="7704445" cy="388922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3558" name="Line 6"/>
          <p:cNvSpPr>
            <a:spLocks noChangeShapeType="1"/>
          </p:cNvSpPr>
          <p:nvPr/>
        </p:nvSpPr>
        <p:spPr bwMode="auto">
          <a:xfrm>
            <a:off x="5826637" y="4927678"/>
            <a:ext cx="2370444" cy="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wrap="none" anchor="ctr"/>
          <a:lstStyle/>
          <a:p>
            <a:endParaRPr lang="en-US" dirty="0"/>
          </a:p>
        </p:txBody>
      </p:sp>
      <p:sp>
        <p:nvSpPr>
          <p:cNvPr id="6" name="Rectangle 2"/>
          <p:cNvSpPr>
            <a:spLocks noGrp="1" noChangeArrowheads="1"/>
          </p:cNvSpPr>
          <p:nvPr>
            <p:ph type="title" idx="4294967295"/>
          </p:nvPr>
        </p:nvSpPr>
        <p:spPr>
          <a:xfrm>
            <a:off x="894079" y="1148080"/>
            <a:ext cx="7419965" cy="508000"/>
          </a:xfrm>
        </p:spPr>
        <p:txBody>
          <a:bodyPr>
            <a:normAutofit fontScale="90000"/>
          </a:bodyPr>
          <a:lstStyle/>
          <a:p>
            <a:r>
              <a:rPr lang="en-US" sz="3100" b="1" dirty="0" smtClean="0">
                <a:solidFill>
                  <a:srgbClr val="0000FF"/>
                </a:solidFill>
                <a:latin typeface="Arial"/>
                <a:cs typeface="Arial"/>
              </a:rPr>
              <a:t>Cranial anomalies:</a:t>
            </a:r>
            <a:endParaRPr lang="en-US" sz="2400" b="1" dirty="0">
              <a:solidFill>
                <a:srgbClr val="0000FF"/>
              </a:solidFill>
              <a:latin typeface="Arial"/>
              <a:cs typeface="Arial"/>
            </a:endParaRPr>
          </a:p>
        </p:txBody>
      </p:sp>
      <p:sp>
        <p:nvSpPr>
          <p:cNvPr id="2" name="Rectangle 1"/>
          <p:cNvSpPr/>
          <p:nvPr/>
        </p:nvSpPr>
        <p:spPr>
          <a:xfrm>
            <a:off x="3305059" y="1639504"/>
            <a:ext cx="2415021" cy="369332"/>
          </a:xfrm>
          <a:prstGeom prst="rect">
            <a:avLst/>
          </a:prstGeom>
        </p:spPr>
        <p:txBody>
          <a:bodyPr wrap="square">
            <a:spAutoFit/>
          </a:bodyPr>
          <a:lstStyle/>
          <a:p>
            <a:r>
              <a:rPr lang="en-US" b="1" dirty="0" smtClean="0">
                <a:solidFill>
                  <a:srgbClr val="0000FF"/>
                </a:solidFill>
                <a:latin typeface="Arial"/>
                <a:cs typeface="Arial"/>
              </a:rPr>
              <a:t>Craniosynostoses</a:t>
            </a:r>
            <a:endParaRPr lang="en-US" dirty="0"/>
          </a:p>
        </p:txBody>
      </p:sp>
      <p:sp>
        <p:nvSpPr>
          <p:cNvPr id="3" name="Rectangle 2"/>
          <p:cNvSpPr/>
          <p:nvPr/>
        </p:nvSpPr>
        <p:spPr>
          <a:xfrm>
            <a:off x="3142399" y="2007414"/>
            <a:ext cx="2493441" cy="369332"/>
          </a:xfrm>
          <a:prstGeom prst="rect">
            <a:avLst/>
          </a:prstGeom>
        </p:spPr>
        <p:txBody>
          <a:bodyPr wrap="none">
            <a:spAutoFit/>
          </a:bodyPr>
          <a:lstStyle/>
          <a:p>
            <a:r>
              <a:rPr lang="en-US" b="1" dirty="0">
                <a:solidFill>
                  <a:srgbClr val="0000FF"/>
                </a:solidFill>
                <a:latin typeface="Arial"/>
                <a:cs typeface="Arial"/>
              </a:rPr>
              <a:t>Chiari malformations</a:t>
            </a:r>
            <a:endParaRPr lang="en-US" dirty="0"/>
          </a:p>
        </p:txBody>
      </p:sp>
      <p:sp>
        <p:nvSpPr>
          <p:cNvPr id="8" name="TextBox 7"/>
          <p:cNvSpPr txBox="1"/>
          <p:nvPr/>
        </p:nvSpPr>
        <p:spPr>
          <a:xfrm>
            <a:off x="743325" y="91440"/>
            <a:ext cx="7731866" cy="954107"/>
          </a:xfrm>
          <a:prstGeom prst="rect">
            <a:avLst/>
          </a:prstGeom>
          <a:solidFill>
            <a:schemeClr val="accent3">
              <a:alpha val="50000"/>
            </a:schemeClr>
          </a:solidFill>
          <a:ln>
            <a:solidFill>
              <a:srgbClr val="4F81BD"/>
            </a:solidFill>
          </a:ln>
          <a:effectLst>
            <a:innerShdw blurRad="63500" dist="50800" dir="13500000">
              <a:prstClr val="black">
                <a:alpha val="50000"/>
              </a:prstClr>
            </a:innerShdw>
          </a:effectLst>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en-US" sz="2800" b="1" dirty="0" smtClean="0">
                <a:solidFill>
                  <a:srgbClr val="0000FF"/>
                </a:solidFill>
                <a:latin typeface="Arial"/>
                <a:cs typeface="Arial"/>
              </a:rPr>
              <a:t>Complications of XLH in Children</a:t>
            </a:r>
          </a:p>
          <a:p>
            <a:pPr algn="ctr"/>
            <a:r>
              <a:rPr lang="en-US" sz="2800" b="1" dirty="0">
                <a:solidFill>
                  <a:srgbClr val="0000FF"/>
                </a:solidFill>
                <a:latin typeface="Arial"/>
                <a:cs typeface="Arial"/>
              </a:rPr>
              <a:t>t</a:t>
            </a:r>
            <a:r>
              <a:rPr lang="en-US" sz="2800" b="1" dirty="0" smtClean="0">
                <a:solidFill>
                  <a:srgbClr val="0000FF"/>
                </a:solidFill>
                <a:latin typeface="Arial"/>
                <a:cs typeface="Arial"/>
              </a:rPr>
              <a:t>hat Impact Adults</a:t>
            </a:r>
          </a:p>
        </p:txBody>
      </p:sp>
    </p:spTree>
    <p:extLst>
      <p:ext uri="{BB962C8B-B14F-4D97-AF65-F5344CB8AC3E}">
        <p14:creationId xmlns:p14="http://schemas.microsoft.com/office/powerpoint/2010/main" val="3371543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ChangeArrowheads="1"/>
          </p:cNvSpPr>
          <p:nvPr/>
        </p:nvSpPr>
        <p:spPr bwMode="auto">
          <a:xfrm>
            <a:off x="461252" y="142967"/>
            <a:ext cx="8283594" cy="523220"/>
          </a:xfrm>
          <a:prstGeom prst="rect">
            <a:avLst/>
          </a:prstGeom>
          <a:solidFill>
            <a:schemeClr val="accent3">
              <a:alpha val="51000"/>
            </a:schemeClr>
          </a:solidFill>
          <a:ln>
            <a:solidFill>
              <a:srgbClr val="4F81BD"/>
            </a:solidFill>
          </a:ln>
          <a:effectLst>
            <a:innerShdw blurRad="63500" dist="50800" dir="13500000">
              <a:prstClr val="black">
                <a:alpha val="50000"/>
              </a:prstClr>
            </a:innerShdw>
          </a:effectLst>
          <a:extLst/>
        </p:spPr>
        <p:style>
          <a:lnRef idx="3">
            <a:schemeClr val="lt1"/>
          </a:lnRef>
          <a:fillRef idx="1">
            <a:schemeClr val="accent3"/>
          </a:fillRef>
          <a:effectRef idx="1">
            <a:schemeClr val="accent3"/>
          </a:effectRef>
          <a:fontRef idx="minor">
            <a:schemeClr val="lt1"/>
          </a:fontRef>
        </p:style>
        <p:txBody>
          <a:bodyPr wrap="square">
            <a:spAutoFit/>
          </a:bodyPr>
          <a:lstStyle/>
          <a:p>
            <a:pPr algn="ctr"/>
            <a:r>
              <a:rPr lang="en-US" sz="2800" b="1" dirty="0" smtClean="0">
                <a:solidFill>
                  <a:srgbClr val="0000FF"/>
                </a:solidFill>
                <a:latin typeface="Arial"/>
                <a:ea typeface="MS Pゴシック" charset="0"/>
                <a:cs typeface="Arial"/>
              </a:rPr>
              <a:t>Complications of XLH : Dental Disease</a:t>
            </a:r>
            <a:endParaRPr lang="en-US" sz="2800" b="1" dirty="0">
              <a:solidFill>
                <a:srgbClr val="0000FF"/>
              </a:solidFill>
              <a:latin typeface="Arial"/>
              <a:ea typeface="MS Pゴシック" charset="0"/>
              <a:cs typeface="Arial"/>
            </a:endParaRPr>
          </a:p>
        </p:txBody>
      </p:sp>
      <p:sp>
        <p:nvSpPr>
          <p:cNvPr id="4103" name="Line 7"/>
          <p:cNvSpPr>
            <a:spLocks noChangeShapeType="1"/>
          </p:cNvSpPr>
          <p:nvPr/>
        </p:nvSpPr>
        <p:spPr bwMode="auto">
          <a:xfrm flipH="1" flipV="1">
            <a:off x="461252" y="3468313"/>
            <a:ext cx="304800" cy="228600"/>
          </a:xfrm>
          <a:prstGeom prst="line">
            <a:avLst/>
          </a:prstGeom>
          <a:noFill/>
          <a:ln w="57150">
            <a:solidFill>
              <a:schemeClr val="bg1"/>
            </a:solidFill>
            <a:round/>
            <a:headEnd type="stealth" w="med" len="med"/>
            <a:tailEnd/>
          </a:ln>
          <a:extLst>
            <a:ext uri="{909E8E84-426E-40dd-AFC4-6F175D3DCCD1}">
              <a14:hiddenFill xmlns:a14="http://schemas.microsoft.com/office/drawing/2010/main" xmlns="">
                <a:noFill/>
              </a14:hiddenFill>
            </a:ext>
          </a:extLst>
        </p:spPr>
        <p:txBody>
          <a:bodyPr wrap="none" anchor="ctr"/>
          <a:lstStyle/>
          <a:p>
            <a:endParaRPr lang="en-US" dirty="0"/>
          </a:p>
        </p:txBody>
      </p:sp>
      <p:sp>
        <p:nvSpPr>
          <p:cNvPr id="17" name="Line 7"/>
          <p:cNvSpPr>
            <a:spLocks noChangeShapeType="1"/>
          </p:cNvSpPr>
          <p:nvPr/>
        </p:nvSpPr>
        <p:spPr bwMode="auto">
          <a:xfrm flipH="1">
            <a:off x="7132632" y="3468313"/>
            <a:ext cx="113338" cy="228600"/>
          </a:xfrm>
          <a:prstGeom prst="line">
            <a:avLst/>
          </a:prstGeom>
          <a:noFill/>
          <a:ln w="57150">
            <a:solidFill>
              <a:schemeClr val="bg1"/>
            </a:solidFill>
            <a:round/>
            <a:headEnd type="stealth" w="med" len="med"/>
            <a:tailEnd/>
          </a:ln>
          <a:extLst>
            <a:ext uri="{909E8E84-426E-40dd-AFC4-6F175D3DCCD1}">
              <a14:hiddenFill xmlns:a14="http://schemas.microsoft.com/office/drawing/2010/main" xmlns="">
                <a:noFill/>
              </a14:hiddenFill>
            </a:ext>
          </a:extLst>
        </p:spPr>
        <p:txBody>
          <a:bodyPr wrap="none" anchor="ctr"/>
          <a:lstStyle/>
          <a:p>
            <a:endParaRPr lang="en-US" dirty="0"/>
          </a:p>
        </p:txBody>
      </p:sp>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252" y="1595757"/>
            <a:ext cx="1631401" cy="39971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101" name="Text Box 5"/>
          <p:cNvSpPr txBox="1">
            <a:spLocks noChangeArrowheads="1"/>
          </p:cNvSpPr>
          <p:nvPr/>
        </p:nvSpPr>
        <p:spPr bwMode="auto">
          <a:xfrm>
            <a:off x="461252" y="1206834"/>
            <a:ext cx="929018" cy="33403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algn="l"/>
            <a:r>
              <a:rPr lang="en-US" b="1" dirty="0">
                <a:solidFill>
                  <a:srgbClr val="0000FF"/>
                </a:solidFill>
                <a:latin typeface="Arial"/>
                <a:cs typeface="Arial"/>
              </a:rPr>
              <a:t>Normal</a:t>
            </a:r>
          </a:p>
        </p:txBody>
      </p:sp>
      <p:sp>
        <p:nvSpPr>
          <p:cNvPr id="4102" name="Text Box 6"/>
          <p:cNvSpPr txBox="1">
            <a:spLocks noChangeArrowheads="1"/>
          </p:cNvSpPr>
          <p:nvPr/>
        </p:nvSpPr>
        <p:spPr bwMode="auto">
          <a:xfrm>
            <a:off x="2315113" y="1199360"/>
            <a:ext cx="526184" cy="33403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algn="l"/>
            <a:r>
              <a:rPr lang="en-US" b="1" dirty="0">
                <a:solidFill>
                  <a:srgbClr val="0000FF"/>
                </a:solidFill>
              </a:rPr>
              <a:t>XLH</a:t>
            </a:r>
          </a:p>
        </p:txBody>
      </p:sp>
      <p:grpSp>
        <p:nvGrpSpPr>
          <p:cNvPr id="2" name="Group 1"/>
          <p:cNvGrpSpPr/>
          <p:nvPr/>
        </p:nvGrpSpPr>
        <p:grpSpPr>
          <a:xfrm>
            <a:off x="2251550" y="1595757"/>
            <a:ext cx="1562903" cy="3962019"/>
            <a:chOff x="5638800" y="1838325"/>
            <a:chExt cx="1561363" cy="4333875"/>
          </a:xfrm>
        </p:grpSpPr>
        <p:pic>
          <p:nvPicPr>
            <p:cNvPr id="40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5484" r="32258"/>
            <a:stretch/>
          </p:blipFill>
          <p:spPr bwMode="auto">
            <a:xfrm>
              <a:off x="5638800" y="1838325"/>
              <a:ext cx="1524000" cy="4333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105" name="Line 9"/>
            <p:cNvSpPr>
              <a:spLocks noChangeShapeType="1"/>
            </p:cNvSpPr>
            <p:nvPr/>
          </p:nvSpPr>
          <p:spPr bwMode="auto">
            <a:xfrm flipV="1">
              <a:off x="6432550" y="2903443"/>
              <a:ext cx="74166" cy="385221"/>
            </a:xfrm>
            <a:prstGeom prst="line">
              <a:avLst/>
            </a:prstGeom>
            <a:noFill/>
            <a:ln w="57150">
              <a:solidFill>
                <a:schemeClr val="bg1"/>
              </a:solidFill>
              <a:round/>
              <a:headEnd type="stealth" w="med" len="med"/>
              <a:tailEnd/>
            </a:ln>
            <a:extLst>
              <a:ext uri="{909E8E84-426E-40dd-AFC4-6F175D3DCCD1}">
                <a14:hiddenFill xmlns:a14="http://schemas.microsoft.com/office/drawing/2010/main" xmlns="">
                  <a:noFill/>
                </a14:hiddenFill>
              </a:ext>
            </a:extLst>
          </p:spPr>
          <p:txBody>
            <a:bodyPr wrap="none" anchor="ctr"/>
            <a:lstStyle/>
            <a:p>
              <a:endParaRPr lang="en-US" dirty="0"/>
            </a:p>
          </p:txBody>
        </p:sp>
        <p:sp>
          <p:nvSpPr>
            <p:cNvPr id="4106" name="Text Box 10"/>
            <p:cNvSpPr txBox="1">
              <a:spLocks noChangeArrowheads="1"/>
            </p:cNvSpPr>
            <p:nvPr/>
          </p:nvSpPr>
          <p:spPr bwMode="auto">
            <a:xfrm>
              <a:off x="5702300" y="1860550"/>
              <a:ext cx="1497863" cy="92333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algn="l"/>
              <a:r>
                <a:rPr lang="en-US" b="1" dirty="0">
                  <a:solidFill>
                    <a:schemeClr val="bg1"/>
                  </a:solidFill>
                  <a:effectLst>
                    <a:outerShdw blurRad="38100" dist="38100" dir="2700000" algn="tl">
                      <a:srgbClr val="000000"/>
                    </a:outerShdw>
                  </a:effectLst>
                </a:rPr>
                <a:t>abnormally</a:t>
              </a:r>
            </a:p>
            <a:p>
              <a:pPr algn="l"/>
              <a:r>
                <a:rPr lang="en-US" b="1" dirty="0">
                  <a:solidFill>
                    <a:schemeClr val="bg1"/>
                  </a:solidFill>
                  <a:effectLst>
                    <a:outerShdw blurRad="38100" dist="38100" dir="2700000" algn="tl">
                      <a:srgbClr val="000000"/>
                    </a:outerShdw>
                  </a:effectLst>
                </a:rPr>
                <a:t>widened pulp</a:t>
              </a:r>
            </a:p>
            <a:p>
              <a:pPr algn="l"/>
              <a:r>
                <a:rPr lang="en-US" b="1" dirty="0">
                  <a:solidFill>
                    <a:schemeClr val="bg1"/>
                  </a:solidFill>
                  <a:effectLst>
                    <a:outerShdw blurRad="38100" dist="38100" dir="2700000" algn="tl">
                      <a:srgbClr val="000000"/>
                    </a:outerShdw>
                  </a:effectLst>
                </a:rPr>
                <a:t>chamber</a:t>
              </a:r>
            </a:p>
          </p:txBody>
        </p:sp>
      </p:grpSp>
      <p:pic>
        <p:nvPicPr>
          <p:cNvPr id="1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76498" y="1540866"/>
            <a:ext cx="4368348" cy="43461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6" name="Text Box 6"/>
          <p:cNvSpPr txBox="1">
            <a:spLocks noChangeArrowheads="1"/>
          </p:cNvSpPr>
          <p:nvPr/>
        </p:nvSpPr>
        <p:spPr bwMode="auto">
          <a:xfrm>
            <a:off x="5323396" y="1199360"/>
            <a:ext cx="526184" cy="33403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algn="l"/>
            <a:r>
              <a:rPr lang="en-US" b="1" dirty="0">
                <a:solidFill>
                  <a:srgbClr val="0000FF"/>
                </a:solidFill>
              </a:rPr>
              <a:t>XLH</a:t>
            </a:r>
          </a:p>
        </p:txBody>
      </p:sp>
      <p:sp>
        <p:nvSpPr>
          <p:cNvPr id="3" name="TextBox 2"/>
          <p:cNvSpPr txBox="1"/>
          <p:nvPr/>
        </p:nvSpPr>
        <p:spPr>
          <a:xfrm>
            <a:off x="5078881" y="2948019"/>
            <a:ext cx="2361542" cy="646331"/>
          </a:xfrm>
          <a:prstGeom prst="rect">
            <a:avLst/>
          </a:prstGeom>
          <a:noFill/>
        </p:spPr>
        <p:txBody>
          <a:bodyPr wrap="square" rtlCol="0">
            <a:spAutoFit/>
          </a:bodyPr>
          <a:lstStyle/>
          <a:p>
            <a:r>
              <a:rPr lang="en-US" b="1" dirty="0">
                <a:solidFill>
                  <a:srgbClr val="FFFFFF"/>
                </a:solidFill>
                <a:effectLst>
                  <a:outerShdw blurRad="50800" dist="38100" dir="2700000" algn="tl" rotWithShape="0">
                    <a:srgbClr val="000000">
                      <a:alpha val="43000"/>
                    </a:srgbClr>
                  </a:outerShdw>
                </a:effectLst>
              </a:rPr>
              <a:t>l</a:t>
            </a:r>
            <a:r>
              <a:rPr lang="en-US" b="1" dirty="0" smtClean="0">
                <a:solidFill>
                  <a:srgbClr val="FFFFFF"/>
                </a:solidFill>
                <a:effectLst>
                  <a:outerShdw blurRad="50800" dist="38100" dir="2700000" algn="tl" rotWithShape="0">
                    <a:srgbClr val="000000">
                      <a:alpha val="43000"/>
                    </a:srgbClr>
                  </a:outerShdw>
                </a:effectLst>
              </a:rPr>
              <a:t>oss of bone due to a dental abscess</a:t>
            </a:r>
            <a:endParaRPr lang="en-US" b="1" dirty="0">
              <a:solidFill>
                <a:srgbClr val="FFFFFF"/>
              </a:solidFill>
              <a:effectLst>
                <a:outerShdw blurRad="50800" dist="38100" dir="2700000" algn="tl" rotWithShape="0">
                  <a:srgbClr val="000000">
                    <a:alpha val="43000"/>
                  </a:srgbClr>
                </a:outerShdw>
              </a:effectLst>
            </a:endParaRPr>
          </a:p>
        </p:txBody>
      </p:sp>
    </p:spTree>
    <p:extLst>
      <p:ext uri="{BB962C8B-B14F-4D97-AF65-F5344CB8AC3E}">
        <p14:creationId xmlns:p14="http://schemas.microsoft.com/office/powerpoint/2010/main" val="803833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101"/>
                                        </p:tgtEl>
                                        <p:attrNameLst>
                                          <p:attrName>style.visibility</p:attrName>
                                        </p:attrNameLst>
                                      </p:cBhvr>
                                      <p:to>
                                        <p:strVal val="visible"/>
                                      </p:to>
                                    </p:set>
                                    <p:anim calcmode="lin" valueType="num">
                                      <p:cBhvr additive="base">
                                        <p:cTn id="7" dur="500"/>
                                        <p:tgtEl>
                                          <p:spTgt spid="4101"/>
                                        </p:tgtEl>
                                        <p:attrNameLst>
                                          <p:attrName>ppt_y</p:attrName>
                                        </p:attrNameLst>
                                      </p:cBhvr>
                                      <p:tavLst>
                                        <p:tav tm="0">
                                          <p:val>
                                            <p:strVal val="#ppt_y+#ppt_h*1.125000"/>
                                          </p:val>
                                        </p:tav>
                                        <p:tav tm="100000">
                                          <p:val>
                                            <p:strVal val="#ppt_y"/>
                                          </p:val>
                                        </p:tav>
                                      </p:tavLst>
                                    </p:anim>
                                    <p:animEffect transition="in" filter="wipe(up)">
                                      <p:cBhvr>
                                        <p:cTn id="8" dur="500"/>
                                        <p:tgtEl>
                                          <p:spTgt spid="4101"/>
                                        </p:tgtEl>
                                      </p:cBhvr>
                                    </p:animEffect>
                                  </p:childTnLst>
                                </p:cTn>
                              </p:par>
                              <p:par>
                                <p:cTn id="9" presetID="12" presetClass="entr" presetSubtype="4" fill="hold" nodeType="withEffect">
                                  <p:stCondLst>
                                    <p:cond delay="0"/>
                                  </p:stCondLst>
                                  <p:childTnLst>
                                    <p:set>
                                      <p:cBhvr>
                                        <p:cTn id="10" dur="1" fill="hold">
                                          <p:stCondLst>
                                            <p:cond delay="0"/>
                                          </p:stCondLst>
                                        </p:cTn>
                                        <p:tgtEl>
                                          <p:spTgt spid="4100"/>
                                        </p:tgtEl>
                                        <p:attrNameLst>
                                          <p:attrName>style.visibility</p:attrName>
                                        </p:attrNameLst>
                                      </p:cBhvr>
                                      <p:to>
                                        <p:strVal val="visible"/>
                                      </p:to>
                                    </p:set>
                                    <p:anim calcmode="lin" valueType="num">
                                      <p:cBhvr additive="base">
                                        <p:cTn id="11" dur="500"/>
                                        <p:tgtEl>
                                          <p:spTgt spid="4100"/>
                                        </p:tgtEl>
                                        <p:attrNameLst>
                                          <p:attrName>ppt_y</p:attrName>
                                        </p:attrNameLst>
                                      </p:cBhvr>
                                      <p:tavLst>
                                        <p:tav tm="0">
                                          <p:val>
                                            <p:strVal val="#ppt_y+#ppt_h*1.125000"/>
                                          </p:val>
                                        </p:tav>
                                        <p:tav tm="100000">
                                          <p:val>
                                            <p:strVal val="#ppt_y"/>
                                          </p:val>
                                        </p:tav>
                                      </p:tavLst>
                                    </p:anim>
                                    <p:animEffect transition="in" filter="wipe(up)">
                                      <p:cBhvr>
                                        <p:cTn id="12" dur="500"/>
                                        <p:tgtEl>
                                          <p:spTgt spid="4100"/>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p:tgtEl>
                                          <p:spTgt spid="2"/>
                                        </p:tgtEl>
                                        <p:attrNameLst>
                                          <p:attrName>ppt_y</p:attrName>
                                        </p:attrNameLst>
                                      </p:cBhvr>
                                      <p:tavLst>
                                        <p:tav tm="0">
                                          <p:val>
                                            <p:strVal val="#ppt_y+#ppt_h*1.125000"/>
                                          </p:val>
                                        </p:tav>
                                        <p:tav tm="100000">
                                          <p:val>
                                            <p:strVal val="#ppt_y"/>
                                          </p:val>
                                        </p:tav>
                                      </p:tavLst>
                                    </p:anim>
                                    <p:animEffect transition="in" filter="wipe(up)">
                                      <p:cBhvr>
                                        <p:cTn id="18" dur="500"/>
                                        <p:tgtEl>
                                          <p:spTgt spid="2"/>
                                        </p:tgtEl>
                                      </p:cBhvr>
                                    </p:animEffect>
                                  </p:childTnLst>
                                </p:cTn>
                              </p:par>
                              <p:par>
                                <p:cTn id="19" presetID="12" presetClass="entr" presetSubtype="4" fill="hold" grpId="0" nodeType="withEffect">
                                  <p:stCondLst>
                                    <p:cond delay="0"/>
                                  </p:stCondLst>
                                  <p:childTnLst>
                                    <p:set>
                                      <p:cBhvr>
                                        <p:cTn id="20" dur="1" fill="hold">
                                          <p:stCondLst>
                                            <p:cond delay="0"/>
                                          </p:stCondLst>
                                        </p:cTn>
                                        <p:tgtEl>
                                          <p:spTgt spid="4102"/>
                                        </p:tgtEl>
                                        <p:attrNameLst>
                                          <p:attrName>style.visibility</p:attrName>
                                        </p:attrNameLst>
                                      </p:cBhvr>
                                      <p:to>
                                        <p:strVal val="visible"/>
                                      </p:to>
                                    </p:set>
                                    <p:anim calcmode="lin" valueType="num">
                                      <p:cBhvr additive="base">
                                        <p:cTn id="21" dur="500"/>
                                        <p:tgtEl>
                                          <p:spTgt spid="4102"/>
                                        </p:tgtEl>
                                        <p:attrNameLst>
                                          <p:attrName>ppt_y</p:attrName>
                                        </p:attrNameLst>
                                      </p:cBhvr>
                                      <p:tavLst>
                                        <p:tav tm="0">
                                          <p:val>
                                            <p:strVal val="#ppt_y+#ppt_h*1.125000"/>
                                          </p:val>
                                        </p:tav>
                                        <p:tav tm="100000">
                                          <p:val>
                                            <p:strVal val="#ppt_y"/>
                                          </p:val>
                                        </p:tav>
                                      </p:tavLst>
                                    </p:anim>
                                    <p:animEffect transition="in" filter="wipe(up)">
                                      <p:cBhvr>
                                        <p:cTn id="22" dur="500"/>
                                        <p:tgtEl>
                                          <p:spTgt spid="4102"/>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p:tgtEl>
                                          <p:spTgt spid="16"/>
                                        </p:tgtEl>
                                        <p:attrNameLst>
                                          <p:attrName>ppt_y</p:attrName>
                                        </p:attrNameLst>
                                      </p:cBhvr>
                                      <p:tavLst>
                                        <p:tav tm="0">
                                          <p:val>
                                            <p:strVal val="#ppt_y+#ppt_h*1.125000"/>
                                          </p:val>
                                        </p:tav>
                                        <p:tav tm="100000">
                                          <p:val>
                                            <p:strVal val="#ppt_y"/>
                                          </p:val>
                                        </p:tav>
                                      </p:tavLst>
                                    </p:anim>
                                    <p:animEffect transition="in" filter="wipe(up)">
                                      <p:cBhvr>
                                        <p:cTn id="28" dur="500"/>
                                        <p:tgtEl>
                                          <p:spTgt spid="16"/>
                                        </p:tgtEl>
                                      </p:cBhvr>
                                    </p:animEffect>
                                  </p:childTnLst>
                                </p:cTn>
                              </p:par>
                              <p:par>
                                <p:cTn id="29" presetID="12" presetClass="entr" presetSubtype="4"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p:tgtEl>
                                          <p:spTgt spid="3"/>
                                        </p:tgtEl>
                                        <p:attrNameLst>
                                          <p:attrName>ppt_y</p:attrName>
                                        </p:attrNameLst>
                                      </p:cBhvr>
                                      <p:tavLst>
                                        <p:tav tm="0">
                                          <p:val>
                                            <p:strVal val="#ppt_y+#ppt_h*1.125000"/>
                                          </p:val>
                                        </p:tav>
                                        <p:tav tm="100000">
                                          <p:val>
                                            <p:strVal val="#ppt_y"/>
                                          </p:val>
                                        </p:tav>
                                      </p:tavLst>
                                    </p:anim>
                                    <p:animEffect transition="in" filter="wipe(up)">
                                      <p:cBhvr>
                                        <p:cTn id="32" dur="500"/>
                                        <p:tgtEl>
                                          <p:spTgt spid="3"/>
                                        </p:tgtEl>
                                      </p:cBhvr>
                                    </p:animEffect>
                                  </p:childTnLst>
                                </p:cTn>
                              </p:par>
                              <p:par>
                                <p:cTn id="33" presetID="12" presetClass="entr" presetSubtype="4"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p:tgtEl>
                                          <p:spTgt spid="15"/>
                                        </p:tgtEl>
                                        <p:attrNameLst>
                                          <p:attrName>ppt_y</p:attrName>
                                        </p:attrNameLst>
                                      </p:cBhvr>
                                      <p:tavLst>
                                        <p:tav tm="0">
                                          <p:val>
                                            <p:strVal val="#ppt_y+#ppt_h*1.125000"/>
                                          </p:val>
                                        </p:tav>
                                        <p:tav tm="100000">
                                          <p:val>
                                            <p:strVal val="#ppt_y"/>
                                          </p:val>
                                        </p:tav>
                                      </p:tavLst>
                                    </p:anim>
                                    <p:animEffect transition="in" filter="wipe(up)">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1" grpId="0"/>
      <p:bldP spid="4102" grpId="0"/>
      <p:bldP spid="16"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t="1352" b="4054"/>
          <a:stretch>
            <a:fillRect/>
          </a:stretch>
        </p:blipFill>
        <p:spPr bwMode="auto">
          <a:xfrm>
            <a:off x="2573972" y="1257300"/>
            <a:ext cx="4168775" cy="492925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Rectangle 3"/>
          <p:cNvSpPr>
            <a:spLocks noChangeArrowheads="1"/>
          </p:cNvSpPr>
          <p:nvPr/>
        </p:nvSpPr>
        <p:spPr bwMode="auto">
          <a:xfrm>
            <a:off x="889000" y="130267"/>
            <a:ext cx="7538720" cy="954107"/>
          </a:xfrm>
          <a:prstGeom prst="rect">
            <a:avLst/>
          </a:prstGeom>
          <a:solidFill>
            <a:schemeClr val="accent3">
              <a:alpha val="53000"/>
            </a:schemeClr>
          </a:solidFill>
          <a:ln>
            <a:solidFill>
              <a:srgbClr val="4F81BD"/>
            </a:solidFill>
          </a:ln>
          <a:effectLst>
            <a:innerShdw blurRad="63500" dist="50800" dir="13500000">
              <a:prstClr val="black">
                <a:alpha val="50000"/>
              </a:prstClr>
            </a:innerShdw>
          </a:effectLst>
          <a:extLst/>
        </p:spPr>
        <p:style>
          <a:lnRef idx="3">
            <a:schemeClr val="lt1"/>
          </a:lnRef>
          <a:fillRef idx="1">
            <a:schemeClr val="accent3"/>
          </a:fillRef>
          <a:effectRef idx="1">
            <a:schemeClr val="accent3"/>
          </a:effectRef>
          <a:fontRef idx="minor">
            <a:schemeClr val="lt1"/>
          </a:fontRef>
        </p:style>
        <p:txBody>
          <a:bodyPr wrap="square">
            <a:spAutoFit/>
          </a:bodyPr>
          <a:lstStyle/>
          <a:p>
            <a:pPr algn="ctr"/>
            <a:r>
              <a:rPr lang="en-US" sz="2800" b="1" dirty="0" smtClean="0">
                <a:solidFill>
                  <a:srgbClr val="0000FF"/>
                </a:solidFill>
                <a:latin typeface="Arial"/>
                <a:ea typeface="MS Pゴシック" charset="0"/>
                <a:cs typeface="Arial"/>
              </a:rPr>
              <a:t>Dental disease with abscesses </a:t>
            </a:r>
          </a:p>
          <a:p>
            <a:pPr algn="ctr"/>
            <a:r>
              <a:rPr lang="en-US" sz="2800" b="1" dirty="0" smtClean="0">
                <a:solidFill>
                  <a:srgbClr val="0000FF"/>
                </a:solidFill>
                <a:latin typeface="Arial"/>
                <a:ea typeface="MS Pゴシック" charset="0"/>
                <a:cs typeface="Arial"/>
              </a:rPr>
              <a:t>(age 15, top; age 23, bottom)</a:t>
            </a:r>
          </a:p>
        </p:txBody>
      </p:sp>
    </p:spTree>
    <p:extLst>
      <p:ext uri="{BB962C8B-B14F-4D97-AF65-F5344CB8AC3E}">
        <p14:creationId xmlns:p14="http://schemas.microsoft.com/office/powerpoint/2010/main" val="2117765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3578</TotalTime>
  <Words>2396</Words>
  <Application>Microsoft Macintosh PowerPoint</Application>
  <PresentationFormat>On-screen Show (4:3)</PresentationFormat>
  <Paragraphs>438</Paragraphs>
  <Slides>66</Slides>
  <Notes>24</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66</vt:i4>
      </vt:variant>
    </vt:vector>
  </HeadingPairs>
  <TitlesOfParts>
    <vt:vector size="79" baseType="lpstr">
      <vt:lpstr>Apex New Book</vt:lpstr>
      <vt:lpstr>Arial</vt:lpstr>
      <vt:lpstr>Calibri</vt:lpstr>
      <vt:lpstr>Futura Condensed</vt:lpstr>
      <vt:lpstr>MS Pゴシック</vt:lpstr>
      <vt:lpstr>MS Pゴシック</vt:lpstr>
      <vt:lpstr>Symbol</vt:lpstr>
      <vt:lpstr>Times New Roman</vt:lpstr>
      <vt:lpstr>Wingdings</vt:lpstr>
      <vt:lpstr>ヒラギノ角ゴ Pro W3</vt:lpstr>
      <vt:lpstr>ヒラギノ角ゴ ProN W6</vt:lpstr>
      <vt:lpstr>Office Theme</vt:lpstr>
      <vt:lpstr>Chart</vt:lpstr>
      <vt:lpstr>X-Linked Hypophosphatemia in Adults  New Biology, New Therapies  September 16, 2016 </vt:lpstr>
      <vt:lpstr>  Karl Insogna  I am an investigator conducting clinical trials  in patients with XLH and TIO  sponsored by  Ultragenyx</vt:lpstr>
      <vt:lpstr>Outline</vt:lpstr>
      <vt:lpstr>PowerPoint Presentation</vt:lpstr>
      <vt:lpstr>PowerPoint Presentation</vt:lpstr>
      <vt:lpstr>PowerPoint Presentation</vt:lpstr>
      <vt:lpstr>Cranial anomalies: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Pharmacokinetics and Pharmacodynamics  of KRN23</vt:lpstr>
      <vt:lpstr>PowerPoint Presentation</vt:lpstr>
      <vt:lpstr>PowerPoint Presentation</vt:lpstr>
      <vt:lpstr>PowerPoint Presentation</vt:lpstr>
      <vt:lpstr>PowerPoint Presentation</vt:lpstr>
      <vt:lpstr>PowerPoint Presentation</vt:lpstr>
      <vt:lpstr>Cumulative 4-Month Dose Escalation (KRN23-INT-001) and 12-Month Long-Term Extension Study (KRN23-INT-002) in Adults with XLH</vt:lpstr>
      <vt:lpstr>Effect on serum phosphorus</vt:lpstr>
      <vt:lpstr>Effect on serum phosphorus (cont.)</vt:lpstr>
      <vt:lpstr>PowerPoint Presentation</vt:lpstr>
      <vt:lpstr>PowerPoint Presentation</vt:lpstr>
      <vt:lpstr>PowerPoint Presentation</vt:lpstr>
      <vt:lpstr>PowerPoint Presentation</vt:lpstr>
      <vt:lpstr>PowerPoint Presentation</vt:lpstr>
      <vt:lpstr>Improvement in Brief Pain Inventory  Short Form Scores Overall</vt:lpstr>
      <vt:lpstr>Improvement in WOMAC Scores</vt:lpstr>
      <vt:lpstr>Improvement Balance and Agility (TUG test) and Walking Ability (6MWT)</vt:lpstr>
      <vt:lpstr>Summary of Phase 2 Adult Study</vt:lpstr>
      <vt:lpstr>Follow up on our subject in the  Phase 3 double blind, placebo-controlled adult study</vt:lpstr>
      <vt:lpstr>The Future</vt:lpstr>
      <vt:lpstr>PowerPoint Presentation</vt:lpstr>
      <vt:lpstr>PowerPoint Presentation</vt:lpstr>
      <vt:lpstr>PowerPoint Presentation</vt:lpstr>
      <vt:lpstr>Acknowledgements</vt:lpstr>
      <vt:lpstr>Acknowledgements</vt:lpstr>
      <vt:lpstr>PowerPoint Presentation</vt:lpstr>
    </vt:vector>
  </TitlesOfParts>
  <Company>Yale School of Medicine</Company>
  <LinksUpToDate>false</LinksUpToDate>
  <SharedDoc>false</SharedDoc>
  <HyperlinksChanged>false</HyperlinksChanged>
  <AppVersion>15.0024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Karl Insogna</dc:creator>
  <cp:lastModifiedBy>Microsoft Office User</cp:lastModifiedBy>
  <cp:revision>292</cp:revision>
  <cp:lastPrinted>2016-04-20T16:41:01Z</cp:lastPrinted>
  <dcterms:created xsi:type="dcterms:W3CDTF">2016-04-16T16:03:13Z</dcterms:created>
  <dcterms:modified xsi:type="dcterms:W3CDTF">2016-09-14T21:26:52Z</dcterms:modified>
</cp:coreProperties>
</file>