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  <p:sldMasterId id="2147483722" r:id="rId2"/>
    <p:sldMasterId id="2147483746" r:id="rId3"/>
    <p:sldMasterId id="2147483758" r:id="rId4"/>
    <p:sldMasterId id="2147483770" r:id="rId5"/>
  </p:sldMasterIdLst>
  <p:notesMasterIdLst>
    <p:notesMasterId r:id="rId50"/>
  </p:notesMasterIdLst>
  <p:handoutMasterIdLst>
    <p:handoutMasterId r:id="rId51"/>
  </p:handoutMasterIdLst>
  <p:sldIdLst>
    <p:sldId id="257" r:id="rId6"/>
    <p:sldId id="417" r:id="rId7"/>
    <p:sldId id="486" r:id="rId8"/>
    <p:sldId id="290" r:id="rId9"/>
    <p:sldId id="383" r:id="rId10"/>
    <p:sldId id="412" r:id="rId11"/>
    <p:sldId id="413" r:id="rId12"/>
    <p:sldId id="487" r:id="rId13"/>
    <p:sldId id="377" r:id="rId14"/>
    <p:sldId id="338" r:id="rId15"/>
    <p:sldId id="381" r:id="rId16"/>
    <p:sldId id="370" r:id="rId17"/>
    <p:sldId id="363" r:id="rId18"/>
    <p:sldId id="346" r:id="rId19"/>
    <p:sldId id="385" r:id="rId20"/>
    <p:sldId id="372" r:id="rId21"/>
    <p:sldId id="484" r:id="rId22"/>
    <p:sldId id="398" r:id="rId23"/>
    <p:sldId id="318" r:id="rId24"/>
    <p:sldId id="408" r:id="rId25"/>
    <p:sldId id="418" r:id="rId26"/>
    <p:sldId id="392" r:id="rId27"/>
    <p:sldId id="393" r:id="rId28"/>
    <p:sldId id="485" r:id="rId29"/>
    <p:sldId id="371" r:id="rId30"/>
    <p:sldId id="374" r:id="rId31"/>
    <p:sldId id="388" r:id="rId32"/>
    <p:sldId id="391" r:id="rId33"/>
    <p:sldId id="382" r:id="rId34"/>
    <p:sldId id="389" r:id="rId35"/>
    <p:sldId id="297" r:id="rId36"/>
    <p:sldId id="488" r:id="rId37"/>
    <p:sldId id="308" r:id="rId38"/>
    <p:sldId id="317" r:id="rId39"/>
    <p:sldId id="403" r:id="rId40"/>
    <p:sldId id="319" r:id="rId41"/>
    <p:sldId id="320" r:id="rId42"/>
    <p:sldId id="321" r:id="rId43"/>
    <p:sldId id="315" r:id="rId44"/>
    <p:sldId id="394" r:id="rId45"/>
    <p:sldId id="482" r:id="rId46"/>
    <p:sldId id="483" r:id="rId47"/>
    <p:sldId id="401" r:id="rId48"/>
    <p:sldId id="307" r:id="rId4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9B"/>
    <a:srgbClr val="47FFA3"/>
    <a:srgbClr val="990000"/>
    <a:srgbClr val="99CCFF"/>
    <a:srgbClr val="FF3300"/>
    <a:srgbClr val="006600"/>
    <a:srgbClr val="FF6600"/>
    <a:srgbClr val="BF84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141" autoAdjust="0"/>
    <p:restoredTop sz="77835"/>
  </p:normalViewPr>
  <p:slideViewPr>
    <p:cSldViewPr>
      <p:cViewPr varScale="1">
        <p:scale>
          <a:sx n="83" d="100"/>
          <a:sy n="83" d="100"/>
        </p:scale>
        <p:origin x="144" y="90"/>
      </p:cViewPr>
      <p:guideLst>
        <p:guide orient="horz" pos="2160"/>
        <p:guide pos="2880"/>
      </p:guideLst>
    </p:cSldViewPr>
  </p:slideViewPr>
  <p:notesTextViewPr>
    <p:cViewPr>
      <p:scale>
        <a:sx n="110" d="100"/>
        <a:sy n="110" d="100"/>
      </p:scale>
      <p:origin x="0" y="0"/>
    </p:cViewPr>
  </p:notesTextViewPr>
  <p:sorterViewPr>
    <p:cViewPr>
      <p:scale>
        <a:sx n="60" d="100"/>
        <a:sy n="60" d="100"/>
      </p:scale>
      <p:origin x="0" y="-37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med1\home\728011\emergmed\DONOFRIO\NIDA%20opioid%20manuscript\manuscript%20data%205.19.14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4939608243414"/>
          <c:y val="1.94009680115464E-2"/>
          <c:w val="0.88506039175658602"/>
          <c:h val="0.923611131996082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Proportion in Tx at 30 days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A7EA52">
                      <a:lumMod val="75000"/>
                      <a:tint val="66000"/>
                      <a:satMod val="160000"/>
                    </a:srgbClr>
                  </a:gs>
                  <a:gs pos="50000">
                    <a:srgbClr val="A7EA52">
                      <a:lumMod val="75000"/>
                      <a:tint val="44500"/>
                      <a:satMod val="160000"/>
                    </a:srgbClr>
                  </a:gs>
                  <a:gs pos="100000">
                    <a:srgbClr val="A7EA52">
                      <a:lumMod val="75000"/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solidFill>
                  <a:srgbClr val="A7EA5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8387-453B-84EB-CAF7093171F2}"/>
              </c:ext>
            </c:extLst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5ECCF3">
                      <a:lumMod val="75000"/>
                      <a:tint val="66000"/>
                      <a:satMod val="160000"/>
                    </a:srgbClr>
                  </a:gs>
                  <a:gs pos="50000">
                    <a:srgbClr val="5ECCF3">
                      <a:lumMod val="75000"/>
                      <a:tint val="44500"/>
                      <a:satMod val="160000"/>
                    </a:srgbClr>
                  </a:gs>
                  <a:gs pos="100000">
                    <a:srgbClr val="5ECCF3">
                      <a:lumMod val="75000"/>
                      <a:tint val="23500"/>
                      <a:satMod val="160000"/>
                    </a:srgbClr>
                  </a:gs>
                </a:gsLst>
                <a:lin ang="8100000" scaled="1"/>
                <a:tileRect/>
              </a:gradFill>
              <a:ln>
                <a:solidFill>
                  <a:srgbClr val="5ECCF3">
                    <a:lumMod val="60000"/>
                    <a:lumOff val="40000"/>
                  </a:srgb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8387-453B-84EB-CAF7093171F2}"/>
              </c:ext>
            </c:extLst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FF8021">
                      <a:lumMod val="75000"/>
                      <a:tint val="66000"/>
                      <a:satMod val="160000"/>
                    </a:srgbClr>
                  </a:gs>
                  <a:gs pos="50000">
                    <a:srgbClr val="FF8021">
                      <a:lumMod val="75000"/>
                      <a:tint val="44500"/>
                      <a:satMod val="160000"/>
                    </a:srgbClr>
                  </a:gs>
                  <a:gs pos="100000">
                    <a:srgbClr val="FF8021">
                      <a:lumMod val="75000"/>
                      <a:tint val="23500"/>
                      <a:satMod val="160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solidFill>
                  <a:srgbClr val="FF8021">
                    <a:lumMod val="75000"/>
                  </a:srgb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8387-453B-84EB-CAF7093171F2}"/>
              </c:ext>
            </c:extLst>
          </c:dPt>
          <c:cat>
            <c:strRef>
              <c:f>Sheet1!$A$2:$A$4</c:f>
              <c:strCache>
                <c:ptCount val="3"/>
                <c:pt idx="0">
                  <c:v>SRT</c:v>
                </c:pt>
                <c:pt idx="1">
                  <c:v>SBIRT</c:v>
                </c:pt>
                <c:pt idx="2">
                  <c:v>SBIRT+BupPC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0.37254901960784398</c:v>
                </c:pt>
                <c:pt idx="1">
                  <c:v>0.45045045045045001</c:v>
                </c:pt>
                <c:pt idx="2">
                  <c:v>0.78947368421052599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387-453B-84EB-CAF7093171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844480"/>
        <c:axId val="189854464"/>
      </c:barChart>
      <c:catAx>
        <c:axId val="18984448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189854464"/>
        <c:crosses val="autoZero"/>
        <c:auto val="1"/>
        <c:lblAlgn val="ctr"/>
        <c:lblOffset val="100"/>
        <c:noMultiLvlLbl val="0"/>
      </c:catAx>
      <c:valAx>
        <c:axId val="189854464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Proportion in Treatment at 30 Days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crossAx val="18984448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6AAD8A-8784-4654-8F28-3FED660960B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A33357-2A88-4DE2-B697-70160489F6F1}" type="pres">
      <dgm:prSet presAssocID="{EF6AAD8A-8784-4654-8F28-3FED660960B5}" presName="Name0" presStyleCnt="0">
        <dgm:presLayoutVars>
          <dgm:dir/>
          <dgm:resizeHandles val="exact"/>
        </dgm:presLayoutVars>
      </dgm:prSet>
      <dgm:spPr/>
    </dgm:pt>
  </dgm:ptLst>
  <dgm:cxnLst>
    <dgm:cxn modelId="{2F432CE3-D2AE-485C-8941-5612B56EDA50}" type="presOf" srcId="{EF6AAD8A-8784-4654-8F28-3FED660960B5}" destId="{A3A33357-2A88-4DE2-B697-70160489F6F1}" srcOrd="0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0.39815</cdr:x>
      <cdr:y>0.15582</cdr:y>
    </cdr:from>
    <cdr:to>
      <cdr:x>0.57407</cdr:x>
      <cdr:y>0.375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276600" y="569913"/>
          <a:ext cx="1447800" cy="8016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6C0B99-7C6B-46E6-AF9F-524E138492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B95094-B296-401B-BFFA-CEFD4594A0C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2A7AD-1AA8-4101-A26B-A52DDAA09130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D563C-A27B-42D5-B8FC-A1B38CB28CE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D9D36D-E5BD-4D86-B023-4DC87A82CC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BDBAC2-B1CB-4456-9662-42D3EE0EB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79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A6F78A5-3ECC-410B-9C52-A57AA21C435F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C43B9B-87D0-4380-A962-F69BD125A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216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43B9B-87D0-4380-A962-F69BD125AC41}" type="slidenum">
              <a:rPr lang="en-US" smtClean="0"/>
              <a:t>0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AAC7D-F425-4B09-A5F8-90587B4EF98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65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69A249-422D-6E4B-A8D7-94823FB3C7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84FCEE-81AF-174E-9FD3-9CFAD4DB9843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537D04F6-4BDC-CC4D-8C44-C226E512713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6975" y="704850"/>
            <a:ext cx="4640263" cy="3481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3786F05C-A1DC-4A47-8293-474BAD171D7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3263" y="4410075"/>
            <a:ext cx="5627687" cy="4178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tIns="17640" anchor="ctr"/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altLang="en-US" sz="2000" dirty="0">
              <a:latin typeface="Arial" panose="020B0604020202020204" pitchFamily="34" charset="0"/>
              <a:ea typeface="Baekmuk Gulim" charset="0"/>
              <a:cs typeface="Baekmuk Guli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7790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69A249-422D-6E4B-A8D7-94823FB3C7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84FCEE-81AF-174E-9FD3-9CFAD4DB9843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4097" name="Text Box 1">
            <a:extLst>
              <a:ext uri="{FF2B5EF4-FFF2-40B4-BE49-F238E27FC236}">
                <a16:creationId xmlns:a16="http://schemas.microsoft.com/office/drawing/2014/main" id="{537D04F6-4BDC-CC4D-8C44-C226E512713D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96975" y="704850"/>
            <a:ext cx="4640263" cy="34813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8" name="Text Box 2">
            <a:extLst>
              <a:ext uri="{FF2B5EF4-FFF2-40B4-BE49-F238E27FC236}">
                <a16:creationId xmlns:a16="http://schemas.microsoft.com/office/drawing/2014/main" id="{3786F05C-A1DC-4A47-8293-474BAD171D7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3263" y="4410075"/>
            <a:ext cx="5627687" cy="4178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tIns="17640" anchor="ctr"/>
          <a:lstStyle/>
          <a:p>
            <a:pPr marL="215900" indent="-214313" eaLnBrk="1">
              <a:lnSpc>
                <a:spcPct val="93000"/>
              </a:lnSpc>
              <a:spcBef>
                <a:spcPct val="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altLang="en-US" sz="2000" dirty="0">
              <a:latin typeface="Arial" panose="020B0604020202020204" pitchFamily="34" charset="0"/>
              <a:ea typeface="Baekmuk Gulim" charset="0"/>
              <a:cs typeface="Baekmuk Guli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74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501EB7C-A90F-459A-8527-0CA8FBC58140}" type="slidenum">
              <a:rPr lang="en-US" altLang="en-US">
                <a:latin typeface="Calibri" panose="020F0502020204030204" pitchFamily="34" charset="0"/>
              </a:rPr>
              <a:pPr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564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11E91A-89D3-4B2C-AA9B-765C4DE936CC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5852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57066" indent="-29117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64717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0604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96491" indent="-23294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31774" fontAlgn="auto">
              <a:spcBef>
                <a:spcPts val="0"/>
              </a:spcBef>
              <a:spcAft>
                <a:spcPts val="0"/>
              </a:spcAft>
              <a:defRPr/>
            </a:pPr>
            <a:fld id="{D3105AAC-06C7-4DFB-85F3-FFA4D8167271}" type="slidenum">
              <a:rPr lang="en-US" altLang="en-US" sz="1800" kern="0">
                <a:latin typeface="Calibri" panose="020F0502020204030204" pitchFamily="34" charset="0"/>
              </a:rPr>
              <a:pPr defTabSz="931774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 altLang="en-US" sz="1800" ker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642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745FD-4AD9-0E4F-95C2-A734A0004A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035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745FD-4AD9-0E4F-95C2-A734A0004A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353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AAC7D-F425-4B09-A5F8-90587B4EF98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68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Psych, dual diagnosis? Benzos?  --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AAC7D-F425-4B09-A5F8-90587B4EF9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192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AAC7D-F425-4B09-A5F8-90587B4EF98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72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76200"/>
            <a:ext cx="9144000" cy="708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6011863"/>
            <a:ext cx="9144000" cy="9985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0" y="5748338"/>
            <a:ext cx="9144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0" y="228600"/>
            <a:ext cx="9144000" cy="56642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12" descr="YSM_Shield_CMYK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3900" y="6143625"/>
            <a:ext cx="571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Z:\Justin\Logos\YSM\New Brand\YSM_YaleBlue_CMYK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343356"/>
            <a:ext cx="3652837" cy="266993"/>
          </a:xfrm>
          <a:prstGeom prst="rect">
            <a:avLst/>
          </a:prstGeom>
          <a:noFill/>
        </p:spPr>
      </p:pic>
      <p:sp>
        <p:nvSpPr>
          <p:cNvPr id="13" name="Title Placeholder 14"/>
          <p:cNvSpPr>
            <a:spLocks noGrp="1"/>
          </p:cNvSpPr>
          <p:nvPr>
            <p:ph type="title" hasCustomPrompt="1"/>
          </p:nvPr>
        </p:nvSpPr>
        <p:spPr>
          <a:xfrm>
            <a:off x="533400" y="990600"/>
            <a:ext cx="8229600" cy="1541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baseline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r>
              <a:rPr lang="en-US" dirty="0"/>
              <a:t>Click to edit Presentation Title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2514600"/>
            <a:ext cx="8229600" cy="914400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2000" kern="1200" noProof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</a:defRPr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kern="1200" noProof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rPr>
              <a:t>Click to add presentation 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657600"/>
            <a:ext cx="8229600" cy="762000"/>
          </a:xfrm>
        </p:spPr>
        <p:txBody>
          <a:bodyPr/>
          <a:lstStyle>
            <a:lvl1pPr>
              <a:buNone/>
              <a:defRPr lang="en-US" sz="1800" i="1" kern="1200" baseline="0" dirty="0" smtClean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pPr marL="34290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presenter’s name and presentation’s date</a:t>
            </a: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2C69F-27B4-4FA2-A3D8-619DCE50C6A0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E03CF-D306-4352-9E12-FB434C8C53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1051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1AB29-8076-480B-A3A9-AA2C6E8CA309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3FEF-530B-4080-929D-CF34DDC6D2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1662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D8F2B-709E-4BE7-B22C-86578327A8D6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EEBF6-313A-4162-9E67-E7751B6014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3904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5CA9A-BB3A-4D06-93F1-570A14D7394E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67651-7A81-49AF-B460-94635D7530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1572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9F91D-0546-4630-8A18-584E55874E6F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7F12A-04CB-43E9-B2EE-AD36238E03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1525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E0C7E-F7BF-43BC-8315-5E14C14A7C87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109BC-1075-4387-9683-2CAB4A6E70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2115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D4F6F-AE3C-4FBA-97E5-86F7964CF601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911C2-8EDE-48FF-8CE4-422B0C619A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03514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F638E-32A2-488A-8DE9-4844ECEDBBD2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14FD8-66E1-4D6B-A8E0-E0DE9C30AF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763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C1F31-8FEF-4899-8951-0C449A6774AC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585BF-49A6-4293-A5B9-3544F3DA36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731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45FDF-9913-CB42-A36A-A93DB63CF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28" y="365593"/>
            <a:ext cx="7885545" cy="132509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08907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B2559-D11F-4F25-B365-47F6DC132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1DFFC1-9D6E-44AE-85FE-69E62422C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2DCFD-56C2-46B5-9527-AEA2F5C8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3B71-93D2-4756-A0D8-590B0D439AF3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11D66-332B-4B3B-829E-5A2A3362F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62F41-8D96-456B-BD0C-8CA744E4D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491B-5B25-439F-8E13-6F57A7E3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19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0233C-2DD5-44DD-8236-2F5DC6911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19629-D0C5-4293-B12D-35992EF613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AA5AE-842C-4061-B691-95D1BE3FC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3B71-93D2-4756-A0D8-590B0D439AF3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83AB1-F69E-4ED9-8E0C-DFF56739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14CAD-639A-41D8-AB5E-EC32E9995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491B-5B25-439F-8E13-6F57A7E3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72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E4C7F-AB46-441F-964E-4A5B0C312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1C3BF-6648-4B47-8EE7-A1D6536D1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BE55-0E0F-4AB8-9E7A-205C0AA37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3B71-93D2-4756-A0D8-590B0D439AF3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6EF6EA-E698-4446-8E4F-5F0167A17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25505-9617-49A8-B5CA-BA27AB661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491B-5B25-439F-8E13-6F57A7E3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20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7608B-EA0C-49EA-982D-937B555E8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CF7D2-B640-4D3F-8532-8C7BCEC4D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62FF0-6186-46D0-861A-C78434B22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4396E-C140-47CD-B8F5-9250D445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3B71-93D2-4756-A0D8-590B0D439AF3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48176-3C6F-4B7F-8529-878A32736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63007-6DF7-49CC-B7EF-36D443E48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491B-5B25-439F-8E13-6F57A7E3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669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61D7D-4286-46F9-8F48-D3B38DAE5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39B3A4-4A1C-453B-848A-9834181F2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45F90-5216-49BE-B062-7A39B6DBA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669E7-4993-4305-AF9C-7C4353FA6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BF0A5-7B74-44AC-BD35-79A7EC926E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04BCD7-F502-42B5-8133-380B6C2D1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3B71-93D2-4756-A0D8-590B0D439AF3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EE8A0B-74CB-4127-84B0-72B75F20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EC848-BB42-457B-B663-7AC0855AA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491B-5B25-439F-8E13-6F57A7E3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06997-F915-40FF-BEE0-CA4A7F7EA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FBBDD7-6FC0-49C2-B2A2-78914316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3B71-93D2-4756-A0D8-590B0D439AF3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C7F2DA-60D8-4E70-B939-A3B1FF73A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CA7C82-BD29-4872-A990-165509565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491B-5B25-439F-8E13-6F57A7E3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0139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E7313-9A95-4928-BEFA-ADEEC0E25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3B71-93D2-4756-A0D8-590B0D439AF3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6451D-FE24-4B25-B2CE-47104C3B8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CF4A8-AC6C-42B8-89C8-BF0FAA018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491B-5B25-439F-8E13-6F57A7E3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81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47009-FF90-402A-B8E8-FA956E377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80008-0D18-4C81-9429-57C6AA7E6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E6661-FA5A-41FA-8AC6-7177D88F45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DF991-E624-4F0A-A7E3-B5606A1E8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3B71-93D2-4756-A0D8-590B0D439AF3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113A0-D009-4C1A-A587-2769D7CF2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63F2D8-7B52-424B-8705-D3F52FF9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491B-5B25-439F-8E13-6F57A7E3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87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80500-ECB8-4B08-B098-9D0CEBB18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ABD997-D5C2-4882-9E31-7D45000AA3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20B29-98C0-4859-8E17-8BA8F93BC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14AE80-6E8C-4B99-A1F8-73089A39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3B71-93D2-4756-A0D8-590B0D439AF3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D9369A-5607-4E21-8603-3157AE020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A6BEE-035E-4BB5-B0EE-B5536FC8D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491B-5B25-439F-8E13-6F57A7E3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995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A7A74-BA83-4D89-937F-DB1031E37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2A9AA9-CD83-4180-822A-FA890880DF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DF4285-EE45-4D5B-9CA7-BE3F973E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3B71-93D2-4756-A0D8-590B0D439AF3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571A-F6C8-45BD-AF43-F5967DA48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815F7-2273-49AA-A931-7D07723B4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491B-5B25-439F-8E13-6F57A7E3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74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76200"/>
            <a:ext cx="9144000" cy="64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163" y="152400"/>
            <a:ext cx="8123237" cy="595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1A64BD-E408-4D30-8948-07C91075BF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066BB2-645A-4B65-95E3-3ECAA33C0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1BBDB9-80B6-41D1-B2A5-BBA8BDF9A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03B71-93D2-4756-A0D8-590B0D439AF3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3A549-2369-41A5-8961-FB2BD8E13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5DD55-B8B4-439E-998E-49A30E35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5491B-5B25-439F-8E13-6F57A7E3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82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CD5E94F-75FA-42F2-BECA-B55F314A8D3D}" type="datetimeFigureOut">
              <a:rPr lang="en-US" altLang="en-US"/>
              <a:pPr/>
              <a:t>1/25/2019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936821-DF09-4EC6-BA2F-7B6160B230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751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 b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34DAE6-A834-4460-962A-BA51E208C6B1}" type="datetimeFigureOut">
              <a:rPr lang="en-US" altLang="en-US"/>
              <a:pPr/>
              <a:t>1/25/2019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99602-7087-4C75-9200-EE13C57E19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2484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CD33C0-8B6F-4D53-97B7-CEE9DE58DE58}" type="datetimeFigureOut">
              <a:rPr lang="en-US" altLang="en-US"/>
              <a:pPr/>
              <a:t>1/25/2019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23FE72-2B00-4B2E-91B3-328B5A031E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00947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746E553-7A2B-4BBE-A91C-28DBC209FFF3}" type="datetimeFigureOut">
              <a:rPr lang="en-US" altLang="en-US"/>
              <a:pPr/>
              <a:t>1/25/2019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4D162-40D0-4765-875D-50A8373F3C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9896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2B964B-2932-423B-854D-E23CC072ED81}" type="datetimeFigureOut">
              <a:rPr lang="en-US" altLang="en-US"/>
              <a:pPr/>
              <a:t>1/25/2019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12778-8206-4239-B839-5C0541DD2D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3333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99F3E1-7C92-48D5-856E-66DEBA9C084A}" type="datetimeFigureOut">
              <a:rPr lang="en-US" altLang="en-US"/>
              <a:pPr/>
              <a:t>1/25/2019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2FDC6D-AC57-4F71-B0DE-CEA0B25E00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7494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BB193B-67F8-4C8A-908A-3CC41B71AB50}" type="datetimeFigureOut">
              <a:rPr lang="en-US" altLang="en-US"/>
              <a:pPr/>
              <a:t>1/25/2019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305CE-B926-40AC-9BC6-A76E2E52B4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224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C7C49C-828C-440C-A388-FE6C905FA5F7}" type="datetimeFigureOut">
              <a:rPr lang="en-US" altLang="en-US"/>
              <a:pPr/>
              <a:t>1/25/2019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BA97C-F64D-4119-990C-81A04DB37F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5657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2E7AC2-9A67-4EFE-89F9-60252C83A578}" type="datetimeFigureOut">
              <a:rPr lang="en-US" altLang="en-US"/>
              <a:pPr/>
              <a:t>1/25/2019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EF4CDC-DD7C-4A69-B89A-AA3869A281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390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76200"/>
            <a:ext cx="9144000" cy="708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6011863"/>
            <a:ext cx="9144000" cy="9985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0" y="5748338"/>
            <a:ext cx="9144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0" y="228600"/>
            <a:ext cx="9144000" cy="56642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12" descr="YSM_Shield_CMYK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3900" y="6143625"/>
            <a:ext cx="571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Z:\Justin\Logos\YSM\New Brand\YSM_YaleBlue_CMYK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343356"/>
            <a:ext cx="3652837" cy="266993"/>
          </a:xfrm>
          <a:prstGeom prst="rect">
            <a:avLst/>
          </a:prstGeom>
          <a:noFill/>
        </p:spPr>
      </p:pic>
      <p:sp>
        <p:nvSpPr>
          <p:cNvPr id="13" name="Title Placeholder 14"/>
          <p:cNvSpPr>
            <a:spLocks noGrp="1"/>
          </p:cNvSpPr>
          <p:nvPr>
            <p:ph type="title" hasCustomPrompt="1"/>
          </p:nvPr>
        </p:nvSpPr>
        <p:spPr>
          <a:xfrm>
            <a:off x="533400" y="990600"/>
            <a:ext cx="8229600" cy="1541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baseline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r>
              <a:rPr lang="en-US" dirty="0"/>
              <a:t>Click to edit Presentation Title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2514600"/>
            <a:ext cx="8229600" cy="914400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2000" kern="1200" noProof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</a:defRPr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kern="1200" noProof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rPr>
              <a:t>Click to add presentation 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657600"/>
            <a:ext cx="8229600" cy="762000"/>
          </a:xfrm>
        </p:spPr>
        <p:txBody>
          <a:bodyPr/>
          <a:lstStyle>
            <a:lvl1pPr>
              <a:buNone/>
              <a:defRPr lang="en-US" sz="1800" i="1" kern="1200" baseline="0" dirty="0" smtClean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pPr marL="34290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presenter’s name and presentation’s date</a:t>
            </a:r>
          </a:p>
        </p:txBody>
      </p:sp>
    </p:spTree>
    <p:extLst>
      <p:ext uri="{BB962C8B-B14F-4D97-AF65-F5344CB8AC3E}">
        <p14:creationId xmlns:p14="http://schemas.microsoft.com/office/powerpoint/2010/main" val="1634625409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C442592-138B-458E-9F57-B0FD216E8F84}" type="datetimeFigureOut">
              <a:rPr lang="en-US" altLang="en-US"/>
              <a:pPr/>
              <a:t>1/25/2019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514EC-29EB-442D-A2D7-045366D4227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4410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F5D874-B506-4DA4-950D-C899931D7798}" type="datetimeFigureOut">
              <a:rPr lang="en-US" altLang="en-US"/>
              <a:pPr/>
              <a:t>1/25/2019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059168-9AEE-42EA-9A5F-5E62001164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98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A24E1-C8AA-4BF5-BD08-772C4C694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56C26-10FA-4A79-B23D-4FFC8F5D6E5C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D467D-6B2F-4D36-B4AD-4D7B8B1B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AD5AB-E490-478D-8E80-49E17485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C9268-5418-4F08-81B8-61EF3B48C4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9656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>
                <a:solidFill>
                  <a:srgbClr val="003399"/>
                </a:solidFill>
                <a:latin typeface="Cambr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itchFamily="18" charset="0"/>
              </a:defRPr>
            </a:lvl1pPr>
            <a:lvl2pPr>
              <a:defRPr>
                <a:latin typeface="Cambria" pitchFamily="18" charset="0"/>
              </a:defRPr>
            </a:lvl2pPr>
            <a:lvl3pPr>
              <a:defRPr>
                <a:latin typeface="Cambria" pitchFamily="18" charset="0"/>
              </a:defRPr>
            </a:lvl3pPr>
            <a:lvl4pPr>
              <a:defRPr>
                <a:latin typeface="Cambria" pitchFamily="18" charset="0"/>
              </a:defRPr>
            </a:lvl4pPr>
            <a:lvl5pPr>
              <a:defRPr>
                <a:latin typeface="Cambria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AE0D4-D7FB-4FD3-AD16-8A3710005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8BB0E-AC63-4473-B0C6-6419BF818F74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9008-3C5C-4F36-A720-9D21CF052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D0D8E-00AB-4D1B-8F00-40411A00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79A8E-60FE-4DD0-B56C-D7C3F63C42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680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3D99E-7B1A-4B4F-BDE8-034F4C5AA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995BC-3AD3-44E7-A7CF-E553D7178DA3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BBE20-8A62-4E41-8475-8C3BB8A3B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9937C-4D98-4E5C-8A48-3187FE088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920F2-067F-46B8-AD3A-B2F9E8AE38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61960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E9D3D9-E86B-42EE-8A30-A1100D7B1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C854E-F0A7-4EF8-A13D-4D79D52110A7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4F5BC9-04BB-4E43-B8BC-902568D9E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4C2EFF-8B81-401C-BE93-B9350DFEE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F5489-FB72-49DE-BAF4-E1C1F8E887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7667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E513EF5-211D-4B6C-8416-23E4F2B6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51EA4-9E99-46F5-B112-5B11F7771377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51BDFF9-4FE6-4690-9F91-FBE55A971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733B6DD-C231-4D59-9B32-D6B1EA8AE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27D79-7233-49DA-AEDD-0665AAD3D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0382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0C5A9DC-7980-41FD-874D-958529804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F4E29D-C67A-42B3-81BD-739A51E0822C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1F5FD6B-2D6D-489D-A8E3-BEE650601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7A3590-A9DB-43A9-84E1-9A107AE76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EB146-9C97-48B3-8345-891F834F49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1079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15E7954-044F-426A-BDD7-8E9402690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07B4F-9BF4-4DF7-AD78-2FFEB048F1DD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DC9AE96-8789-4F4C-BEBB-440E791E9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557FBDC-6123-45A9-95EF-0C9987FE4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F2B80-85A2-474D-8190-95A3C7FF8D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91860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FECCF65-C80C-440C-A3F3-B78CF5E51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BE92E-EA30-4B59-A594-610F90EA76A8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53962D-DC6E-4F51-B650-5AE6551E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F879DC7-A8DA-4A60-BB36-60FBF9CA2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577C0-A670-46E3-A6C4-56BD7B561B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978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76200"/>
            <a:ext cx="9144000" cy="7086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0" y="6011863"/>
            <a:ext cx="9144000" cy="9985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0" y="5748338"/>
            <a:ext cx="9144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0" name="Rectangle 4"/>
          <p:cNvSpPr>
            <a:spLocks noChangeArrowheads="1"/>
          </p:cNvSpPr>
          <p:nvPr userDrawn="1"/>
        </p:nvSpPr>
        <p:spPr bwMode="auto">
          <a:xfrm>
            <a:off x="0" y="228600"/>
            <a:ext cx="9144000" cy="5664200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" name="Picture 12" descr="YSM_Shield_CMYK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43900" y="6143625"/>
            <a:ext cx="5715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Z:\Justin\Logos\YSM\New Brand\YSM_YaleBlue_CMYK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343356"/>
            <a:ext cx="3652837" cy="266993"/>
          </a:xfrm>
          <a:prstGeom prst="rect">
            <a:avLst/>
          </a:prstGeom>
          <a:noFill/>
        </p:spPr>
      </p:pic>
      <p:sp>
        <p:nvSpPr>
          <p:cNvPr id="13" name="Title Placeholder 14"/>
          <p:cNvSpPr>
            <a:spLocks noGrp="1"/>
          </p:cNvSpPr>
          <p:nvPr>
            <p:ph type="title" hasCustomPrompt="1"/>
          </p:nvPr>
        </p:nvSpPr>
        <p:spPr>
          <a:xfrm>
            <a:off x="533400" y="990600"/>
            <a:ext cx="8229600" cy="15414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kern="1200" baseline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r>
              <a:rPr lang="en-US" dirty="0"/>
              <a:t>Click to edit Presentation Title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533400" y="2514600"/>
            <a:ext cx="8229600" cy="914400"/>
          </a:xfr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 lang="en-US" sz="2000" kern="1200" noProof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</a:defRPr>
            </a:lvl1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kern="1200" noProof="0" dirty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rPr>
              <a:t>Click to add presentation 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3657600"/>
            <a:ext cx="8229600" cy="762000"/>
          </a:xfrm>
        </p:spPr>
        <p:txBody>
          <a:bodyPr/>
          <a:lstStyle>
            <a:lvl1pPr>
              <a:buNone/>
              <a:defRPr lang="en-US" sz="1800" i="1" kern="1200" baseline="0" dirty="0" smtClean="0">
                <a:solidFill>
                  <a:schemeClr val="bg1"/>
                </a:solidFill>
                <a:latin typeface="Georgia" pitchFamily="18" charset="0"/>
                <a:ea typeface="ＭＳ Ｐゴシック" pitchFamily="34" charset="-128"/>
                <a:cs typeface="+mn-cs"/>
              </a:defRPr>
            </a:lvl1pPr>
          </a:lstStyle>
          <a:p>
            <a:pPr marL="342900" lvl="0" indent="-3429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</a:pPr>
            <a:r>
              <a:rPr lang="en-US" dirty="0"/>
              <a:t>Click to edit presenter’s name and presentation’s date</a:t>
            </a:r>
          </a:p>
        </p:txBody>
      </p:sp>
    </p:spTree>
    <p:extLst>
      <p:ext uri="{BB962C8B-B14F-4D97-AF65-F5344CB8AC3E}">
        <p14:creationId xmlns:p14="http://schemas.microsoft.com/office/powerpoint/2010/main" val="1594460371"/>
      </p:ext>
    </p:extLst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FEA1D5F-57E5-4A1F-BF92-63EFF12B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48ACB-BDF6-4AFD-B34D-3690E6101AF6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DCF51E-3676-4B24-B75C-6CDAB33F5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DE24DC-80CC-4795-B279-56F264806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BD1D-4B27-4089-BB0C-600FCCE992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1083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BC5E2-2C3A-4778-B5A9-520DF44FB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B7620-A1E5-4399-88CB-E3786A1D5956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11F87-CA5A-48C6-90E0-AE52FE4D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E83F-73F7-40A3-979B-1A10D2EC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FA474-0B02-4231-B678-C0ABADC70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85582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3DBEC-AEB5-441D-A7A2-BFFEF54F1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ACCA0-AE49-4675-A10B-C82B34232267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0E862-9711-4BE5-8DCA-8DEDC2498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78877-653C-4D25-91E3-264ED5AD2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B4A46-F26D-47BE-8646-21D7F4863B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62509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4768A06-0584-49B0-9B86-CCBD5BED92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E746E5A-B58F-4330-AD9E-5B7851BD4E70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8ED9A98-4938-4ED7-958C-AE0D62B912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d:\bumc presentation\bumc grand rounds 3.10.11.pptm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D08A35-7D45-4148-A3DB-6785F11D2D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A34A0DD-54AE-41A2-B161-3C9D7F7B4C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3965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3CF9AE-C5E9-4FDF-8818-AADD26B425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D2A5336-6864-4A5F-A7D3-F5DA906BBF8D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C2E1B78-ED48-4389-A4E1-0CFFBA7BCE3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d:\bumc presentation\bumc grand rounds 3.10.11.pptm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CB6128-78B3-40C1-971C-AF9E2A7E1F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0A306F-E24F-44D6-89A1-1931F073B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9550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012C9F6-9333-474B-8920-46286D5468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0E50D7A-02D3-4DCA-9097-7B6692B801B4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2B5763-EE95-40A8-B02D-1C241C6C36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d:\bumc presentation\bumc grand rounds 3.10.11.pptm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7318A1E-2A62-47BB-825C-D1F8D3E302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C12AF4E-2820-4C0E-87C2-7D052745AC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634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754D68-008A-4C83-89EB-4149973868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F65FF6F-53F1-4A33-B26D-379932876218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D1A00BC-DB05-4F20-85BF-0384EDBEBC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d:\bumc presentation\bumc grand rounds 3.10.11.pptm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84CEB9-1EFE-470D-81DD-F7A4A3C84F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8A9AAD-E174-4182-8B7B-8BDBCB3D1A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57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9F91D-0546-4630-8A18-584E55874E6F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7F12A-04CB-43E9-B2EE-AD36238E03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0315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1AB29-8076-480B-A3A9-AA2C6E8CA309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653FEF-530B-4080-929D-CF34DDC6D2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936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BA37D-A7E7-47C3-854E-D3A2B83AA650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7A894-4EDE-4733-B4A9-A0DEE41362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3766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34EC1-FC31-44B6-BBD8-295C4DF97CCC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B74BF-9433-4DF1-98FF-FC0F98ABA1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009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0" y="960438"/>
            <a:ext cx="9144000" cy="2286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0" y="-7938"/>
            <a:ext cx="9144000" cy="1163638"/>
          </a:xfrm>
          <a:prstGeom prst="rect">
            <a:avLst/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MS PGothic" pitchFamily="34" charset="-128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38163" y="152400"/>
            <a:ext cx="813593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Slide title goes here even if it goes longer than a line</a:t>
            </a:r>
            <a:endParaRPr lang="ko-KR" altLang="en-US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8163" y="1447800"/>
            <a:ext cx="8123237" cy="466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altLang="ko-KR" dirty="0"/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7704138" y="6584950"/>
            <a:ext cx="1295400" cy="214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ko-KR" sz="800" b="1" dirty="0">
                <a:solidFill>
                  <a:schemeClr val="tx2"/>
                </a:solidFill>
                <a:latin typeface="Georgia" pitchFamily="18" charset="0"/>
                <a:ea typeface="Gulim" pitchFamily="34" charset="-127"/>
              </a:rPr>
              <a:t>S L I D E  </a:t>
            </a:r>
            <a:fld id="{B6E65EB1-8770-4D6F-9BAC-B5A9D136F4D3}" type="slidenum">
              <a:rPr lang="en-US" altLang="ko-KR" sz="800" b="1">
                <a:solidFill>
                  <a:schemeClr val="tx2"/>
                </a:solidFill>
                <a:latin typeface="Georgia" pitchFamily="18" charset="0"/>
                <a:ea typeface="Gulim" pitchFamily="34" charset="-127"/>
              </a:rPr>
              <a:pPr algn="r">
                <a:spcBef>
                  <a:spcPct val="50000"/>
                </a:spcBef>
              </a:pPr>
              <a:t>‹#›</a:t>
            </a:fld>
            <a:endParaRPr lang="en-US" altLang="ko-KR" sz="800" b="1" dirty="0">
              <a:solidFill>
                <a:schemeClr val="tx2"/>
              </a:solidFill>
              <a:latin typeface="Georgia" pitchFamily="18" charset="0"/>
              <a:ea typeface="Gulim" pitchFamily="34" charset="-127"/>
            </a:endParaRPr>
          </a:p>
        </p:txBody>
      </p:sp>
      <p:sp>
        <p:nvSpPr>
          <p:cNvPr id="4118" name="Rectangle 22"/>
          <p:cNvSpPr>
            <a:spLocks noChangeArrowheads="1"/>
          </p:cNvSpPr>
          <p:nvPr/>
        </p:nvSpPr>
        <p:spPr bwMode="auto">
          <a:xfrm>
            <a:off x="0" y="6451600"/>
            <a:ext cx="9144000" cy="587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MS PGothic" pitchFamily="34" charset="-128"/>
            </a:endParaRPr>
          </a:p>
        </p:txBody>
      </p:sp>
      <p:pic>
        <p:nvPicPr>
          <p:cNvPr id="1032" name="Picture 9" descr="YSM_Black_80%.eps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8163" y="6591300"/>
            <a:ext cx="2154237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  <p:sldLayoutId id="2147483663" r:id="rId3"/>
    <p:sldLayoutId id="2147483704" r:id="rId4"/>
    <p:sldLayoutId id="2147483717" r:id="rId5"/>
    <p:sldLayoutId id="2147483720" r:id="rId6"/>
    <p:sldLayoutId id="2147483721" r:id="rId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Georgia" pitchFamily="-111" charset="0"/>
          <a:ea typeface="Gulim" pitchFamily="34" charset="-127"/>
          <a:cs typeface="Gulim" pitchFamily="34" charset="-127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har char="•"/>
        <a:defRPr sz="20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1pPr>
      <a:lvl2pPr marL="742950" indent="-2857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har char="–"/>
        <a:defRPr>
          <a:solidFill>
            <a:schemeClr val="tx2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–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Char char="•"/>
        <a:defRPr sz="1600">
          <a:solidFill>
            <a:srgbClr val="555555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B4BE90-8A00-43A3-8D2C-078A5ACAE92C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ED8553-EB3B-4BFD-8D28-B8FA17516F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967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0D06AD-DD6D-4240-BF8C-D9AD87FC1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85BD3-2ECE-4401-A9AE-222EFC1D7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E2AD7-8AAE-449B-B64B-A8119A34C2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03B71-93D2-4756-A0D8-590B0D439AF3}" type="datetimeFigureOut">
              <a:rPr lang="en-US" smtClean="0"/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27800-ABD6-47DE-BD6B-D01A5A80E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7890D-276C-4C4B-8C69-21BB28DAD7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491B-5B25-439F-8E13-6F57A7E39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0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316116D-C272-4056-9B8E-8DF81455B647}" type="datetimeFigureOut">
              <a:rPr lang="en-US" altLang="en-US"/>
              <a:pPr/>
              <a:t>1/25/2019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41D361A-61AF-4351-B139-F3755E01B7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63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2B525E1-0322-4CA5-9D2A-CA940D05A25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B911455-DC44-479F-829E-AC05362B02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768F3-AEB7-4065-A9A0-48D6CD0E28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DD28C3-B243-4C19-97A0-90179ABE6646}" type="datetimeFigureOut">
              <a:rPr lang="en-US"/>
              <a:pPr>
                <a:defRPr/>
              </a:pPr>
              <a:t>1/25/2019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C942A-A47C-47A5-B8C3-D86870CA0A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67FFA-46CB-400D-9097-A729F7B03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0504435-FF95-40B9-BAC0-7E95A4A82A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245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diagramColors" Target="../diagrams/colors1.xml"/><Relationship Id="rId12" Type="http://schemas.openxmlformats.org/officeDocument/2006/relationships/image" Target="../media/image24.svg"/><Relationship Id="rId2" Type="http://schemas.openxmlformats.org/officeDocument/2006/relationships/image" Target="../media/image19.png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23.png"/><Relationship Id="rId5" Type="http://schemas.openxmlformats.org/officeDocument/2006/relationships/diagramLayout" Target="../diagrams/layout1.xml"/><Relationship Id="rId15" Type="http://schemas.openxmlformats.org/officeDocument/2006/relationships/image" Target="../media/image27.png"/><Relationship Id="rId10" Type="http://schemas.openxmlformats.org/officeDocument/2006/relationships/image" Target="../media/image22.svg"/><Relationship Id="rId4" Type="http://schemas.openxmlformats.org/officeDocument/2006/relationships/diagramData" Target="../diagrams/data1.xml"/><Relationship Id="rId9" Type="http://schemas.openxmlformats.org/officeDocument/2006/relationships/image" Target="../media/image21.png"/><Relationship Id="rId14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Kathryn.hawk@yale.edu" TargetMode="External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Gail.Donofrio@yale.ed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ugabuse.gov/ed-buprenorphine" TargetMode="External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tmp"/><Relationship Id="rId4" Type="http://schemas.openxmlformats.org/officeDocument/2006/relationships/hyperlink" Target="https://medicine.yale.edu/edbup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7526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Developing an ED-Initiated Buprenorphine Program 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28600" y="3124200"/>
            <a:ext cx="8839200" cy="1981200"/>
          </a:xfrm>
        </p:spPr>
        <p:txBody>
          <a:bodyPr/>
          <a:lstStyle/>
          <a:p>
            <a:r>
              <a:rPr lang="en-US" dirty="0"/>
              <a:t>Kathryn Hawk, MD, MHS</a:t>
            </a:r>
          </a:p>
          <a:p>
            <a:r>
              <a:rPr lang="en-US" dirty="0"/>
              <a:t>Gail D’Onofrio, MD </a:t>
            </a:r>
          </a:p>
          <a:p>
            <a:r>
              <a:rPr lang="en-US" dirty="0"/>
              <a:t>Department of Emergency Medicine</a:t>
            </a:r>
          </a:p>
          <a:p>
            <a:r>
              <a:rPr lang="en-US" dirty="0"/>
              <a:t>Yale University School of Medicine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2362200"/>
            <a:ext cx="3758233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962F00-E909-4DBF-BCEB-432B91DC1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-2628" y="1"/>
            <a:ext cx="9143980" cy="6857999"/>
          </a:xfrm>
          <a:prstGeom prst="rect">
            <a:avLst/>
          </a:prstGeom>
        </p:spPr>
      </p:pic>
      <p:sp>
        <p:nvSpPr>
          <p:cNvPr id="4" name="AutoShape 2" descr="Image result for what do i need to do">
            <a:extLst>
              <a:ext uri="{FF2B5EF4-FFF2-40B4-BE49-F238E27FC236}">
                <a16:creationId xmlns:a16="http://schemas.microsoft.com/office/drawing/2014/main" id="{140B2F79-10E3-4D26-92F5-70DB197B18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13716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F17F3-69E1-4B99-9020-AFE3AB56AF87}"/>
              </a:ext>
            </a:extLst>
          </p:cNvPr>
          <p:cNvSpPr txBox="1"/>
          <p:nvPr/>
        </p:nvSpPr>
        <p:spPr>
          <a:xfrm>
            <a:off x="349459" y="2743200"/>
            <a:ext cx="50292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 I start buprenorphine in the ED?</a:t>
            </a:r>
          </a:p>
        </p:txBody>
      </p:sp>
    </p:spTree>
    <p:extLst>
      <p:ext uri="{BB962C8B-B14F-4D97-AF65-F5344CB8AC3E}">
        <p14:creationId xmlns:p14="http://schemas.microsoft.com/office/powerpoint/2010/main" val="3025172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C6BCE0-33B1-4940-A5E1-2C36C18B56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6" r="22878"/>
          <a:stretch/>
        </p:blipFill>
        <p:spPr>
          <a:xfrm>
            <a:off x="1828800" y="381000"/>
            <a:ext cx="5181601" cy="642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95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raphic 56" descr="Receiver">
            <a:extLst>
              <a:ext uri="{FF2B5EF4-FFF2-40B4-BE49-F238E27FC236}">
                <a16:creationId xmlns:a16="http://schemas.microsoft.com/office/drawing/2014/main" id="{15A1851E-EE1E-408C-8A69-2A52F9BD6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40031" y="4365820"/>
            <a:ext cx="936998" cy="936998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6017C09-FA97-436E-B193-2523109FFE7C}"/>
              </a:ext>
            </a:extLst>
          </p:cNvPr>
          <p:cNvGraphicFramePr/>
          <p:nvPr>
            <p:extLst/>
          </p:nvPr>
        </p:nvGraphicFramePr>
        <p:xfrm>
          <a:off x="582381" y="2030171"/>
          <a:ext cx="610416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14091875-3EFB-460A-A53F-DA5C65326CF5}"/>
              </a:ext>
            </a:extLst>
          </p:cNvPr>
          <p:cNvSpPr txBox="1"/>
          <p:nvPr/>
        </p:nvSpPr>
        <p:spPr>
          <a:xfrm>
            <a:off x="3438012" y="5002736"/>
            <a:ext cx="9812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8" name="Graphic 27" descr="User">
            <a:extLst>
              <a:ext uri="{FF2B5EF4-FFF2-40B4-BE49-F238E27FC236}">
                <a16:creationId xmlns:a16="http://schemas.microsoft.com/office/drawing/2014/main" id="{1D5746B4-0A89-4282-8E50-85BE490E25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43259" y="2154902"/>
            <a:ext cx="930622" cy="905820"/>
          </a:xfrm>
          <a:prstGeom prst="rect">
            <a:avLst/>
          </a:prstGeom>
        </p:spPr>
      </p:pic>
      <p:pic>
        <p:nvPicPr>
          <p:cNvPr id="27" name="Graphic 26" descr="User">
            <a:extLst>
              <a:ext uri="{FF2B5EF4-FFF2-40B4-BE49-F238E27FC236}">
                <a16:creationId xmlns:a16="http://schemas.microsoft.com/office/drawing/2014/main" id="{70147BAB-24B9-4750-8A00-F96478176D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537317" y="2025005"/>
            <a:ext cx="1001245" cy="974561"/>
          </a:xfrm>
          <a:prstGeom prst="rect">
            <a:avLst/>
          </a:prstGeom>
        </p:spPr>
      </p:pic>
      <p:pic>
        <p:nvPicPr>
          <p:cNvPr id="26" name="Graphic 25" descr="User">
            <a:extLst>
              <a:ext uri="{FF2B5EF4-FFF2-40B4-BE49-F238E27FC236}">
                <a16:creationId xmlns:a16="http://schemas.microsoft.com/office/drawing/2014/main" id="{2AF80E40-CAE3-4803-B6D7-FAD75DDCBE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2136" y="2125655"/>
            <a:ext cx="930622" cy="905820"/>
          </a:xfrm>
          <a:prstGeom prst="rect">
            <a:avLst/>
          </a:prstGeom>
        </p:spPr>
      </p:pic>
      <p:pic>
        <p:nvPicPr>
          <p:cNvPr id="25" name="Graphic 24" descr="User">
            <a:extLst>
              <a:ext uri="{FF2B5EF4-FFF2-40B4-BE49-F238E27FC236}">
                <a16:creationId xmlns:a16="http://schemas.microsoft.com/office/drawing/2014/main" id="{2AB24CA4-658C-4074-8676-437288C5B0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9261" y="2138266"/>
            <a:ext cx="930622" cy="90582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1D956CE-DE31-40F5-8FFB-2EB135320204}"/>
              </a:ext>
            </a:extLst>
          </p:cNvPr>
          <p:cNvSpPr txBox="1">
            <a:spLocks/>
          </p:cNvSpPr>
          <p:nvPr/>
        </p:nvSpPr>
        <p:spPr>
          <a:xfrm>
            <a:off x="582955" y="2664522"/>
            <a:ext cx="2177480" cy="442505"/>
          </a:xfrm>
          <a:prstGeom prst="rect">
            <a:avLst/>
          </a:prstGeom>
          <a:noFill/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750"/>
              </a:spcBef>
            </a:pPr>
            <a:r>
              <a:rPr lang="en-US" sz="18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①</a:t>
            </a:r>
            <a:r>
              <a:rPr lang="en-US" sz="1500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1800" dirty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ED presentation</a:t>
            </a:r>
          </a:p>
          <a:p>
            <a:pPr defTabSz="685800">
              <a:spcBef>
                <a:spcPts val="750"/>
              </a:spcBef>
            </a:pPr>
            <a:endParaRPr lang="en-US" sz="1500" dirty="0">
              <a:solidFill>
                <a:srgbClr val="240058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342900" lvl="1" defTabSz="685800">
              <a:spcBef>
                <a:spcPts val="375"/>
              </a:spcBef>
            </a:pPr>
            <a:endParaRPr lang="en-US" sz="1200" dirty="0">
              <a:solidFill>
                <a:srgbClr val="240058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defTabSz="685800">
              <a:spcBef>
                <a:spcPts val="750"/>
              </a:spcBef>
            </a:pPr>
            <a:endParaRPr lang="en-US" sz="1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CEAD914D-748B-4D7D-ACEB-F92A4CC05D2F}"/>
              </a:ext>
            </a:extLst>
          </p:cNvPr>
          <p:cNvSpPr/>
          <p:nvPr/>
        </p:nvSpPr>
        <p:spPr>
          <a:xfrm>
            <a:off x="4714220" y="3035776"/>
            <a:ext cx="1350666" cy="537644"/>
          </a:xfrm>
          <a:custGeom>
            <a:avLst/>
            <a:gdLst>
              <a:gd name="connsiteX0" fmla="*/ 0 w 3782989"/>
              <a:gd name="connsiteY0" fmla="*/ 0 h 1156872"/>
              <a:gd name="connsiteX1" fmla="*/ 3204553 w 3782989"/>
              <a:gd name="connsiteY1" fmla="*/ 0 h 1156872"/>
              <a:gd name="connsiteX2" fmla="*/ 3782989 w 3782989"/>
              <a:gd name="connsiteY2" fmla="*/ 578436 h 1156872"/>
              <a:gd name="connsiteX3" fmla="*/ 3204553 w 3782989"/>
              <a:gd name="connsiteY3" fmla="*/ 1156872 h 1156872"/>
              <a:gd name="connsiteX4" fmla="*/ 0 w 3782989"/>
              <a:gd name="connsiteY4" fmla="*/ 1156872 h 1156872"/>
              <a:gd name="connsiteX5" fmla="*/ 0 w 3782989"/>
              <a:gd name="connsiteY5" fmla="*/ 0 h 1156872"/>
              <a:gd name="connsiteX0" fmla="*/ 0 w 3222919"/>
              <a:gd name="connsiteY0" fmla="*/ 0 h 1156872"/>
              <a:gd name="connsiteX1" fmla="*/ 3204553 w 3222919"/>
              <a:gd name="connsiteY1" fmla="*/ 0 h 1156872"/>
              <a:gd name="connsiteX2" fmla="*/ 3222919 w 3222919"/>
              <a:gd name="connsiteY2" fmla="*/ 624156 h 1156872"/>
              <a:gd name="connsiteX3" fmla="*/ 3204553 w 3222919"/>
              <a:gd name="connsiteY3" fmla="*/ 1156872 h 1156872"/>
              <a:gd name="connsiteX4" fmla="*/ 0 w 3222919"/>
              <a:gd name="connsiteY4" fmla="*/ 1156872 h 1156872"/>
              <a:gd name="connsiteX5" fmla="*/ 0 w 3222919"/>
              <a:gd name="connsiteY5" fmla="*/ 0 h 115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2919" h="1156872">
                <a:moveTo>
                  <a:pt x="0" y="0"/>
                </a:moveTo>
                <a:lnTo>
                  <a:pt x="3204553" y="0"/>
                </a:lnTo>
                <a:lnTo>
                  <a:pt x="3222919" y="624156"/>
                </a:lnTo>
                <a:lnTo>
                  <a:pt x="3204553" y="1156872"/>
                </a:lnTo>
                <a:lnTo>
                  <a:pt x="0" y="115687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/>
            <a:r>
              <a:rPr lang="en-US" sz="1050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Identification of OUD based on DSM-5</a:t>
            </a:r>
          </a:p>
          <a:p>
            <a:pPr algn="ctr" defTabSz="685800"/>
            <a:endParaRPr lang="en-US" sz="1350" dirty="0">
              <a:solidFill>
                <a:prstClr val="white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81CD87-8AAB-42B7-AEBB-A9AFD2D16B5E}"/>
              </a:ext>
            </a:extLst>
          </p:cNvPr>
          <p:cNvSpPr txBox="1"/>
          <p:nvPr/>
        </p:nvSpPr>
        <p:spPr>
          <a:xfrm>
            <a:off x="385454" y="3027507"/>
            <a:ext cx="366115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en-US" sz="1200" b="1" dirty="0">
                <a:solidFill>
                  <a:prstClr val="black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Seeking Treatment</a:t>
            </a:r>
          </a:p>
          <a:p>
            <a:pPr defTabSz="685800"/>
            <a:r>
              <a:rPr lang="en-US" sz="1200" b="1" dirty="0">
                <a:solidFill>
                  <a:prstClr val="black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-Screen Positive</a:t>
            </a:r>
          </a:p>
          <a:p>
            <a:pPr defTabSz="685800"/>
            <a:r>
              <a:rPr lang="en-US" sz="1200" b="1" dirty="0">
                <a:solidFill>
                  <a:prstClr val="black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-Complication of Drug Use</a:t>
            </a:r>
          </a:p>
          <a:p>
            <a:pPr marL="342900" lvl="1" defTabSz="685800"/>
            <a:r>
              <a:rPr lang="en-US" sz="1200" dirty="0">
                <a:solidFill>
                  <a:prstClr val="black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Withdrawal</a:t>
            </a:r>
          </a:p>
          <a:p>
            <a:pPr marL="342900" lvl="1" defTabSz="685800"/>
            <a:r>
              <a:rPr lang="en-US" sz="1200" dirty="0">
                <a:solidFill>
                  <a:prstClr val="black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Overdose</a:t>
            </a:r>
          </a:p>
          <a:p>
            <a:pPr marL="342900" lvl="1" defTabSz="685800"/>
            <a:r>
              <a:rPr lang="en-US" sz="1200" dirty="0">
                <a:solidFill>
                  <a:prstClr val="black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Infection</a:t>
            </a:r>
          </a:p>
          <a:p>
            <a:pPr defTabSz="685800"/>
            <a:r>
              <a:rPr lang="en-US" sz="1200" b="1" dirty="0">
                <a:solidFill>
                  <a:prstClr val="black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-Identified during the course of the visit</a:t>
            </a: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270595-7160-49C3-A724-C66B885B48F8}"/>
              </a:ext>
            </a:extLst>
          </p:cNvPr>
          <p:cNvSpPr txBox="1"/>
          <p:nvPr/>
        </p:nvSpPr>
        <p:spPr>
          <a:xfrm>
            <a:off x="3736374" y="3107027"/>
            <a:ext cx="712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dirty="0">
                <a:solidFill>
                  <a:prstClr val="black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For OUD</a:t>
            </a:r>
          </a:p>
        </p:txBody>
      </p:sp>
      <p:pic>
        <p:nvPicPr>
          <p:cNvPr id="31" name="Graphic 30" descr="Line Arrow: Straight">
            <a:extLst>
              <a:ext uri="{FF2B5EF4-FFF2-40B4-BE49-F238E27FC236}">
                <a16:creationId xmlns:a16="http://schemas.microsoft.com/office/drawing/2014/main" id="{8896CC39-1A70-443D-95E5-C2A385C592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4327362" y="2969157"/>
            <a:ext cx="375652" cy="685800"/>
          </a:xfrm>
          <a:prstGeom prst="rect">
            <a:avLst/>
          </a:prstGeom>
        </p:spPr>
      </p:pic>
      <p:sp>
        <p:nvSpPr>
          <p:cNvPr id="38" name="Arrow: Right 37">
            <a:extLst>
              <a:ext uri="{FF2B5EF4-FFF2-40B4-BE49-F238E27FC236}">
                <a16:creationId xmlns:a16="http://schemas.microsoft.com/office/drawing/2014/main" id="{2EACF945-1368-4F37-8458-CFA7335C4002}"/>
              </a:ext>
            </a:extLst>
          </p:cNvPr>
          <p:cNvSpPr/>
          <p:nvPr/>
        </p:nvSpPr>
        <p:spPr>
          <a:xfrm>
            <a:off x="2462269" y="3168295"/>
            <a:ext cx="1292497" cy="862586"/>
          </a:xfrm>
          <a:prstGeom prst="rightArrow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DE37055-1768-4C60-9F8B-BE8DC34BCE62}"/>
              </a:ext>
            </a:extLst>
          </p:cNvPr>
          <p:cNvSpPr txBox="1"/>
          <p:nvPr/>
        </p:nvSpPr>
        <p:spPr>
          <a:xfrm>
            <a:off x="3629263" y="4045285"/>
            <a:ext cx="1040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200" dirty="0">
                <a:solidFill>
                  <a:prstClr val="black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For Withdrawal</a:t>
            </a:r>
          </a:p>
        </p:txBody>
      </p:sp>
      <p:pic>
        <p:nvPicPr>
          <p:cNvPr id="44" name="Graphic 43" descr="Line Arrow: Straight">
            <a:extLst>
              <a:ext uri="{FF2B5EF4-FFF2-40B4-BE49-F238E27FC236}">
                <a16:creationId xmlns:a16="http://schemas.microsoft.com/office/drawing/2014/main" id="{17C1417A-D13B-499A-91DC-801F631652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0800000">
            <a:off x="4365937" y="3849548"/>
            <a:ext cx="375652" cy="685800"/>
          </a:xfrm>
          <a:prstGeom prst="rect">
            <a:avLst/>
          </a:prstGeom>
        </p:spPr>
      </p:pic>
      <p:pic>
        <p:nvPicPr>
          <p:cNvPr id="46" name="Graphic 45" descr="Checklist">
            <a:extLst>
              <a:ext uri="{FF2B5EF4-FFF2-40B4-BE49-F238E27FC236}">
                <a16:creationId xmlns:a16="http://schemas.microsoft.com/office/drawing/2014/main" id="{6C108817-15FC-4AB7-9242-CD546F9419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46337" y="1992688"/>
            <a:ext cx="1083415" cy="97376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DF557F-0621-495D-B007-1B557FC272BF}"/>
              </a:ext>
            </a:extLst>
          </p:cNvPr>
          <p:cNvSpPr txBox="1"/>
          <p:nvPr/>
        </p:nvSpPr>
        <p:spPr>
          <a:xfrm>
            <a:off x="3754766" y="2598979"/>
            <a:ext cx="1240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② </a:t>
            </a:r>
            <a:r>
              <a:rPr lang="en-US" b="1" dirty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Assess</a:t>
            </a:r>
          </a:p>
        </p:txBody>
      </p:sp>
      <p:sp>
        <p:nvSpPr>
          <p:cNvPr id="48" name="Arrow: Pentagon 14">
            <a:extLst>
              <a:ext uri="{FF2B5EF4-FFF2-40B4-BE49-F238E27FC236}">
                <a16:creationId xmlns:a16="http://schemas.microsoft.com/office/drawing/2014/main" id="{9DB6576F-6F75-46B2-A1D2-FADEE93C3679}"/>
              </a:ext>
            </a:extLst>
          </p:cNvPr>
          <p:cNvSpPr/>
          <p:nvPr/>
        </p:nvSpPr>
        <p:spPr>
          <a:xfrm>
            <a:off x="4739092" y="3902726"/>
            <a:ext cx="1436750" cy="524413"/>
          </a:xfrm>
          <a:custGeom>
            <a:avLst/>
            <a:gdLst>
              <a:gd name="connsiteX0" fmla="*/ 0 w 3782989"/>
              <a:gd name="connsiteY0" fmla="*/ 0 h 1156872"/>
              <a:gd name="connsiteX1" fmla="*/ 3204553 w 3782989"/>
              <a:gd name="connsiteY1" fmla="*/ 0 h 1156872"/>
              <a:gd name="connsiteX2" fmla="*/ 3782989 w 3782989"/>
              <a:gd name="connsiteY2" fmla="*/ 578436 h 1156872"/>
              <a:gd name="connsiteX3" fmla="*/ 3204553 w 3782989"/>
              <a:gd name="connsiteY3" fmla="*/ 1156872 h 1156872"/>
              <a:gd name="connsiteX4" fmla="*/ 0 w 3782989"/>
              <a:gd name="connsiteY4" fmla="*/ 1156872 h 1156872"/>
              <a:gd name="connsiteX5" fmla="*/ 0 w 3782989"/>
              <a:gd name="connsiteY5" fmla="*/ 0 h 1156872"/>
              <a:gd name="connsiteX0" fmla="*/ 0 w 3222919"/>
              <a:gd name="connsiteY0" fmla="*/ 0 h 1156872"/>
              <a:gd name="connsiteX1" fmla="*/ 3204553 w 3222919"/>
              <a:gd name="connsiteY1" fmla="*/ 0 h 1156872"/>
              <a:gd name="connsiteX2" fmla="*/ 3222919 w 3222919"/>
              <a:gd name="connsiteY2" fmla="*/ 624156 h 1156872"/>
              <a:gd name="connsiteX3" fmla="*/ 3204553 w 3222919"/>
              <a:gd name="connsiteY3" fmla="*/ 1156872 h 1156872"/>
              <a:gd name="connsiteX4" fmla="*/ 0 w 3222919"/>
              <a:gd name="connsiteY4" fmla="*/ 1156872 h 1156872"/>
              <a:gd name="connsiteX5" fmla="*/ 0 w 3222919"/>
              <a:gd name="connsiteY5" fmla="*/ 0 h 1156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22919" h="1156872">
                <a:moveTo>
                  <a:pt x="0" y="0"/>
                </a:moveTo>
                <a:lnTo>
                  <a:pt x="3204553" y="0"/>
                </a:lnTo>
                <a:lnTo>
                  <a:pt x="3222919" y="624156"/>
                </a:lnTo>
                <a:lnTo>
                  <a:pt x="3204553" y="1156872"/>
                </a:lnTo>
                <a:lnTo>
                  <a:pt x="0" y="115687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685800"/>
            <a:r>
              <a:rPr lang="en-US" sz="1050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Clinical Opioid </a:t>
            </a:r>
          </a:p>
          <a:p>
            <a:pPr algn="ctr" defTabSz="685800"/>
            <a:r>
              <a:rPr lang="en-US" sz="1050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withdrawal Scale</a:t>
            </a:r>
          </a:p>
          <a:p>
            <a:pPr algn="ctr" defTabSz="685800"/>
            <a:r>
              <a:rPr lang="en-US" sz="1050" dirty="0">
                <a:solidFill>
                  <a:prstClr val="whit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(COWS)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D15B151-5EC3-4DA2-8520-BA6D405CD243}"/>
              </a:ext>
            </a:extLst>
          </p:cNvPr>
          <p:cNvSpPr txBox="1"/>
          <p:nvPr/>
        </p:nvSpPr>
        <p:spPr>
          <a:xfrm>
            <a:off x="1537317" y="609045"/>
            <a:ext cx="6817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Buprenorphine Integration Pathway</a:t>
            </a:r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9DF745B4-DE33-439A-ABB9-908A67CC0D8D}"/>
              </a:ext>
            </a:extLst>
          </p:cNvPr>
          <p:cNvSpPr/>
          <p:nvPr/>
        </p:nvSpPr>
        <p:spPr>
          <a:xfrm>
            <a:off x="6259611" y="3142256"/>
            <a:ext cx="1475704" cy="1223564"/>
          </a:xfrm>
          <a:prstGeom prst="rightArrow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A738A0-FE8B-43B6-B62C-590C9B275AA4}"/>
              </a:ext>
            </a:extLst>
          </p:cNvPr>
          <p:cNvSpPr txBox="1"/>
          <p:nvPr/>
        </p:nvSpPr>
        <p:spPr>
          <a:xfrm>
            <a:off x="6266134" y="3434625"/>
            <a:ext cx="117559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050" dirty="0">
                <a:solidFill>
                  <a:prstClr val="black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BNI</a:t>
            </a:r>
          </a:p>
          <a:p>
            <a:pPr algn="ctr" defTabSz="685800"/>
            <a:r>
              <a:rPr lang="en-US" sz="1050" dirty="0">
                <a:solidFill>
                  <a:prstClr val="black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Buprenorphine algorithm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0E8FC13-0678-40FB-9CCD-DCEBDBCC8F56}"/>
              </a:ext>
            </a:extLst>
          </p:cNvPr>
          <p:cNvSpPr txBox="1"/>
          <p:nvPr/>
        </p:nvSpPr>
        <p:spPr>
          <a:xfrm>
            <a:off x="7540973" y="3292201"/>
            <a:ext cx="1712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④ </a:t>
            </a:r>
            <a:r>
              <a:rPr lang="en-US" dirty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8"/>
              </a:rPr>
              <a:t>Discharge</a:t>
            </a:r>
          </a:p>
          <a:p>
            <a:pPr algn="ctr" defTabSz="685800"/>
            <a:r>
              <a:rPr lang="en-US" dirty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Arial Unicode MS" panose="020B0604020202020204" pitchFamily="34" charset="-128"/>
              </a:rPr>
              <a:t>&amp; Refer to Treatment</a:t>
            </a:r>
            <a:endParaRPr lang="en-US" dirty="0">
              <a:solidFill>
                <a:srgbClr val="C00000"/>
              </a:solidFill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8C39DF-3DF8-47F9-9886-31EB942B7F35}"/>
              </a:ext>
            </a:extLst>
          </p:cNvPr>
          <p:cNvSpPr txBox="1"/>
          <p:nvPr/>
        </p:nvSpPr>
        <p:spPr>
          <a:xfrm>
            <a:off x="6400202" y="2783645"/>
            <a:ext cx="1158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dirty="0">
                <a:solidFill>
                  <a:prstClr val="black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③</a:t>
            </a:r>
            <a:r>
              <a:rPr lang="en-US" dirty="0">
                <a:solidFill>
                  <a:srgbClr val="C0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Treat</a:t>
            </a:r>
          </a:p>
        </p:txBody>
      </p:sp>
      <p:pic>
        <p:nvPicPr>
          <p:cNvPr id="7" name="Graphic 6" descr="Document">
            <a:extLst>
              <a:ext uri="{FF2B5EF4-FFF2-40B4-BE49-F238E27FC236}">
                <a16:creationId xmlns:a16="http://schemas.microsoft.com/office/drawing/2014/main" id="{E442807E-578A-48C2-B11F-928B43E856D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920058" y="2138266"/>
            <a:ext cx="927360" cy="9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57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029200"/>
          </a:xfrm>
          <a:solidFill>
            <a:srgbClr val="FFFF9B"/>
          </a:solidFill>
        </p:spPr>
        <p:txBody>
          <a:bodyPr/>
          <a:lstStyle/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Formally assess for opioid use disorder</a:t>
            </a:r>
          </a:p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Formally assess the severity of opioid withdrawal (COWS)</a:t>
            </a:r>
          </a:p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Assess patient willingness for BUP</a:t>
            </a:r>
          </a:p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Provide ED-initiated buprenorphine (ED or home induction)</a:t>
            </a:r>
          </a:p>
          <a:p>
            <a:pPr lvl="0">
              <a:buFont typeface="+mj-ea"/>
              <a:buAutoNum type="circleNumDbPlain"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Overdose education and naloxone distribution (OEND)</a:t>
            </a:r>
          </a:p>
          <a:p>
            <a:pPr lvl="0">
              <a:buFont typeface="+mj-ea"/>
              <a:buAutoNum type="circleNumDbPlain"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Provide formal referral for ongoing opioid agonist treatment  </a:t>
            </a:r>
          </a:p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40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457200" y="1295400"/>
            <a:ext cx="7478713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  Take more/longer than intended	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  Desire/unsuccessful efforts to quit opioid use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  A great deal of time taken by activities involved in use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  Craving, or a strong desire to use opioids	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5.   Recurrent opioid use resulting in failure to fulfill major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role obligations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6.   Continued use despite having persistent social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 problems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7.   Important activities are given up because of use.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8.   Recurrent opioid use in situations in which it is 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physically hazardous (e.g. driving)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9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 despite knowledge of problems</a:t>
            </a:r>
          </a:p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9"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Tolerance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11.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Withdrawal</a:t>
            </a:r>
          </a:p>
        </p:txBody>
      </p:sp>
      <p:sp>
        <p:nvSpPr>
          <p:cNvPr id="27651" name="Title 1"/>
          <p:cNvSpPr txBox="1">
            <a:spLocks/>
          </p:cNvSpPr>
          <p:nvPr/>
        </p:nvSpPr>
        <p:spPr bwMode="auto">
          <a:xfrm>
            <a:off x="1600200" y="76200"/>
            <a:ext cx="5715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0039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DSM-5 criteria for diagnosis of Opioid Use Disorder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53200" y="4092575"/>
            <a:ext cx="2438400" cy="2308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Severity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Presence of Symptoms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Mild:        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2-3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Moderate: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4-5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Severe:      </a:t>
            </a:r>
            <a:r>
              <a:rPr kumimoji="0" lang="en-US" sz="1800" b="0" i="0" u="sng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800" y="1106488"/>
            <a:ext cx="75565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 least 2 criteria must be met within a 12 month period</a:t>
            </a:r>
          </a:p>
        </p:txBody>
      </p:sp>
    </p:spTree>
    <p:extLst>
      <p:ext uri="{BB962C8B-B14F-4D97-AF65-F5344CB8AC3E}">
        <p14:creationId xmlns:p14="http://schemas.microsoft.com/office/powerpoint/2010/main" val="3257740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81000"/>
            <a:ext cx="8763000" cy="5410200"/>
          </a:xfrm>
          <a:solidFill>
            <a:srgbClr val="FFFF9B"/>
          </a:solidFill>
        </p:spPr>
        <p:txBody>
          <a:bodyPr/>
          <a:lstStyle/>
          <a:p>
            <a:pPr marL="457200" lvl="1" indent="0">
              <a:lnSpc>
                <a:spcPct val="200000"/>
              </a:lnSpc>
              <a:spcBef>
                <a:spcPts val="600"/>
              </a:spcBef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lnSpc>
                <a:spcPct val="200000"/>
              </a:lnSpc>
              <a:spcBef>
                <a:spcPts val="600"/>
              </a:spcBef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Formally assess for opioid use disorder</a:t>
            </a:r>
          </a:p>
          <a:p>
            <a:pPr>
              <a:lnSpc>
                <a:spcPct val="200000"/>
              </a:lnSpc>
              <a:spcBef>
                <a:spcPts val="600"/>
              </a:spcBef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Formally assess the severity of opioid withdrawal (COWS)</a:t>
            </a:r>
          </a:p>
          <a:p>
            <a:pPr>
              <a:lnSpc>
                <a:spcPct val="200000"/>
              </a:lnSpc>
              <a:spcBef>
                <a:spcPts val="600"/>
              </a:spcBef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Assess patient willingness for buprenorphine</a:t>
            </a:r>
          </a:p>
          <a:p>
            <a:pPr>
              <a:lnSpc>
                <a:spcPct val="200000"/>
              </a:lnSpc>
              <a:spcBef>
                <a:spcPts val="600"/>
              </a:spcBef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Provide ED-initiated buprenorphine (ED or home induction)</a:t>
            </a:r>
          </a:p>
          <a:p>
            <a:pPr>
              <a:lnSpc>
                <a:spcPct val="200000"/>
              </a:lnSpc>
              <a:spcBef>
                <a:spcPts val="600"/>
              </a:spcBef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Overdose education and naloxone distribution (OEND)</a:t>
            </a:r>
          </a:p>
          <a:p>
            <a:pPr lvl="0">
              <a:lnSpc>
                <a:spcPct val="200000"/>
              </a:lnSpc>
              <a:spcBef>
                <a:spcPts val="600"/>
              </a:spcBef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Provide formal referral for ongoing opioid agonist treatment  </a:t>
            </a:r>
          </a:p>
          <a:p>
            <a:pPr marL="457200" lvl="1" indent="0">
              <a:lnSpc>
                <a:spcPct val="200000"/>
              </a:lnSpc>
              <a:spcBef>
                <a:spcPts val="600"/>
              </a:spcBef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>
              <a:buFont typeface="+mj-ea"/>
              <a:buAutoNum type="circleNumDbPlain"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0" lvl="0" indent="0">
              <a:buNone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marL="0" lvl="0" indent="0">
              <a:buNone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034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3399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3399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639490D-4023-4D57-B725-8E8A653A4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-8372" b="54632"/>
          <a:stretch/>
        </p:blipFill>
        <p:spPr>
          <a:xfrm>
            <a:off x="270862" y="1194310"/>
            <a:ext cx="3810000" cy="508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3F3D25-3877-4149-B746-C7F5014C2A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44075" r="-55" b="-1"/>
          <a:stretch/>
        </p:blipFill>
        <p:spPr>
          <a:xfrm>
            <a:off x="3886200" y="381000"/>
            <a:ext cx="3352800" cy="59686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4662C1-83BC-4C25-891C-DCAD1A232106}"/>
              </a:ext>
            </a:extLst>
          </p:cNvPr>
          <p:cNvSpPr txBox="1"/>
          <p:nvPr/>
        </p:nvSpPr>
        <p:spPr>
          <a:xfrm>
            <a:off x="1011091" y="493800"/>
            <a:ext cx="6817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COWS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40767FB5-49D9-40AE-8706-B5AC37FA9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1455" y="1600200"/>
            <a:ext cx="3124200" cy="1200150"/>
          </a:xfrm>
          <a:prstGeom prst="rect">
            <a:avLst/>
          </a:prstGeom>
          <a:solidFill>
            <a:srgbClr val="FFFFCC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Score: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5-12= Mild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13-24= Moderate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25-36= Moderately Severe</a:t>
            </a:r>
          </a:p>
        </p:txBody>
      </p:sp>
    </p:spTree>
    <p:extLst>
      <p:ext uri="{BB962C8B-B14F-4D97-AF65-F5344CB8AC3E}">
        <p14:creationId xmlns:p14="http://schemas.microsoft.com/office/powerpoint/2010/main" val="7340269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029200"/>
          </a:xfrm>
          <a:solidFill>
            <a:srgbClr val="FFFF9B"/>
          </a:solidFill>
        </p:spPr>
        <p:txBody>
          <a:bodyPr/>
          <a:lstStyle/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Formally assess for opioid use disorder</a:t>
            </a:r>
          </a:p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Formally assess the severity of opioid withdrawal (COWS)</a:t>
            </a:r>
          </a:p>
          <a:p>
            <a:pPr lvl="0">
              <a:buFont typeface="+mj-ea"/>
              <a:buAutoNum type="circleNumDbPlain"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Assess patient willingness for buprenorphine</a:t>
            </a:r>
          </a:p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Provide ED-initiated buprenorphine (ED or home induction)</a:t>
            </a:r>
          </a:p>
          <a:p>
            <a:pPr lvl="0">
              <a:buFont typeface="+mj-ea"/>
              <a:buAutoNum type="circleNumDbPlain"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Overdose education and naloxone distribution (OEND)</a:t>
            </a:r>
          </a:p>
          <a:p>
            <a:pPr lvl="0">
              <a:buFont typeface="+mj-ea"/>
              <a:buAutoNum type="circleNumDbPlain"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Provide formal referral for ongoing medication assisted treatment  </a:t>
            </a:r>
          </a:p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65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3CF25A-E17E-463C-9B69-0CBFB7517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648" b="-1"/>
          <a:stretch/>
        </p:blipFill>
        <p:spPr>
          <a:xfrm>
            <a:off x="457200" y="2667000"/>
            <a:ext cx="4021540" cy="303106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455E510-D639-495B-9546-4DF6BDD63131}"/>
              </a:ext>
            </a:extLst>
          </p:cNvPr>
          <p:cNvSpPr/>
          <p:nvPr/>
        </p:nvSpPr>
        <p:spPr>
          <a:xfrm>
            <a:off x="109670" y="479452"/>
            <a:ext cx="4710792" cy="15696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Anyone Can Treat Opioid Withdrawal with Buprenorphine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187AC2-54C7-45E1-8FDE-FFF0B6C7CAEB}"/>
              </a:ext>
            </a:extLst>
          </p:cNvPr>
          <p:cNvSpPr/>
          <p:nvPr/>
        </p:nvSpPr>
        <p:spPr>
          <a:xfrm>
            <a:off x="5036999" y="111774"/>
            <a:ext cx="4076700" cy="65938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accent1"/>
                </a:solidFill>
              </a:rPr>
              <a:t>Title 21, Code of Federal Regulations, Part 1306.07(b)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AC5268-1860-475A-AB4D-F6FD0D12B87E}"/>
              </a:ext>
            </a:extLst>
          </p:cNvPr>
          <p:cNvSpPr txBox="1"/>
          <p:nvPr/>
        </p:nvSpPr>
        <p:spPr>
          <a:xfrm>
            <a:off x="5747657" y="111774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72-hour rule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6A5F8F3-7C6E-48A6-B03D-5A75ED703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4713" y="1264283"/>
            <a:ext cx="3657600" cy="2208976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18134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Allows to administer (but not prescribe) narcotic drugs for the purpose of relieving acute withdrawal symptoms while arranging for the patient's referral for treatment</a:t>
            </a:r>
            <a:endParaRPr lang="en-US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3EFB6E-E28B-45DB-861B-A026ECB36207}"/>
              </a:ext>
            </a:extLst>
          </p:cNvPr>
          <p:cNvSpPr/>
          <p:nvPr/>
        </p:nvSpPr>
        <p:spPr>
          <a:xfrm>
            <a:off x="5021848" y="668622"/>
            <a:ext cx="41233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ambria" panose="02040503050406030204" pitchFamily="18" charset="0"/>
              </a:rPr>
              <a:t>Title 21, Code of Federal Regulations, Part 1306.07(b)</a:t>
            </a:r>
            <a:endParaRPr lang="en-US" sz="1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1408E5-E5B0-4482-8281-1C9AC3AAA92E}"/>
              </a:ext>
            </a:extLst>
          </p:cNvPr>
          <p:cNvSpPr/>
          <p:nvPr/>
        </p:nvSpPr>
        <p:spPr>
          <a:xfrm>
            <a:off x="5181602" y="3781035"/>
            <a:ext cx="396239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indent="-285750">
              <a:spcBef>
                <a:spcPts val="375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Not more than 1-day's medication may be administered or given to a patient at one time</a:t>
            </a:r>
          </a:p>
          <a:p>
            <a:pPr marL="285750" marR="0" indent="-285750">
              <a:spcBef>
                <a:spcPts val="375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Patient must return to ED each day for no more than 72 hours</a:t>
            </a:r>
          </a:p>
          <a:p>
            <a:pPr marL="285750" marR="0" indent="-285750">
              <a:spcBef>
                <a:spcPts val="375"/>
              </a:spcBef>
              <a:spcAft>
                <a:spcPts val="75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This 72-hour period cannot be renewed or extended.</a:t>
            </a:r>
            <a:br>
              <a:rPr lang="en-US" b="1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US" sz="1800" b="1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192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45E29B-B971-41C6-A57B-B29BBB108A3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 title="intersecting circles">
            <a:extLst>
              <a:ext uri="{FF2B5EF4-FFF2-40B4-BE49-F238E27FC236}">
                <a16:creationId xmlns:a16="http://schemas.microsoft.com/office/drawing/2014/main" id="{4C76015D-CFEA-4204-9A50-352560FFC252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6610" y="498348"/>
            <a:ext cx="7426997" cy="5861304"/>
            <a:chOff x="1155481" y="498348"/>
            <a:chExt cx="9902663" cy="5861304"/>
          </a:xfrm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7325C43C-72B5-4DC9-B386-90859B58BF0D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95AD9A4-5AF5-48C4-BC2A-635316433A45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AF4A3D62-D56C-4A32-8C75-100D383EC615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 useBgFill="1">
        <p:nvSpPr>
          <p:cNvPr id="15" name="Rectangle 14" title="ribbon">
            <a:extLst>
              <a:ext uri="{FF2B5EF4-FFF2-40B4-BE49-F238E27FC236}">
                <a16:creationId xmlns:a16="http://schemas.microsoft.com/office/drawing/2014/main" id="{3E1F47E4-066D-4C27-98C8-B2B2C7BABFE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38772"/>
            <a:ext cx="9144000" cy="39804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67C7FB-2551-4018-B9CE-D6458754B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8101" y="2514600"/>
            <a:ext cx="9220200" cy="150222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chemeClr val="tx2"/>
                </a:solidFill>
                <a:latin typeface="Imprint MT Shadow" panose="04020605060303030202" pitchFamily="82" charset="0"/>
              </a:rPr>
              <a:t>How do you motivate patients to accept treatment?</a:t>
            </a:r>
          </a:p>
        </p:txBody>
      </p:sp>
    </p:spTree>
    <p:extLst>
      <p:ext uri="{BB962C8B-B14F-4D97-AF65-F5344CB8AC3E}">
        <p14:creationId xmlns:p14="http://schemas.microsoft.com/office/powerpoint/2010/main" val="3149160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97117E29-CB3A-462D-BB0F-B1A67AF64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763439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80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0" y="278506"/>
            <a:ext cx="9144000" cy="712094"/>
          </a:xfrm>
        </p:spPr>
        <p:txBody>
          <a:bodyPr vert="horz" lIns="205740" tIns="45720" rIns="91440" bIns="45720" rtlCol="0" anchor="ctr">
            <a:normAutofit/>
          </a:bodyPr>
          <a:lstStyle/>
          <a:p>
            <a:pPr algn="ctr" eaLnBrk="1" hangingPunct="1"/>
            <a:r>
              <a:rPr lang="en-US" altLang="en-US" sz="3600" b="1" dirty="0"/>
              <a:t>What makes people take action?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25099" y="2162082"/>
            <a:ext cx="1855034" cy="2752968"/>
            <a:chOff x="418475" y="2358453"/>
            <a:chExt cx="2473378" cy="3670623"/>
          </a:xfrm>
        </p:grpSpPr>
        <p:grpSp>
          <p:nvGrpSpPr>
            <p:cNvPr id="8" name="Group 7"/>
            <p:cNvGrpSpPr/>
            <p:nvPr/>
          </p:nvGrpSpPr>
          <p:grpSpPr>
            <a:xfrm>
              <a:off x="418475" y="2358453"/>
              <a:ext cx="2473378" cy="2473378"/>
              <a:chOff x="329783" y="2568316"/>
              <a:chExt cx="2473378" cy="2473378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329783" y="2568316"/>
                <a:ext cx="2473378" cy="247337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  <a:latin typeface="Century Gothic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2704" y="3131237"/>
                <a:ext cx="1347537" cy="1347537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620480" y="5044191"/>
              <a:ext cx="2069370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dirty="0">
                  <a:solidFill>
                    <a:srgbClr val="8DC640">
                      <a:lumMod val="50000"/>
                    </a:srgb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Autonomy</a:t>
              </a:r>
            </a:p>
            <a:p>
              <a:pPr algn="ctr" defTabSz="685800"/>
              <a:r>
                <a:rPr lang="en-US" sz="2100" dirty="0">
                  <a:solidFill>
                    <a:srgbClr val="8DC640">
                      <a:lumMod val="50000"/>
                    </a:srgbClr>
                  </a:solidFill>
                  <a:latin typeface="Century Gothic" charset="0"/>
                  <a:ea typeface="Century Gothic" charset="0"/>
                  <a:cs typeface="Century Gothic" charset="0"/>
                </a:rPr>
                <a:t>(freedom)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545517" y="2162082"/>
            <a:ext cx="1855034" cy="2752968"/>
            <a:chOff x="3379032" y="2358453"/>
            <a:chExt cx="2473378" cy="3670623"/>
          </a:xfrm>
        </p:grpSpPr>
        <p:grpSp>
          <p:nvGrpSpPr>
            <p:cNvPr id="9" name="Group 8"/>
            <p:cNvGrpSpPr/>
            <p:nvPr/>
          </p:nvGrpSpPr>
          <p:grpSpPr>
            <a:xfrm>
              <a:off x="3379032" y="2358453"/>
              <a:ext cx="2473378" cy="2473378"/>
              <a:chOff x="3290340" y="2568316"/>
              <a:chExt cx="2473378" cy="2473378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3290340" y="2568316"/>
                <a:ext cx="2473378" cy="247337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  <a:latin typeface="Century Gothic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66700" y="2969725"/>
                <a:ext cx="1520659" cy="1520659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3656912" y="5044191"/>
              <a:ext cx="1917619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dirty="0">
                  <a:solidFill>
                    <a:srgbClr val="8DC640">
                      <a:lumMod val="50000"/>
                    </a:srgbClr>
                  </a:solidFill>
                  <a:latin typeface="Century Gothic" charset="0"/>
                  <a:ea typeface="Century Gothic" charset="0"/>
                  <a:cs typeface="Century Gothic" charset="0"/>
                </a:rPr>
                <a:t>Engaging</a:t>
              </a:r>
            </a:p>
            <a:p>
              <a:pPr algn="ctr" defTabSz="685800"/>
              <a:r>
                <a:rPr lang="en-US" sz="2100" dirty="0">
                  <a:solidFill>
                    <a:srgbClr val="8DC640">
                      <a:lumMod val="50000"/>
                    </a:srgbClr>
                  </a:solidFill>
                  <a:latin typeface="Century Gothic" charset="0"/>
                  <a:ea typeface="Century Gothic" charset="0"/>
                  <a:cs typeface="Century Gothic" charset="0"/>
                </a:rPr>
                <a:t>Talk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765935" y="2162082"/>
            <a:ext cx="1855034" cy="2752968"/>
            <a:chOff x="6339589" y="2358453"/>
            <a:chExt cx="2473378" cy="3670623"/>
          </a:xfrm>
        </p:grpSpPr>
        <p:grpSp>
          <p:nvGrpSpPr>
            <p:cNvPr id="10" name="Group 9"/>
            <p:cNvGrpSpPr/>
            <p:nvPr/>
          </p:nvGrpSpPr>
          <p:grpSpPr>
            <a:xfrm>
              <a:off x="6339589" y="2358453"/>
              <a:ext cx="2473378" cy="2473378"/>
              <a:chOff x="6250897" y="2568316"/>
              <a:chExt cx="2473378" cy="2473378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6250897" y="2568316"/>
                <a:ext cx="2473378" cy="247337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  <a:latin typeface="Century Gothic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74765" y="3032223"/>
                <a:ext cx="1395663" cy="1395663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6474266" y="5044191"/>
              <a:ext cx="2204023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dirty="0">
                  <a:solidFill>
                    <a:srgbClr val="8DC640">
                      <a:lumMod val="50000"/>
                    </a:srgbClr>
                  </a:solidFill>
                  <a:latin typeface="Century Gothic" charset="0"/>
                  <a:ea typeface="Century Gothic" charset="0"/>
                  <a:cs typeface="Century Gothic" charset="0"/>
                </a:rPr>
                <a:t>Hearing</a:t>
              </a:r>
            </a:p>
            <a:p>
              <a:pPr algn="ctr" defTabSz="685800"/>
              <a:r>
                <a:rPr lang="en-US" sz="2100" dirty="0">
                  <a:solidFill>
                    <a:srgbClr val="8DC640">
                      <a:lumMod val="50000"/>
                    </a:srgbClr>
                  </a:solidFill>
                  <a:latin typeface="Century Gothic" charset="0"/>
                  <a:ea typeface="Century Gothic" charset="0"/>
                  <a:cs typeface="Century Gothic" charset="0"/>
                </a:rPr>
                <a:t>Themselves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986353" y="2162082"/>
            <a:ext cx="1855034" cy="2752968"/>
            <a:chOff x="9300147" y="2358453"/>
            <a:chExt cx="2473378" cy="3670623"/>
          </a:xfrm>
        </p:grpSpPr>
        <p:grpSp>
          <p:nvGrpSpPr>
            <p:cNvPr id="11" name="Group 10"/>
            <p:cNvGrpSpPr/>
            <p:nvPr/>
          </p:nvGrpSpPr>
          <p:grpSpPr>
            <a:xfrm>
              <a:off x="9300147" y="2358453"/>
              <a:ext cx="2473378" cy="2473378"/>
              <a:chOff x="9211455" y="2568316"/>
              <a:chExt cx="2473378" cy="2473378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9211455" y="2568316"/>
                <a:ext cx="2473378" cy="2473378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en-US" sz="1350">
                  <a:solidFill>
                    <a:srgbClr val="FFFFFF"/>
                  </a:solidFill>
                  <a:latin typeface="Century Gothic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 cstate="print">
                <a:biLevel thresh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16486" y="3173347"/>
                <a:ext cx="1263317" cy="1263317"/>
              </a:xfrm>
              <a:prstGeom prst="rect">
                <a:avLst/>
              </a:prstGeom>
            </p:spPr>
          </p:pic>
        </p:grpSp>
        <p:sp>
          <p:nvSpPr>
            <p:cNvPr id="27" name="TextBox 26"/>
            <p:cNvSpPr txBox="1"/>
            <p:nvPr/>
          </p:nvSpPr>
          <p:spPr>
            <a:xfrm>
              <a:off x="9547036" y="5044191"/>
              <a:ext cx="1979602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/>
              <a:r>
                <a:rPr lang="en-US" sz="2100" dirty="0">
                  <a:solidFill>
                    <a:srgbClr val="8DC640">
                      <a:lumMod val="50000"/>
                    </a:srgb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Making a </a:t>
              </a:r>
            </a:p>
            <a:p>
              <a:pPr algn="ctr" defTabSz="685800"/>
              <a:r>
                <a:rPr lang="en-US" sz="2100" dirty="0">
                  <a:solidFill>
                    <a:srgbClr val="8DC640">
                      <a:lumMod val="50000"/>
                    </a:srgbClr>
                  </a:solidFill>
                  <a:latin typeface="Century Gothic" charset="0"/>
                  <a:ea typeface="Century Gothic" charset="0"/>
                  <a:cs typeface="Century Gothic" charset="0"/>
                </a:rPr>
                <a:t>Plan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9212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56"/>
          <a:stretch/>
        </p:blipFill>
        <p:spPr>
          <a:xfrm>
            <a:off x="2987566" y="770540"/>
            <a:ext cx="2309649" cy="48991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947" y="1911776"/>
            <a:ext cx="3793026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25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People only really listen to</a:t>
            </a:r>
          </a:p>
          <a:p>
            <a:pPr algn="ctr" defTabSz="685800"/>
            <a:r>
              <a:rPr lang="en-US" sz="30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1 person</a:t>
            </a:r>
            <a:r>
              <a:rPr lang="is-IS" sz="3000" dirty="0">
                <a:solidFill>
                  <a:srgbClr val="FFFFFF"/>
                </a:solidFill>
                <a:latin typeface="Century Gothic" charset="0"/>
                <a:ea typeface="Century Gothic" charset="0"/>
                <a:cs typeface="Century Gothic" charset="0"/>
              </a:rPr>
              <a:t>…</a:t>
            </a:r>
            <a:endParaRPr lang="en-US" sz="3000" dirty="0">
              <a:solidFill>
                <a:srgbClr val="FFFFF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87429" y="857251"/>
            <a:ext cx="10756229" cy="5432258"/>
            <a:chOff x="2249905" y="0"/>
            <a:chExt cx="14341638" cy="72430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249905" y="2237873"/>
              <a:ext cx="14341638" cy="500513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822"/>
            <a:stretch/>
          </p:blipFill>
          <p:spPr>
            <a:xfrm>
              <a:off x="7173310" y="0"/>
              <a:ext cx="3473668" cy="653217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41698" y="3733524"/>
              <a:ext cx="333681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sz="3000" b="1" dirty="0">
                  <a:solidFill>
                    <a:srgbClr val="FFFFFF"/>
                  </a:solidFill>
                  <a:latin typeface="Century Gothic" charset="0"/>
                  <a:ea typeface="Century Gothic" charset="0"/>
                  <a:cs typeface="Century Gothic" charset="0"/>
                </a:rPr>
                <a:t>THEMSELVES!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944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CBB540EE-23D6-45E5-A94B-30A5E6148876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solidFill>
                  <a:srgbClr val="200399"/>
                </a:solidFill>
                <a:cs typeface="Arial" panose="020B0604020202020204" pitchFamily="34" charset="0"/>
              </a:rPr>
              <a:t>Brief Negotiation Interview BNI</a:t>
            </a:r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EFEBFC5B-3C17-429D-8E4C-E387D2DA25EE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219200"/>
            <a:ext cx="8382000" cy="44196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rgbClr val="200399"/>
                </a:solidFill>
                <a:cs typeface="Arial" pitchFamily="34" charset="0"/>
              </a:rPr>
              <a:t>Raise The Subject</a:t>
            </a:r>
            <a:endParaRPr lang="en-US" sz="2400" dirty="0">
              <a:solidFill>
                <a:srgbClr val="200399"/>
              </a:solidFill>
              <a:cs typeface="Arial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>
                <a:cs typeface="Arial" pitchFamily="34" charset="0"/>
              </a:rPr>
              <a:t>Establish rapport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>
                <a:cs typeface="Arial" pitchFamily="34" charset="0"/>
              </a:rPr>
              <a:t>Raise the subject of drug use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>
                <a:cs typeface="Arial" pitchFamily="34" charset="0"/>
              </a:rPr>
              <a:t>Assess comfort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b="1" dirty="0">
                <a:solidFill>
                  <a:srgbClr val="200399"/>
                </a:solidFill>
                <a:cs typeface="Arial" pitchFamily="34" charset="0"/>
              </a:rPr>
              <a:t>Provide Feedback</a:t>
            </a:r>
            <a:endParaRPr lang="en-US" sz="2400" dirty="0">
              <a:solidFill>
                <a:srgbClr val="200399"/>
              </a:solidFill>
              <a:cs typeface="Arial" pitchFamily="34" charset="0"/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>
                <a:cs typeface="Arial" pitchFamily="34" charset="0"/>
              </a:rPr>
              <a:t>Review patient’s alcohol and/or drug use and patterns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2400" dirty="0">
                <a:cs typeface="Arial" pitchFamily="34" charset="0"/>
              </a:rPr>
              <a:t>Make connection between AOD use and negative consequences; (e.g. impaired judgment leading to injury/unprotected sex/sharing needles) 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defRPr/>
            </a:pPr>
            <a:r>
              <a:rPr lang="en-US" sz="2400" dirty="0">
                <a:cs typeface="Arial" pitchFamily="34" charset="0"/>
              </a:rPr>
              <a:t>Make a connection between AOD use and ED visit</a:t>
            </a:r>
          </a:p>
          <a:p>
            <a:pPr lvl="1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>
                <a:cs typeface="Arial" pitchFamily="34" charset="0"/>
              </a:rPr>
              <a:t>      </a:t>
            </a:r>
          </a:p>
        </p:txBody>
      </p:sp>
      <p:pic>
        <p:nvPicPr>
          <p:cNvPr id="25604" name="Picture 2">
            <a:extLst>
              <a:ext uri="{FF2B5EF4-FFF2-40B4-BE49-F238E27FC236}">
                <a16:creationId xmlns:a16="http://schemas.microsoft.com/office/drawing/2014/main" id="{8828C96D-DC1C-44AA-93A0-3D20AC499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90600"/>
            <a:ext cx="22098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706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">
            <a:extLst>
              <a:ext uri="{FF2B5EF4-FFF2-40B4-BE49-F238E27FC236}">
                <a16:creationId xmlns:a16="http://schemas.microsoft.com/office/drawing/2014/main" id="{90AE64E8-0155-4EBE-AAF4-BF209B5CE64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1371600"/>
            <a:ext cx="87630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00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Enhance Motivation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20039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Assess readiness to change: One a scale 1 to 10 how ready are you to stop using, cut back or enroll in program???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           (Why didn’t you pick a lower number?)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00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Negotiate And Advise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20039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- 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Negotiate goal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- Give advice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Summarize and complete referral/prescription form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Thank patient for their time </a:t>
            </a:r>
          </a:p>
          <a:p>
            <a:pPr marL="457200" marR="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26627" name="Rectangle 4">
            <a:extLst>
              <a:ext uri="{FF2B5EF4-FFF2-40B4-BE49-F238E27FC236}">
                <a16:creationId xmlns:a16="http://schemas.microsoft.com/office/drawing/2014/main" id="{601D0583-AC9E-4E91-B19C-012C1A826635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81200" y="228600"/>
            <a:ext cx="5257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200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BNI 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2003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(continued</a:t>
            </a: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200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alt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628" name="Picture 4" descr="2Ruler">
            <a:extLst>
              <a:ext uri="{FF2B5EF4-FFF2-40B4-BE49-F238E27FC236}">
                <a16:creationId xmlns:a16="http://schemas.microsoft.com/office/drawing/2014/main" id="{EB3CBC33-D9E0-4ED3-902F-E9DC59E33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8" b="32436"/>
          <a:stretch>
            <a:fillRect/>
          </a:stretch>
        </p:blipFill>
        <p:spPr bwMode="auto">
          <a:xfrm>
            <a:off x="1600200" y="3352800"/>
            <a:ext cx="6488113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4">
            <a:extLst>
              <a:ext uri="{FF2B5EF4-FFF2-40B4-BE49-F238E27FC236}">
                <a16:creationId xmlns:a16="http://schemas.microsoft.com/office/drawing/2014/main" id="{92D81658-EDC5-4131-9BC3-81131AC7F4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010275"/>
            <a:ext cx="8001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D’Onofrio G, Pantalon MV, Degutis LC, Fiellin DA, O’Connor PG. Development and implementation of an emergency practitioner-performed brief intervention for hazardous and harmful drinkers in the emergency department. Acad Emerg Med 2005;12:249-256.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06441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029200"/>
          </a:xfrm>
          <a:solidFill>
            <a:srgbClr val="FFFF9B"/>
          </a:solidFill>
        </p:spPr>
        <p:txBody>
          <a:bodyPr/>
          <a:lstStyle/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Formally assess for opioid use disorder</a:t>
            </a:r>
          </a:p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Formally assess the severity of opioid withdrawal (COWS)</a:t>
            </a:r>
          </a:p>
          <a:p>
            <a:pPr lvl="0">
              <a:buFont typeface="+mj-ea"/>
              <a:buAutoNum type="circleNumDbPlain"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Assess patient willingness for buprenorphine</a:t>
            </a:r>
          </a:p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Provide ED-initiated buprenorphine (ED or home induction)</a:t>
            </a:r>
          </a:p>
          <a:p>
            <a:pPr lvl="0">
              <a:buFont typeface="+mj-ea"/>
              <a:buAutoNum type="circleNumDbPlain"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Overdose education and naloxone distribution (OEND)</a:t>
            </a:r>
          </a:p>
          <a:p>
            <a:pPr lvl="0">
              <a:buFont typeface="+mj-ea"/>
              <a:buAutoNum type="circleNumDbPlain"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Provide formal referral for ongoing medication assisted treatment  </a:t>
            </a:r>
          </a:p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293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BE812-B807-4F0B-BA5E-2F407EFB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Algorithm</a:t>
            </a:r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51E39A9F-F22C-49AD-B7B6-0DCFD228F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44" y="121633"/>
            <a:ext cx="8672312" cy="66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78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325E1B-C04A-40CC-986C-83440AC4C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63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029200"/>
          </a:xfrm>
          <a:solidFill>
            <a:srgbClr val="FFFF9B"/>
          </a:solidFill>
        </p:spPr>
        <p:txBody>
          <a:bodyPr/>
          <a:lstStyle/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Formally assess for opioid use disorder</a:t>
            </a:r>
          </a:p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Formally assess the severity of opioid withdrawal (COWS)</a:t>
            </a:r>
          </a:p>
          <a:p>
            <a:pPr lvl="0">
              <a:buFont typeface="+mj-ea"/>
              <a:buAutoNum type="circleNumDbPlain"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Assess patient willingness for buprenorphine</a:t>
            </a:r>
          </a:p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Provide ED-initiated buprenorphine (ED or home induction)</a:t>
            </a:r>
          </a:p>
          <a:p>
            <a:pPr lvl="0">
              <a:buFont typeface="+mj-ea"/>
              <a:buAutoNum type="circleNumDbPlain"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Overdose education and naloxone distribution (OEND)</a:t>
            </a:r>
          </a:p>
          <a:p>
            <a:pPr lvl="0">
              <a:buFont typeface="+mj-ea"/>
              <a:buAutoNum type="circleNumDbPlain"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Provide formal referral for ongoing opioid agonist treatment </a:t>
            </a:r>
          </a:p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35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Georgia" panose="02040502050405020303" pitchFamily="18" charset="0"/>
              </a:rPr>
              <a:t>Those at Highest Risk for Overdose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/>
              <a:t>Prior non-fatal opioid overdose</a:t>
            </a:r>
          </a:p>
          <a:p>
            <a:r>
              <a:rPr lang="en-US" sz="2400" dirty="0"/>
              <a:t>Opioid use disorder leaving controlled settings (e.g. residential treatments, detoxification, incarceration) who have lowered opioid tolerance </a:t>
            </a:r>
          </a:p>
          <a:p>
            <a:r>
              <a:rPr lang="en-US" sz="2400" dirty="0"/>
              <a:t>Prescribed doses of opioid analgesics greater than 90 milligram morphine equivalents (MME) per day </a:t>
            </a:r>
          </a:p>
          <a:p>
            <a:r>
              <a:rPr lang="en-US" sz="2400" dirty="0"/>
              <a:t>Taking (co-prescription or co-use) opioids and benzodiazepines</a:t>
            </a:r>
          </a:p>
          <a:p>
            <a:r>
              <a:rPr lang="en-US" sz="2400" dirty="0"/>
              <a:t>Alcohol and opioids</a:t>
            </a:r>
          </a:p>
          <a:p>
            <a:r>
              <a:rPr lang="en-US" sz="2400" dirty="0"/>
              <a:t>Injecting opioids</a:t>
            </a:r>
          </a:p>
          <a:p>
            <a:r>
              <a:rPr lang="en-US" sz="2400" dirty="0"/>
              <a:t>Exposed to high potency opioids (fentanyl, W-18)</a:t>
            </a:r>
          </a:p>
          <a:p>
            <a:r>
              <a:rPr lang="en-US" sz="2400" dirty="0"/>
              <a:t>Low levels of physical tolerance (new initiates)</a:t>
            </a:r>
          </a:p>
          <a:p>
            <a:r>
              <a:rPr lang="en-US" sz="2400" dirty="0"/>
              <a:t>Sleep disordered breathing (e.g. sleep apnea)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60266" y="6007632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92534" y="6024565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latin typeface="Arial"/>
                <a:cs typeface="Arial"/>
              </a:rPr>
              <a:t>CORE</a:t>
            </a:r>
          </a:p>
        </p:txBody>
      </p:sp>
    </p:spTree>
    <p:extLst>
      <p:ext uri="{BB962C8B-B14F-4D97-AF65-F5344CB8AC3E}">
        <p14:creationId xmlns:p14="http://schemas.microsoft.com/office/powerpoint/2010/main" val="3618055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198" y="1201374"/>
            <a:ext cx="5308072" cy="4525963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0000"/>
                </a:solidFill>
              </a:rPr>
              <a:t>Carry naloxone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Never use alone</a:t>
            </a:r>
          </a:p>
          <a:p>
            <a:r>
              <a:rPr lang="en-US" b="1" dirty="0">
                <a:solidFill>
                  <a:srgbClr val="FF0000"/>
                </a:solidFill>
              </a:rPr>
              <a:t>Don’t combine opioids with other substances    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(alcohol, benzodiazepines or other sedatives) </a:t>
            </a:r>
            <a:endParaRPr lang="en-US" b="1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marL="914400" lvl="2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32198" y="0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200399"/>
                </a:solidFill>
                <a:latin typeface="Cambria" panose="02040503050406030204" pitchFamily="18" charset="0"/>
              </a:rPr>
              <a:t>Harm Reduction Strategies</a:t>
            </a:r>
            <a:endParaRPr lang="en-US" altLang="en-US" sz="3600" b="1" dirty="0">
              <a:solidFill>
                <a:srgbClr val="200399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2" descr="http://sossafetymagazine.com/wp-content/uploads/overdose-survival-fea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99022" y="2276298"/>
            <a:ext cx="5204024" cy="27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507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F7D25E8-6AB9-4893-A232-454F4559C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2514600"/>
            <a:ext cx="6457950" cy="1143000"/>
          </a:xfrm>
          <a:noFill/>
        </p:spPr>
        <p:txBody>
          <a:bodyPr>
            <a:normAutofit fontScale="90000"/>
          </a:bodyPr>
          <a:lstStyle/>
          <a:p>
            <a:pPr algn="ctr"/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r>
              <a:rPr lang="en-US" sz="3675" b="1" dirty="0"/>
              <a:t>The 24/7/365-day Option</a:t>
            </a:r>
            <a:br>
              <a:rPr lang="en-US" sz="3675" b="1" dirty="0"/>
            </a:br>
            <a:r>
              <a:rPr lang="en-US" sz="3675" b="1" dirty="0"/>
              <a:t> </a:t>
            </a:r>
            <a:br>
              <a:rPr lang="en-US" sz="3675" b="1" dirty="0"/>
            </a:br>
            <a:r>
              <a:rPr lang="en-US" b="1" dirty="0"/>
              <a:t> To Fight the Opioid Crisis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212130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763000" cy="5029200"/>
          </a:xfrm>
          <a:solidFill>
            <a:srgbClr val="FFFF9B"/>
          </a:solidFill>
        </p:spPr>
        <p:txBody>
          <a:bodyPr/>
          <a:lstStyle/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Formally assess for opioid use disorder</a:t>
            </a:r>
          </a:p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Formally assess the severity of opioid withdrawal (COWS)</a:t>
            </a:r>
          </a:p>
          <a:p>
            <a:pPr lvl="0">
              <a:buFont typeface="+mj-ea"/>
              <a:buAutoNum type="circleNumDbPlain"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Assess patient willingness for buprenorphine</a:t>
            </a:r>
          </a:p>
          <a:p>
            <a:pPr>
              <a:buFont typeface="+mj-ea"/>
              <a:buAutoNum type="circleNumDbPlain"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Provide ED-initiated buprenorphine (ED or home induction)</a:t>
            </a:r>
          </a:p>
          <a:p>
            <a:pPr>
              <a:buFont typeface="+mj-ea"/>
              <a:buAutoNum type="circleNumDbPlain"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Overdose education and naloxone distribution (OEND)</a:t>
            </a:r>
          </a:p>
          <a:p>
            <a:pPr lvl="0">
              <a:buFont typeface="+mj-ea"/>
              <a:buAutoNum type="circleNumDbPlain"/>
            </a:pPr>
            <a:endParaRPr lang="en-US" sz="20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pPr lvl="0">
              <a:buFont typeface="+mj-ea"/>
              <a:buAutoNum type="circleNumDbPlain"/>
            </a:pPr>
            <a:r>
              <a:rPr lang="en-US" sz="2000" dirty="0">
                <a:latin typeface="Adobe Gothic Std B" panose="020B0800000000000000" pitchFamily="34" charset="-128"/>
                <a:ea typeface="Adobe Gothic Std B" panose="020B0800000000000000" pitchFamily="34" charset="-128"/>
              </a:rPr>
              <a:t> Provide formal referral for ongoing opioid agonist treatment </a:t>
            </a:r>
          </a:p>
          <a:p>
            <a:pPr marL="457200" lvl="1" indent="0">
              <a:buNone/>
            </a:pPr>
            <a:endParaRPr lang="en-US" sz="1600" dirty="0"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0" y="3023715"/>
            <a:ext cx="4006679" cy="8572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3399"/>
                </a:solidFill>
                <a:latin typeface="Cambria" panose="02040503050406030204" pitchFamily="18" charset="0"/>
              </a:rPr>
              <a:t>Buprenorphine </a:t>
            </a:r>
            <a:br>
              <a:rPr lang="en-US" b="1" dirty="0">
                <a:solidFill>
                  <a:srgbClr val="003399"/>
                </a:solidFill>
                <a:latin typeface="Cambria" panose="02040503050406030204" pitchFamily="18" charset="0"/>
              </a:rPr>
            </a:br>
            <a:r>
              <a:rPr lang="en-US" b="1" dirty="0">
                <a:solidFill>
                  <a:srgbClr val="003399"/>
                </a:solidFill>
                <a:latin typeface="Cambria" panose="02040503050406030204" pitchFamily="18" charset="0"/>
              </a:rPr>
              <a:t>referral form</a:t>
            </a:r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399BEDB9-6648-470E-89F7-5AE32E355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6240"/>
            <a:ext cx="6172200" cy="5532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76828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962F00-E909-4DBF-BCEB-432B91DC1D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2" b="-2"/>
          <a:stretch/>
        </p:blipFill>
        <p:spPr>
          <a:xfrm>
            <a:off x="-2628" y="1"/>
            <a:ext cx="9143980" cy="6857999"/>
          </a:xfrm>
          <a:prstGeom prst="rect">
            <a:avLst/>
          </a:prstGeom>
        </p:spPr>
      </p:pic>
      <p:sp>
        <p:nvSpPr>
          <p:cNvPr id="4" name="AutoShape 2" descr="Image result for what do i need to do">
            <a:extLst>
              <a:ext uri="{FF2B5EF4-FFF2-40B4-BE49-F238E27FC236}">
                <a16:creationId xmlns:a16="http://schemas.microsoft.com/office/drawing/2014/main" id="{140B2F79-10E3-4D26-92F5-70DB197B18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1371600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F17F3-69E1-4B99-9020-AFE3AB56AF87}"/>
              </a:ext>
            </a:extLst>
          </p:cNvPr>
          <p:cNvSpPr txBox="1"/>
          <p:nvPr/>
        </p:nvSpPr>
        <p:spPr>
          <a:xfrm>
            <a:off x="349459" y="2514599"/>
            <a:ext cx="50292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How do I set up a program?</a:t>
            </a:r>
          </a:p>
        </p:txBody>
      </p:sp>
    </p:spTree>
    <p:extLst>
      <p:ext uri="{BB962C8B-B14F-4D97-AF65-F5344CB8AC3E}">
        <p14:creationId xmlns:p14="http://schemas.microsoft.com/office/powerpoint/2010/main" val="686634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D97D4C47-C8F6-7E41-AE86-4F136CBBE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24086-7CA0-704C-8A86-CEFE1103845A}"/>
              </a:ext>
            </a:extLst>
          </p:cNvPr>
          <p:cNvSpPr txBox="1"/>
          <p:nvPr/>
        </p:nvSpPr>
        <p:spPr>
          <a:xfrm>
            <a:off x="990600" y="1524000"/>
            <a:ext cx="1981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Local champions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2B627A-67AE-404D-8EB3-52F5780A8EBF}"/>
              </a:ext>
            </a:extLst>
          </p:cNvPr>
          <p:cNvSpPr txBox="1"/>
          <p:nvPr/>
        </p:nvSpPr>
        <p:spPr>
          <a:xfrm>
            <a:off x="5827314" y="1524000"/>
            <a:ext cx="232608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Community Partners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B005E2-828A-FE48-AE36-3A92439E7871}"/>
              </a:ext>
            </a:extLst>
          </p:cNvPr>
          <p:cNvSpPr txBox="1"/>
          <p:nvPr/>
        </p:nvSpPr>
        <p:spPr>
          <a:xfrm>
            <a:off x="6858000" y="4038600"/>
            <a:ext cx="11346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Protocols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861DFD-6F6D-9843-87D0-978C6DD5007D}"/>
              </a:ext>
            </a:extLst>
          </p:cNvPr>
          <p:cNvSpPr txBox="1"/>
          <p:nvPr/>
        </p:nvSpPr>
        <p:spPr>
          <a:xfrm>
            <a:off x="838200" y="2895600"/>
            <a:ext cx="227265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Leadership Buy-In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678E4B-BE95-A341-8BE6-D00CA0572BDA}"/>
              </a:ext>
            </a:extLst>
          </p:cNvPr>
          <p:cNvSpPr txBox="1"/>
          <p:nvPr/>
        </p:nvSpPr>
        <p:spPr>
          <a:xfrm>
            <a:off x="888412" y="4223266"/>
            <a:ext cx="177858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Success Stories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17A2D1-8AE4-CF4F-A62D-FED59B8152EF}"/>
              </a:ext>
            </a:extLst>
          </p:cNvPr>
          <p:cNvSpPr txBox="1"/>
          <p:nvPr/>
        </p:nvSpPr>
        <p:spPr>
          <a:xfrm>
            <a:off x="6026869" y="2819400"/>
            <a:ext cx="212652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Anticipate Barriers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00DD6D-C4B0-9441-B128-25701E2292DD}"/>
              </a:ext>
            </a:extLst>
          </p:cNvPr>
          <p:cNvSpPr txBox="1"/>
          <p:nvPr/>
        </p:nvSpPr>
        <p:spPr>
          <a:xfrm>
            <a:off x="3193331" y="5486400"/>
            <a:ext cx="267406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Know your Resources</a:t>
            </a:r>
          </a:p>
        </p:txBody>
      </p:sp>
    </p:spTree>
    <p:extLst>
      <p:ext uri="{BB962C8B-B14F-4D97-AF65-F5344CB8AC3E}">
        <p14:creationId xmlns:p14="http://schemas.microsoft.com/office/powerpoint/2010/main" val="4226991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759DA-BBFA-2F4E-89A9-D66B5B4E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Community 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E0F7E-191F-A24C-92AD-08F6F1EC8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Is there an OTP, primary care practice, resident clinic, FQHC that will take a “warm handoff”? </a:t>
            </a:r>
          </a:p>
          <a:p>
            <a:pPr lvl="1"/>
            <a:r>
              <a:rPr lang="en-US" sz="2400" dirty="0"/>
              <a:t>What services do they offer? </a:t>
            </a:r>
          </a:p>
          <a:p>
            <a:pPr lvl="1"/>
            <a:r>
              <a:rPr lang="en-US" sz="2400" dirty="0"/>
              <a:t>Insurance? </a:t>
            </a:r>
          </a:p>
          <a:p>
            <a:pPr lvl="1"/>
            <a:r>
              <a:rPr lang="en-US" sz="2400" dirty="0"/>
              <a:t>Waitlist or mandatory waiting period?  </a:t>
            </a:r>
          </a:p>
          <a:p>
            <a:pPr lvl="1"/>
            <a:endParaRPr lang="en-US" sz="2400" dirty="0"/>
          </a:p>
          <a:p>
            <a:r>
              <a:rPr lang="en-US" sz="2400" dirty="0"/>
              <a:t>Anyone willing to run a Bridge or Transition Clinic? 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00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F3EBB-2803-5A46-B6AF-4E23A521E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Local Champions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D7981-E717-B346-B387-527828E41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Administration, Faculty, Residents, Nursing…</a:t>
            </a:r>
          </a:p>
          <a:p>
            <a:pPr lvl="1"/>
            <a:r>
              <a:rPr lang="en-US" sz="2400" dirty="0"/>
              <a:t>How are you going to get providers waivered? </a:t>
            </a:r>
          </a:p>
          <a:p>
            <a:pPr lvl="1"/>
            <a:r>
              <a:rPr lang="en-US" sz="2400" dirty="0"/>
              <a:t>How are you going to get waivered providers to prescribe? </a:t>
            </a:r>
          </a:p>
          <a:p>
            <a:pPr lvl="1"/>
            <a:r>
              <a:rPr lang="en-US" sz="2400" dirty="0"/>
              <a:t>Do you need to consider other models? </a:t>
            </a:r>
          </a:p>
          <a:p>
            <a:pPr lvl="1"/>
            <a:endParaRPr lang="en-US" sz="2400" dirty="0"/>
          </a:p>
          <a:p>
            <a:r>
              <a:rPr lang="en-US" sz="2400" dirty="0"/>
              <a:t>Know your allies </a:t>
            </a:r>
          </a:p>
          <a:p>
            <a:pPr lvl="1"/>
            <a:r>
              <a:rPr lang="en-US" sz="2400" dirty="0"/>
              <a:t>In the hospital and out</a:t>
            </a:r>
          </a:p>
          <a:p>
            <a:pPr lvl="1"/>
            <a:r>
              <a:rPr lang="en-US" sz="2400" dirty="0"/>
              <a:t>Social work/navigators/Health Promotions Advocates</a:t>
            </a:r>
          </a:p>
          <a:p>
            <a:pPr lvl="1"/>
            <a:r>
              <a:rPr lang="en-US" sz="2400" dirty="0"/>
              <a:t>Pharmacy!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312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02D5A-013A-1A47-BE77-1ED5F5A2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Anticipate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BA761-5EEA-5545-9175-E19EC71C8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00200"/>
            <a:ext cx="8123237" cy="4660900"/>
          </a:xfrm>
        </p:spPr>
        <p:txBody>
          <a:bodyPr>
            <a:normAutofit/>
          </a:bodyPr>
          <a:lstStyle/>
          <a:p>
            <a:r>
              <a:rPr lang="en-US" sz="2400" dirty="0"/>
              <a:t>Buprenorphine</a:t>
            </a:r>
          </a:p>
          <a:p>
            <a:pPr lvl="1"/>
            <a:r>
              <a:rPr lang="en-US" sz="2400" dirty="0"/>
              <a:t>Waiver Requirements </a:t>
            </a:r>
          </a:p>
          <a:p>
            <a:pPr lvl="1"/>
            <a:r>
              <a:rPr lang="en-US" sz="2400" dirty="0"/>
              <a:t>Formulary/ED Pyxis</a:t>
            </a:r>
          </a:p>
          <a:p>
            <a:pPr lvl="1"/>
            <a:r>
              <a:rPr lang="en-US" sz="2400" dirty="0"/>
              <a:t>Insurance Prior Authorization? </a:t>
            </a:r>
          </a:p>
          <a:p>
            <a:pPr lvl="1"/>
            <a:r>
              <a:rPr lang="en-US" sz="2400" dirty="0"/>
              <a:t>Local pharmacy</a:t>
            </a:r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dirty="0"/>
              <a:t>Patient </a:t>
            </a:r>
          </a:p>
          <a:p>
            <a:pPr lvl="1"/>
            <a:r>
              <a:rPr lang="en-US" sz="2400" dirty="0"/>
              <a:t>ID</a:t>
            </a:r>
          </a:p>
          <a:p>
            <a:pPr lvl="1"/>
            <a:r>
              <a:rPr lang="en-US" sz="2400" dirty="0"/>
              <a:t>Insurance</a:t>
            </a:r>
          </a:p>
          <a:p>
            <a:pPr lvl="1"/>
            <a:r>
              <a:rPr lang="en-US" sz="2400" dirty="0"/>
              <a:t>Transportation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54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A35D-28DD-0743-BCAD-0B4E8287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Additional Challenges</a:t>
            </a:r>
            <a:endParaRPr lang="en-US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5C335-0FC1-4D40-BC6A-425783DC0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Anticipate resistance, particularly around ANY increased workload across all staff</a:t>
            </a:r>
          </a:p>
          <a:p>
            <a:pPr lvl="1"/>
            <a:r>
              <a:rPr lang="en-US" sz="2400" dirty="0"/>
              <a:t>How can you offload some of the work? </a:t>
            </a:r>
          </a:p>
          <a:p>
            <a:pPr lvl="1"/>
            <a:r>
              <a:rPr lang="en-US" sz="2400" dirty="0"/>
              <a:t>What motivates different key players?</a:t>
            </a:r>
          </a:p>
          <a:p>
            <a:pPr lvl="2"/>
            <a:r>
              <a:rPr lang="en-US" sz="2400" dirty="0"/>
              <a:t>Reducing repeat ED visits or psych holds</a:t>
            </a:r>
          </a:p>
          <a:p>
            <a:pPr lvl="2"/>
            <a:r>
              <a:rPr lang="en-US" sz="2400" dirty="0"/>
              <a:t>Staff safety</a:t>
            </a:r>
          </a:p>
          <a:p>
            <a:pPr lvl="2"/>
            <a:r>
              <a:rPr lang="en-US" sz="2400" dirty="0"/>
              <a:t>LOS</a:t>
            </a:r>
          </a:p>
          <a:p>
            <a:pPr lvl="2"/>
            <a:r>
              <a:rPr lang="en-US" sz="2400" dirty="0"/>
              <a:t>Patient satisfaction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A175325-A1F8-BB49-BBBE-A1201C63B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729990"/>
            <a:ext cx="3449444" cy="235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671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6C027-0AAD-F540-BEAD-7D138A2D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Making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22B3F-48ED-0747-9691-99E214BB2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05001"/>
            <a:ext cx="8229600" cy="5029199"/>
          </a:xfrm>
        </p:spPr>
        <p:txBody>
          <a:bodyPr/>
          <a:lstStyle/>
          <a:p>
            <a:r>
              <a:rPr lang="en-US" sz="2400" dirty="0"/>
              <a:t>Engaging stakeholders helps change culture</a:t>
            </a:r>
          </a:p>
          <a:p>
            <a:r>
              <a:rPr lang="en-US" sz="2400" dirty="0"/>
              <a:t>It will not happen overnight</a:t>
            </a:r>
          </a:p>
          <a:p>
            <a:r>
              <a:rPr lang="en-US" sz="2400" dirty="0"/>
              <a:t>Perfect is the enemy of good </a:t>
            </a:r>
          </a:p>
          <a:p>
            <a:pPr marL="457200" lvl="1" indent="0">
              <a:buNone/>
            </a:pPr>
            <a:r>
              <a:rPr lang="en-US" sz="2400" dirty="0"/>
              <a:t>- Don’t wait for a perfect protocol or system! </a:t>
            </a:r>
          </a:p>
          <a:p>
            <a:r>
              <a:rPr lang="en-US" sz="2400" dirty="0"/>
              <a:t>Make is as easy as possible for providers and patients</a:t>
            </a:r>
          </a:p>
          <a:p>
            <a:pPr marL="0" indent="0">
              <a:buNone/>
            </a:pPr>
            <a:endParaRPr lang="en-US" sz="3000" dirty="0"/>
          </a:p>
          <a:p>
            <a:pPr marL="0" indent="0">
              <a:buNone/>
            </a:pPr>
            <a:r>
              <a:rPr lang="en-US" sz="3000" dirty="0"/>
              <a:t>  </a:t>
            </a:r>
            <a:r>
              <a:rPr lang="en-US" sz="3000" b="1" dirty="0"/>
              <a:t>“This is about improving patient care”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745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 rot="15179131">
            <a:off x="3634483" y="1829767"/>
            <a:ext cx="376017" cy="697231"/>
          </a:xfrm>
          <a:custGeom>
            <a:avLst/>
            <a:gdLst>
              <a:gd name="connsiteX0" fmla="*/ 0 w 376017"/>
              <a:gd name="connsiteY0" fmla="*/ 120996 h 604979"/>
              <a:gd name="connsiteX1" fmla="*/ 188009 w 376017"/>
              <a:gd name="connsiteY1" fmla="*/ 120996 h 604979"/>
              <a:gd name="connsiteX2" fmla="*/ 188009 w 376017"/>
              <a:gd name="connsiteY2" fmla="*/ 0 h 604979"/>
              <a:gd name="connsiteX3" fmla="*/ 376017 w 376017"/>
              <a:gd name="connsiteY3" fmla="*/ 302490 h 604979"/>
              <a:gd name="connsiteX4" fmla="*/ 188009 w 376017"/>
              <a:gd name="connsiteY4" fmla="*/ 604979 h 604979"/>
              <a:gd name="connsiteX5" fmla="*/ 188009 w 376017"/>
              <a:gd name="connsiteY5" fmla="*/ 483983 h 604979"/>
              <a:gd name="connsiteX6" fmla="*/ 0 w 376017"/>
              <a:gd name="connsiteY6" fmla="*/ 483983 h 604979"/>
              <a:gd name="connsiteX7" fmla="*/ 0 w 376017"/>
              <a:gd name="connsiteY7" fmla="*/ 120996 h 60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017" h="604979">
                <a:moveTo>
                  <a:pt x="0" y="120996"/>
                </a:moveTo>
                <a:lnTo>
                  <a:pt x="188009" y="120996"/>
                </a:lnTo>
                <a:lnTo>
                  <a:pt x="188009" y="0"/>
                </a:lnTo>
                <a:lnTo>
                  <a:pt x="376017" y="302490"/>
                </a:lnTo>
                <a:lnTo>
                  <a:pt x="188009" y="604979"/>
                </a:lnTo>
                <a:lnTo>
                  <a:pt x="188009" y="483983"/>
                </a:lnTo>
                <a:lnTo>
                  <a:pt x="0" y="483983"/>
                </a:lnTo>
                <a:lnTo>
                  <a:pt x="0" y="120996"/>
                </a:lnTo>
                <a:close/>
              </a:path>
            </a:pathLst>
          </a:cu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2" tIns="120996" rIns="112806" bIns="120995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901124" y="200970"/>
            <a:ext cx="1650093" cy="1601416"/>
          </a:xfrm>
          <a:custGeom>
            <a:avLst/>
            <a:gdLst>
              <a:gd name="connsiteX0" fmla="*/ 0 w 1601416"/>
              <a:gd name="connsiteY0" fmla="*/ 800708 h 1601416"/>
              <a:gd name="connsiteX1" fmla="*/ 800708 w 1601416"/>
              <a:gd name="connsiteY1" fmla="*/ 0 h 1601416"/>
              <a:gd name="connsiteX2" fmla="*/ 1601416 w 1601416"/>
              <a:gd name="connsiteY2" fmla="*/ 800708 h 1601416"/>
              <a:gd name="connsiteX3" fmla="*/ 800708 w 1601416"/>
              <a:gd name="connsiteY3" fmla="*/ 1601416 h 1601416"/>
              <a:gd name="connsiteX4" fmla="*/ 0 w 1601416"/>
              <a:gd name="connsiteY4" fmla="*/ 800708 h 160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416" h="1601416">
                <a:moveTo>
                  <a:pt x="0" y="800708"/>
                </a:moveTo>
                <a:cubicBezTo>
                  <a:pt x="0" y="358489"/>
                  <a:pt x="358489" y="0"/>
                  <a:pt x="800708" y="0"/>
                </a:cubicBezTo>
                <a:cubicBezTo>
                  <a:pt x="1242927" y="0"/>
                  <a:pt x="1601416" y="358489"/>
                  <a:pt x="1601416" y="800708"/>
                </a:cubicBezTo>
                <a:cubicBezTo>
                  <a:pt x="1601416" y="1242927"/>
                  <a:pt x="1242927" y="1601416"/>
                  <a:pt x="800708" y="1601416"/>
                </a:cubicBezTo>
                <a:cubicBezTo>
                  <a:pt x="358489" y="1601416"/>
                  <a:pt x="0" y="1242927"/>
                  <a:pt x="0" y="800708"/>
                </a:cubicBezTo>
                <a:close/>
              </a:path>
            </a:pathLst>
          </a:cu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842" tIns="254842" rIns="254842" bIns="25484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Access to MAT</a:t>
            </a:r>
          </a:p>
        </p:txBody>
      </p:sp>
      <p:sp>
        <p:nvSpPr>
          <p:cNvPr id="11" name="Freeform 10"/>
          <p:cNvSpPr/>
          <p:nvPr/>
        </p:nvSpPr>
        <p:spPr>
          <a:xfrm rot="18623026">
            <a:off x="5704781" y="1940176"/>
            <a:ext cx="406270" cy="645311"/>
          </a:xfrm>
          <a:custGeom>
            <a:avLst/>
            <a:gdLst>
              <a:gd name="connsiteX0" fmla="*/ 0 w 376017"/>
              <a:gd name="connsiteY0" fmla="*/ 120996 h 604979"/>
              <a:gd name="connsiteX1" fmla="*/ 188009 w 376017"/>
              <a:gd name="connsiteY1" fmla="*/ 120996 h 604979"/>
              <a:gd name="connsiteX2" fmla="*/ 188009 w 376017"/>
              <a:gd name="connsiteY2" fmla="*/ 0 h 604979"/>
              <a:gd name="connsiteX3" fmla="*/ 376017 w 376017"/>
              <a:gd name="connsiteY3" fmla="*/ 302490 h 604979"/>
              <a:gd name="connsiteX4" fmla="*/ 188009 w 376017"/>
              <a:gd name="connsiteY4" fmla="*/ 604979 h 604979"/>
              <a:gd name="connsiteX5" fmla="*/ 188009 w 376017"/>
              <a:gd name="connsiteY5" fmla="*/ 483983 h 604979"/>
              <a:gd name="connsiteX6" fmla="*/ 0 w 376017"/>
              <a:gd name="connsiteY6" fmla="*/ 483983 h 604979"/>
              <a:gd name="connsiteX7" fmla="*/ 0 w 376017"/>
              <a:gd name="connsiteY7" fmla="*/ 120996 h 60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017" h="604979">
                <a:moveTo>
                  <a:pt x="0" y="120996"/>
                </a:moveTo>
                <a:lnTo>
                  <a:pt x="188009" y="120996"/>
                </a:lnTo>
                <a:lnTo>
                  <a:pt x="188009" y="0"/>
                </a:lnTo>
                <a:lnTo>
                  <a:pt x="376017" y="302490"/>
                </a:lnTo>
                <a:lnTo>
                  <a:pt x="188009" y="604979"/>
                </a:lnTo>
                <a:lnTo>
                  <a:pt x="188009" y="483983"/>
                </a:lnTo>
                <a:lnTo>
                  <a:pt x="0" y="483983"/>
                </a:lnTo>
                <a:lnTo>
                  <a:pt x="0" y="120996"/>
                </a:lnTo>
                <a:close/>
              </a:path>
            </a:pathLst>
          </a:cu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171871"/>
              <a:satOff val="-2003"/>
              <a:lumOff val="-360"/>
              <a:alphaOff val="0"/>
            </a:schemeClr>
          </a:fillRef>
          <a:effectRef idx="3">
            <a:schemeClr val="accent5">
              <a:hueOff val="-171871"/>
              <a:satOff val="-2003"/>
              <a:lumOff val="-36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20995" rIns="112805" bIns="120996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618887" y="325766"/>
            <a:ext cx="1645728" cy="1601416"/>
          </a:xfrm>
          <a:custGeom>
            <a:avLst/>
            <a:gdLst>
              <a:gd name="connsiteX0" fmla="*/ 0 w 1601416"/>
              <a:gd name="connsiteY0" fmla="*/ 800708 h 1601416"/>
              <a:gd name="connsiteX1" fmla="*/ 800708 w 1601416"/>
              <a:gd name="connsiteY1" fmla="*/ 0 h 1601416"/>
              <a:gd name="connsiteX2" fmla="*/ 1601416 w 1601416"/>
              <a:gd name="connsiteY2" fmla="*/ 800708 h 1601416"/>
              <a:gd name="connsiteX3" fmla="*/ 800708 w 1601416"/>
              <a:gd name="connsiteY3" fmla="*/ 1601416 h 1601416"/>
              <a:gd name="connsiteX4" fmla="*/ 0 w 1601416"/>
              <a:gd name="connsiteY4" fmla="*/ 800708 h 160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416" h="1601416">
                <a:moveTo>
                  <a:pt x="0" y="800708"/>
                </a:moveTo>
                <a:cubicBezTo>
                  <a:pt x="0" y="358489"/>
                  <a:pt x="358489" y="0"/>
                  <a:pt x="800708" y="0"/>
                </a:cubicBezTo>
                <a:cubicBezTo>
                  <a:pt x="1242927" y="0"/>
                  <a:pt x="1601416" y="358489"/>
                  <a:pt x="1601416" y="800708"/>
                </a:cubicBezTo>
                <a:cubicBezTo>
                  <a:pt x="1601416" y="1242927"/>
                  <a:pt x="1242927" y="1601416"/>
                  <a:pt x="800708" y="1601416"/>
                </a:cubicBezTo>
                <a:cubicBezTo>
                  <a:pt x="358489" y="1601416"/>
                  <a:pt x="0" y="1242927"/>
                  <a:pt x="0" y="800708"/>
                </a:cubicBezTo>
                <a:close/>
              </a:path>
            </a:pathLst>
          </a:cu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171871"/>
              <a:satOff val="-2003"/>
              <a:lumOff val="-360"/>
              <a:alphaOff val="0"/>
            </a:schemeClr>
          </a:fillRef>
          <a:effectRef idx="3">
            <a:schemeClr val="accent5">
              <a:hueOff val="-171871"/>
              <a:satOff val="-2003"/>
              <a:lumOff val="-36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842" tIns="254842" rIns="254842" bIns="25484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 OD Risk</a:t>
            </a:r>
          </a:p>
        </p:txBody>
      </p:sp>
      <p:sp>
        <p:nvSpPr>
          <p:cNvPr id="13" name="Freeform 12"/>
          <p:cNvSpPr/>
          <p:nvPr/>
        </p:nvSpPr>
        <p:spPr>
          <a:xfrm>
            <a:off x="5904085" y="3136631"/>
            <a:ext cx="377684" cy="604979"/>
          </a:xfrm>
          <a:custGeom>
            <a:avLst/>
            <a:gdLst>
              <a:gd name="connsiteX0" fmla="*/ 0 w 327712"/>
              <a:gd name="connsiteY0" fmla="*/ 120996 h 604979"/>
              <a:gd name="connsiteX1" fmla="*/ 163856 w 327712"/>
              <a:gd name="connsiteY1" fmla="*/ 120996 h 604979"/>
              <a:gd name="connsiteX2" fmla="*/ 163856 w 327712"/>
              <a:gd name="connsiteY2" fmla="*/ 0 h 604979"/>
              <a:gd name="connsiteX3" fmla="*/ 327712 w 327712"/>
              <a:gd name="connsiteY3" fmla="*/ 302490 h 604979"/>
              <a:gd name="connsiteX4" fmla="*/ 163856 w 327712"/>
              <a:gd name="connsiteY4" fmla="*/ 604979 h 604979"/>
              <a:gd name="connsiteX5" fmla="*/ 163856 w 327712"/>
              <a:gd name="connsiteY5" fmla="*/ 483983 h 604979"/>
              <a:gd name="connsiteX6" fmla="*/ 0 w 327712"/>
              <a:gd name="connsiteY6" fmla="*/ 483983 h 604979"/>
              <a:gd name="connsiteX7" fmla="*/ 0 w 327712"/>
              <a:gd name="connsiteY7" fmla="*/ 120996 h 60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7712" h="604979">
                <a:moveTo>
                  <a:pt x="0" y="120996"/>
                </a:moveTo>
                <a:lnTo>
                  <a:pt x="163856" y="120996"/>
                </a:lnTo>
                <a:lnTo>
                  <a:pt x="163856" y="0"/>
                </a:lnTo>
                <a:lnTo>
                  <a:pt x="327712" y="302490"/>
                </a:lnTo>
                <a:lnTo>
                  <a:pt x="163856" y="604979"/>
                </a:lnTo>
                <a:lnTo>
                  <a:pt x="163856" y="483983"/>
                </a:lnTo>
                <a:lnTo>
                  <a:pt x="0" y="483983"/>
                </a:lnTo>
                <a:lnTo>
                  <a:pt x="0" y="120996"/>
                </a:lnTo>
                <a:close/>
              </a:path>
            </a:pathLst>
          </a:cu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43741"/>
              <a:satOff val="-4006"/>
              <a:lumOff val="-719"/>
              <a:alphaOff val="0"/>
            </a:schemeClr>
          </a:fillRef>
          <a:effectRef idx="3">
            <a:schemeClr val="accent5">
              <a:hueOff val="-343741"/>
              <a:satOff val="-4006"/>
              <a:lumOff val="-7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20996" rIns="98314" bIns="120995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6438438" y="2583347"/>
            <a:ext cx="1683174" cy="1765722"/>
          </a:xfrm>
          <a:custGeom>
            <a:avLst/>
            <a:gdLst>
              <a:gd name="connsiteX0" fmla="*/ 0 w 1784650"/>
              <a:gd name="connsiteY0" fmla="*/ 882861 h 1765722"/>
              <a:gd name="connsiteX1" fmla="*/ 892325 w 1784650"/>
              <a:gd name="connsiteY1" fmla="*/ 0 h 1765722"/>
              <a:gd name="connsiteX2" fmla="*/ 1784650 w 1784650"/>
              <a:gd name="connsiteY2" fmla="*/ 882861 h 1765722"/>
              <a:gd name="connsiteX3" fmla="*/ 892325 w 1784650"/>
              <a:gd name="connsiteY3" fmla="*/ 1765722 h 1765722"/>
              <a:gd name="connsiteX4" fmla="*/ 0 w 1784650"/>
              <a:gd name="connsiteY4" fmla="*/ 882861 h 176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4650" h="1765722">
                <a:moveTo>
                  <a:pt x="0" y="882861"/>
                </a:moveTo>
                <a:cubicBezTo>
                  <a:pt x="0" y="395270"/>
                  <a:pt x="399508" y="0"/>
                  <a:pt x="892325" y="0"/>
                </a:cubicBezTo>
                <a:cubicBezTo>
                  <a:pt x="1385142" y="0"/>
                  <a:pt x="1784650" y="395270"/>
                  <a:pt x="1784650" y="882861"/>
                </a:cubicBezTo>
                <a:cubicBezTo>
                  <a:pt x="1784650" y="1370452"/>
                  <a:pt x="1385142" y="1765722"/>
                  <a:pt x="892325" y="1765722"/>
                </a:cubicBezTo>
                <a:cubicBezTo>
                  <a:pt x="399508" y="1765722"/>
                  <a:pt x="0" y="1370452"/>
                  <a:pt x="0" y="882861"/>
                </a:cubicBezTo>
                <a:close/>
              </a:path>
            </a:pathLst>
          </a:cu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343741"/>
              <a:satOff val="-4006"/>
              <a:lumOff val="-719"/>
              <a:alphaOff val="0"/>
            </a:schemeClr>
          </a:fillRef>
          <a:effectRef idx="3">
            <a:schemeClr val="accent5">
              <a:hueOff val="-343741"/>
              <a:satOff val="-4006"/>
              <a:lumOff val="-71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0406" tIns="277634" rIns="280406" bIns="277634" numCol="1" spcCol="1270" anchor="ctr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Safe prescribing</a:t>
            </a:r>
          </a:p>
        </p:txBody>
      </p:sp>
      <p:sp>
        <p:nvSpPr>
          <p:cNvPr id="15" name="Freeform 14"/>
          <p:cNvSpPr/>
          <p:nvPr/>
        </p:nvSpPr>
        <p:spPr>
          <a:xfrm rot="3857143">
            <a:off x="5292033" y="4207776"/>
            <a:ext cx="376017" cy="697231"/>
          </a:xfrm>
          <a:custGeom>
            <a:avLst/>
            <a:gdLst>
              <a:gd name="connsiteX0" fmla="*/ 0 w 376017"/>
              <a:gd name="connsiteY0" fmla="*/ 120996 h 604979"/>
              <a:gd name="connsiteX1" fmla="*/ 188009 w 376017"/>
              <a:gd name="connsiteY1" fmla="*/ 120996 h 604979"/>
              <a:gd name="connsiteX2" fmla="*/ 188009 w 376017"/>
              <a:gd name="connsiteY2" fmla="*/ 0 h 604979"/>
              <a:gd name="connsiteX3" fmla="*/ 376017 w 376017"/>
              <a:gd name="connsiteY3" fmla="*/ 302490 h 604979"/>
              <a:gd name="connsiteX4" fmla="*/ 188009 w 376017"/>
              <a:gd name="connsiteY4" fmla="*/ 604979 h 604979"/>
              <a:gd name="connsiteX5" fmla="*/ 188009 w 376017"/>
              <a:gd name="connsiteY5" fmla="*/ 483983 h 604979"/>
              <a:gd name="connsiteX6" fmla="*/ 0 w 376017"/>
              <a:gd name="connsiteY6" fmla="*/ 483983 h 604979"/>
              <a:gd name="connsiteX7" fmla="*/ 0 w 376017"/>
              <a:gd name="connsiteY7" fmla="*/ 120996 h 60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017" h="604979">
                <a:moveTo>
                  <a:pt x="0" y="120996"/>
                </a:moveTo>
                <a:lnTo>
                  <a:pt x="188009" y="120996"/>
                </a:lnTo>
                <a:lnTo>
                  <a:pt x="188009" y="0"/>
                </a:lnTo>
                <a:lnTo>
                  <a:pt x="376017" y="302490"/>
                </a:lnTo>
                <a:lnTo>
                  <a:pt x="188009" y="604979"/>
                </a:lnTo>
                <a:lnTo>
                  <a:pt x="188009" y="483983"/>
                </a:lnTo>
                <a:lnTo>
                  <a:pt x="0" y="483983"/>
                </a:lnTo>
                <a:lnTo>
                  <a:pt x="0" y="120996"/>
                </a:lnTo>
                <a:close/>
              </a:path>
            </a:pathLst>
          </a:cu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515611"/>
              <a:satOff val="-6008"/>
              <a:lumOff val="-1079"/>
              <a:alphaOff val="0"/>
            </a:schemeClr>
          </a:fillRef>
          <a:effectRef idx="3">
            <a:schemeClr val="accent5">
              <a:hueOff val="-515611"/>
              <a:satOff val="-6008"/>
              <a:lumOff val="-107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20995" rIns="112805" bIns="120996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084376" y="4915580"/>
            <a:ext cx="1639418" cy="1601416"/>
          </a:xfrm>
          <a:custGeom>
            <a:avLst/>
            <a:gdLst>
              <a:gd name="connsiteX0" fmla="*/ 0 w 1601416"/>
              <a:gd name="connsiteY0" fmla="*/ 800708 h 1601416"/>
              <a:gd name="connsiteX1" fmla="*/ 800708 w 1601416"/>
              <a:gd name="connsiteY1" fmla="*/ 0 h 1601416"/>
              <a:gd name="connsiteX2" fmla="*/ 1601416 w 1601416"/>
              <a:gd name="connsiteY2" fmla="*/ 800708 h 1601416"/>
              <a:gd name="connsiteX3" fmla="*/ 800708 w 1601416"/>
              <a:gd name="connsiteY3" fmla="*/ 1601416 h 1601416"/>
              <a:gd name="connsiteX4" fmla="*/ 0 w 1601416"/>
              <a:gd name="connsiteY4" fmla="*/ 800708 h 160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416" h="1601416">
                <a:moveTo>
                  <a:pt x="0" y="800708"/>
                </a:moveTo>
                <a:cubicBezTo>
                  <a:pt x="0" y="358489"/>
                  <a:pt x="358489" y="0"/>
                  <a:pt x="800708" y="0"/>
                </a:cubicBezTo>
                <a:cubicBezTo>
                  <a:pt x="1242927" y="0"/>
                  <a:pt x="1601416" y="358489"/>
                  <a:pt x="1601416" y="800708"/>
                </a:cubicBezTo>
                <a:cubicBezTo>
                  <a:pt x="1601416" y="1242927"/>
                  <a:pt x="1242927" y="1601416"/>
                  <a:pt x="800708" y="1601416"/>
                </a:cubicBezTo>
                <a:cubicBezTo>
                  <a:pt x="358489" y="1601416"/>
                  <a:pt x="0" y="1242927"/>
                  <a:pt x="0" y="800708"/>
                </a:cubicBezTo>
                <a:close/>
              </a:path>
            </a:pathLst>
          </a:cu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515611"/>
              <a:satOff val="-6008"/>
              <a:lumOff val="-1079"/>
              <a:alphaOff val="0"/>
            </a:schemeClr>
          </a:fillRef>
          <a:effectRef idx="3">
            <a:schemeClr val="accent5">
              <a:hueOff val="-515611"/>
              <a:satOff val="-6008"/>
              <a:lumOff val="-107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842" tIns="254842" rIns="254842" bIns="25484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 Access to Naloxone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Freeform 16"/>
          <p:cNvSpPr/>
          <p:nvPr/>
        </p:nvSpPr>
        <p:spPr>
          <a:xfrm rot="17742857">
            <a:off x="3238816" y="4125130"/>
            <a:ext cx="376018" cy="697232"/>
          </a:xfrm>
          <a:custGeom>
            <a:avLst/>
            <a:gdLst>
              <a:gd name="connsiteX0" fmla="*/ 0 w 376017"/>
              <a:gd name="connsiteY0" fmla="*/ 120996 h 604979"/>
              <a:gd name="connsiteX1" fmla="*/ 188009 w 376017"/>
              <a:gd name="connsiteY1" fmla="*/ 120996 h 604979"/>
              <a:gd name="connsiteX2" fmla="*/ 188009 w 376017"/>
              <a:gd name="connsiteY2" fmla="*/ 0 h 604979"/>
              <a:gd name="connsiteX3" fmla="*/ 376017 w 376017"/>
              <a:gd name="connsiteY3" fmla="*/ 302490 h 604979"/>
              <a:gd name="connsiteX4" fmla="*/ 188009 w 376017"/>
              <a:gd name="connsiteY4" fmla="*/ 604979 h 604979"/>
              <a:gd name="connsiteX5" fmla="*/ 188009 w 376017"/>
              <a:gd name="connsiteY5" fmla="*/ 483983 h 604979"/>
              <a:gd name="connsiteX6" fmla="*/ 0 w 376017"/>
              <a:gd name="connsiteY6" fmla="*/ 483983 h 604979"/>
              <a:gd name="connsiteX7" fmla="*/ 0 w 376017"/>
              <a:gd name="connsiteY7" fmla="*/ 120996 h 60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017" h="604979">
                <a:moveTo>
                  <a:pt x="376017" y="483983"/>
                </a:moveTo>
                <a:lnTo>
                  <a:pt x="188008" y="483983"/>
                </a:lnTo>
                <a:lnTo>
                  <a:pt x="188008" y="604979"/>
                </a:lnTo>
                <a:lnTo>
                  <a:pt x="0" y="302489"/>
                </a:lnTo>
                <a:lnTo>
                  <a:pt x="188008" y="0"/>
                </a:lnTo>
                <a:lnTo>
                  <a:pt x="188008" y="120996"/>
                </a:lnTo>
                <a:lnTo>
                  <a:pt x="376017" y="120996"/>
                </a:lnTo>
                <a:lnTo>
                  <a:pt x="376017" y="483983"/>
                </a:lnTo>
                <a:close/>
              </a:path>
            </a:pathLst>
          </a:cu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687482"/>
              <a:satOff val="-8011"/>
              <a:lumOff val="-1439"/>
              <a:alphaOff val="0"/>
            </a:schemeClr>
          </a:fillRef>
          <a:effectRef idx="3">
            <a:schemeClr val="accent5">
              <a:hueOff val="-687482"/>
              <a:satOff val="-8011"/>
              <a:lumOff val="-143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805" tIns="120996" rIns="0" bIns="120996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1888095" y="4815409"/>
            <a:ext cx="1744627" cy="1673866"/>
          </a:xfrm>
          <a:custGeom>
            <a:avLst/>
            <a:gdLst>
              <a:gd name="connsiteX0" fmla="*/ 0 w 1601416"/>
              <a:gd name="connsiteY0" fmla="*/ 800708 h 1601416"/>
              <a:gd name="connsiteX1" fmla="*/ 800708 w 1601416"/>
              <a:gd name="connsiteY1" fmla="*/ 0 h 1601416"/>
              <a:gd name="connsiteX2" fmla="*/ 1601416 w 1601416"/>
              <a:gd name="connsiteY2" fmla="*/ 800708 h 1601416"/>
              <a:gd name="connsiteX3" fmla="*/ 800708 w 1601416"/>
              <a:gd name="connsiteY3" fmla="*/ 1601416 h 1601416"/>
              <a:gd name="connsiteX4" fmla="*/ 0 w 1601416"/>
              <a:gd name="connsiteY4" fmla="*/ 800708 h 160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416" h="1601416">
                <a:moveTo>
                  <a:pt x="0" y="800708"/>
                </a:moveTo>
                <a:cubicBezTo>
                  <a:pt x="0" y="358489"/>
                  <a:pt x="358489" y="0"/>
                  <a:pt x="800708" y="0"/>
                </a:cubicBezTo>
                <a:cubicBezTo>
                  <a:pt x="1242927" y="0"/>
                  <a:pt x="1601416" y="358489"/>
                  <a:pt x="1601416" y="800708"/>
                </a:cubicBezTo>
                <a:cubicBezTo>
                  <a:pt x="1601416" y="1242927"/>
                  <a:pt x="1242927" y="1601416"/>
                  <a:pt x="800708" y="1601416"/>
                </a:cubicBezTo>
                <a:cubicBezTo>
                  <a:pt x="358489" y="1601416"/>
                  <a:pt x="0" y="1242927"/>
                  <a:pt x="0" y="800708"/>
                </a:cubicBezTo>
                <a:close/>
              </a:path>
            </a:pathLst>
          </a:cu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687482"/>
              <a:satOff val="-8011"/>
              <a:lumOff val="-1439"/>
              <a:alphaOff val="0"/>
            </a:schemeClr>
          </a:fillRef>
          <a:effectRef idx="3">
            <a:schemeClr val="accent5">
              <a:hueOff val="-687482"/>
              <a:satOff val="-8011"/>
              <a:lumOff val="-143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842" tIns="254842" rIns="254842" bIns="25484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ata Sharing</a:t>
            </a:r>
          </a:p>
        </p:txBody>
      </p:sp>
      <p:sp>
        <p:nvSpPr>
          <p:cNvPr id="21" name="Freeform 20"/>
          <p:cNvSpPr/>
          <p:nvPr/>
        </p:nvSpPr>
        <p:spPr>
          <a:xfrm rot="221405">
            <a:off x="2759380" y="2848917"/>
            <a:ext cx="433356" cy="604980"/>
          </a:xfrm>
          <a:custGeom>
            <a:avLst/>
            <a:gdLst>
              <a:gd name="connsiteX0" fmla="*/ 0 w 376017"/>
              <a:gd name="connsiteY0" fmla="*/ 120996 h 604979"/>
              <a:gd name="connsiteX1" fmla="*/ 188009 w 376017"/>
              <a:gd name="connsiteY1" fmla="*/ 120996 h 604979"/>
              <a:gd name="connsiteX2" fmla="*/ 188009 w 376017"/>
              <a:gd name="connsiteY2" fmla="*/ 0 h 604979"/>
              <a:gd name="connsiteX3" fmla="*/ 376017 w 376017"/>
              <a:gd name="connsiteY3" fmla="*/ 302490 h 604979"/>
              <a:gd name="connsiteX4" fmla="*/ 188009 w 376017"/>
              <a:gd name="connsiteY4" fmla="*/ 604979 h 604979"/>
              <a:gd name="connsiteX5" fmla="*/ 188009 w 376017"/>
              <a:gd name="connsiteY5" fmla="*/ 483983 h 604979"/>
              <a:gd name="connsiteX6" fmla="*/ 0 w 376017"/>
              <a:gd name="connsiteY6" fmla="*/ 483983 h 604979"/>
              <a:gd name="connsiteX7" fmla="*/ 0 w 376017"/>
              <a:gd name="connsiteY7" fmla="*/ 120996 h 60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6017" h="604979">
                <a:moveTo>
                  <a:pt x="376017" y="483983"/>
                </a:moveTo>
                <a:lnTo>
                  <a:pt x="188008" y="483983"/>
                </a:lnTo>
                <a:lnTo>
                  <a:pt x="188008" y="604979"/>
                </a:lnTo>
                <a:lnTo>
                  <a:pt x="0" y="302489"/>
                </a:lnTo>
                <a:lnTo>
                  <a:pt x="188008" y="0"/>
                </a:lnTo>
                <a:lnTo>
                  <a:pt x="188008" y="120996"/>
                </a:lnTo>
                <a:lnTo>
                  <a:pt x="376017" y="120996"/>
                </a:lnTo>
                <a:lnTo>
                  <a:pt x="376017" y="483983"/>
                </a:lnTo>
                <a:close/>
              </a:path>
            </a:pathLst>
          </a:cu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1031223"/>
              <a:satOff val="-12017"/>
              <a:lumOff val="-2158"/>
              <a:alphaOff val="0"/>
            </a:schemeClr>
          </a:fillRef>
          <a:effectRef idx="3">
            <a:schemeClr val="accent5">
              <a:hueOff val="-1031223"/>
              <a:satOff val="-12017"/>
              <a:lumOff val="-215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2805" tIns="120996" rIns="0" bIns="120996" numCol="1" spcCol="1270" anchor="ctr" anchorCtr="0">
            <a:noAutofit/>
          </a:bodyPr>
          <a:lstStyle/>
          <a:p>
            <a:pPr marL="0" marR="0" lvl="0" indent="0" algn="ctr" defTabSz="6223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838200" y="2057401"/>
            <a:ext cx="1745492" cy="1752600"/>
          </a:xfrm>
          <a:custGeom>
            <a:avLst/>
            <a:gdLst>
              <a:gd name="connsiteX0" fmla="*/ 0 w 1601416"/>
              <a:gd name="connsiteY0" fmla="*/ 800708 h 1601416"/>
              <a:gd name="connsiteX1" fmla="*/ 800708 w 1601416"/>
              <a:gd name="connsiteY1" fmla="*/ 0 h 1601416"/>
              <a:gd name="connsiteX2" fmla="*/ 1601416 w 1601416"/>
              <a:gd name="connsiteY2" fmla="*/ 800708 h 1601416"/>
              <a:gd name="connsiteX3" fmla="*/ 800708 w 1601416"/>
              <a:gd name="connsiteY3" fmla="*/ 1601416 h 1601416"/>
              <a:gd name="connsiteX4" fmla="*/ 0 w 1601416"/>
              <a:gd name="connsiteY4" fmla="*/ 800708 h 1601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01416" h="1601416">
                <a:moveTo>
                  <a:pt x="0" y="800708"/>
                </a:moveTo>
                <a:cubicBezTo>
                  <a:pt x="0" y="358489"/>
                  <a:pt x="358489" y="0"/>
                  <a:pt x="800708" y="0"/>
                </a:cubicBezTo>
                <a:cubicBezTo>
                  <a:pt x="1242927" y="0"/>
                  <a:pt x="1601416" y="358489"/>
                  <a:pt x="1601416" y="800708"/>
                </a:cubicBezTo>
                <a:cubicBezTo>
                  <a:pt x="1601416" y="1242927"/>
                  <a:pt x="1242927" y="1601416"/>
                  <a:pt x="800708" y="1601416"/>
                </a:cubicBezTo>
                <a:cubicBezTo>
                  <a:pt x="358489" y="1601416"/>
                  <a:pt x="0" y="1242927"/>
                  <a:pt x="0" y="800708"/>
                </a:cubicBezTo>
                <a:close/>
              </a:path>
            </a:pathLst>
          </a:custGeom>
          <a:solidFill>
            <a:srgbClr val="FF66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-1031223"/>
              <a:satOff val="-12017"/>
              <a:lumOff val="-2158"/>
              <a:alphaOff val="0"/>
            </a:schemeClr>
          </a:fillRef>
          <a:effectRef idx="3">
            <a:schemeClr val="accent5">
              <a:hueOff val="-1031223"/>
              <a:satOff val="-12017"/>
              <a:lumOff val="-215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54842" tIns="254842" rIns="254842" bIns="254842" numCol="1" spcCol="1270" anchor="ctr" anchorCtr="0">
            <a:noAutofit/>
          </a:bodyPr>
          <a:lstStyle/>
          <a:p>
            <a:pPr marL="0" marR="0" lvl="0" indent="0" algn="ctr" defTabSz="711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Reducing the stigma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328025" y="2498412"/>
            <a:ext cx="2446384" cy="1721142"/>
            <a:chOff x="3638115" y="2852599"/>
            <a:chExt cx="2092551" cy="146478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8115" y="2852599"/>
              <a:ext cx="2092551" cy="1464786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3784315" y="3119339"/>
              <a:ext cx="1905000" cy="6878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Reduce </a:t>
              </a:r>
            </a:p>
            <a:p>
              <a:pPr marL="0" marR="0" lvl="0" indent="0" algn="ctr" defTabSz="75565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OD Deaths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9984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191000" y="1108075"/>
            <a:ext cx="5334000" cy="312738"/>
          </a:xfrm>
        </p:spPr>
        <p:txBody>
          <a:bodyPr/>
          <a:lstStyle/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</a:p>
        </p:txBody>
      </p:sp>
      <p:pic>
        <p:nvPicPr>
          <p:cNvPr id="7171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" y="1268413"/>
            <a:ext cx="3124200" cy="22828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5"/>
          <p:cNvSpPr>
            <a:spLocks noChangeArrowheads="1"/>
          </p:cNvSpPr>
          <p:nvPr/>
        </p:nvSpPr>
        <p:spPr bwMode="auto">
          <a:xfrm>
            <a:off x="1219200" y="152400"/>
            <a:ext cx="675798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Why focus on the ED? </a:t>
            </a:r>
            <a:endParaRPr lang="en-US" altLang="en-US" sz="4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95613" y="990600"/>
            <a:ext cx="6148387" cy="523220"/>
          </a:xfrm>
          <a:prstGeom prst="rect">
            <a:avLst/>
          </a:prstGeom>
          <a:solidFill>
            <a:srgbClr val="C000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chemeClr val="bg1"/>
                </a:solidFill>
                <a:latin typeface="+mn-lt"/>
              </a:rPr>
              <a:t>Because that’s where the patients are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3691387"/>
            <a:ext cx="1776413" cy="40011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/>
              <a:t> </a:t>
            </a:r>
            <a:r>
              <a:rPr lang="en-US" sz="2000" b="1" dirty="0"/>
              <a:t>Overdose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800" y="4812268"/>
            <a:ext cx="2681288" cy="40011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/>
              <a:t>Seeking Treatment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43400" y="5965685"/>
            <a:ext cx="1561306" cy="40011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/>
              <a:t>Screening</a:t>
            </a:r>
          </a:p>
        </p:txBody>
      </p:sp>
      <p:pic>
        <p:nvPicPr>
          <p:cNvPr id="7178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9997" y="2106613"/>
            <a:ext cx="37734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7753" y="3878263"/>
            <a:ext cx="2410447" cy="295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67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AEB8A9-B768-4E30-BA55-D919E6687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500" y="-2"/>
            <a:ext cx="3052451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2C6BA0-9030-47AE-BF87-AF22B494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03" y="1144905"/>
            <a:ext cx="2322320" cy="2784156"/>
          </a:xfrm>
        </p:spPr>
        <p:txBody>
          <a:bodyPr anchor="ctr">
            <a:normAutofit/>
          </a:bodyPr>
          <a:lstStyle/>
          <a:p>
            <a:r>
              <a:rPr lang="en-US" sz="41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Barriers &amp; Myths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55D65-092F-4D15-B6C6-111725100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7447" y="1144905"/>
            <a:ext cx="6317822" cy="4944902"/>
          </a:xfrm>
        </p:spPr>
        <p:txBody>
          <a:bodyPr anchor="ctr">
            <a:noAutofit/>
          </a:bodyPr>
          <a:lstStyle/>
          <a:p>
            <a:pPr marL="0" indent="-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“Drug use is a moral failing”</a:t>
            </a:r>
          </a:p>
          <a:p>
            <a:pPr marL="0" indent="-45720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-45720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“You are just substituting one drug for </a:t>
            </a:r>
            <a:b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another”</a:t>
            </a:r>
          </a:p>
          <a:p>
            <a:pPr marL="0" indent="-548640">
              <a:spcAft>
                <a:spcPts val="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“I'm just going to add more drugs to the               </a:t>
            </a:r>
          </a:p>
          <a:p>
            <a:pPr marL="0" indent="-54864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community, they have enough”</a:t>
            </a:r>
          </a:p>
          <a:p>
            <a:pPr marL="0" indent="-54864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-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“Patients are going to flock here if we     </a:t>
            </a:r>
          </a:p>
          <a:p>
            <a:pPr marL="0" indent="-45720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 start offering medications like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Bup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0" indent="-457200">
              <a:lnSpc>
                <a:spcPct val="120000"/>
              </a:lnSpc>
              <a:spcBef>
                <a:spcPts val="0"/>
              </a:spcBef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51C5A3-4412-453E-BEC6-497228C722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28" t="25832" r="17193" b="26273"/>
          <a:stretch/>
        </p:blipFill>
        <p:spPr>
          <a:xfrm>
            <a:off x="2860142" y="1555465"/>
            <a:ext cx="6283858" cy="412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8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F23550D7-2C28-5344-825F-B20CD218F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056" y="6447585"/>
            <a:ext cx="2255184" cy="34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1F79D601-F305-B845-BA3A-C56E8E198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2755" y="6429375"/>
            <a:ext cx="6194051" cy="3207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anchor="ctr" anchorCtr="0" compatLnSpc="1">
            <a:prstTxWarp prst="textNoShape">
              <a:avLst/>
            </a:prstTxWarp>
          </a:bodyPr>
          <a:lstStyle/>
          <a:p>
            <a:pPr algn="l"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>
                <a:ea typeface="Arial Unicode MS" panose="020B0604020202020204" pitchFamily="34" charset="-128"/>
                <a:cs typeface="Arial Unicode MS" panose="020B0604020202020204" pitchFamily="34" charset="-128"/>
              </a:rPr>
              <a:t>G D’Onofrio et al. N Engl J Med 2018;379:2487-2490.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E0B21-8595-FB49-835C-00F26C4FA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60518"/>
            <a:ext cx="9144000" cy="1539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F4F49C-0F80-D34A-9AFD-A3AFE3EA1D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524000"/>
            <a:ext cx="82677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40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>
            <a:extLst>
              <a:ext uri="{FF2B5EF4-FFF2-40B4-BE49-F238E27FC236}">
                <a16:creationId xmlns:a16="http://schemas.microsoft.com/office/drawing/2014/main" id="{F23550D7-2C28-5344-825F-B20CD218F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056" y="6447585"/>
            <a:ext cx="2255184" cy="34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4" name="Rectangle 2">
            <a:extLst>
              <a:ext uri="{FF2B5EF4-FFF2-40B4-BE49-F238E27FC236}">
                <a16:creationId xmlns:a16="http://schemas.microsoft.com/office/drawing/2014/main" id="{1F79D601-F305-B845-BA3A-C56E8E198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2755" y="6429375"/>
            <a:ext cx="6194051" cy="3207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12006" rIns="0" bIns="0" numCol="1" anchor="ctr" anchorCtr="0" compatLnSpc="1">
            <a:prstTxWarp prst="textNoShape">
              <a:avLst/>
            </a:prstTxWarp>
          </a:bodyPr>
          <a:lstStyle/>
          <a:p>
            <a:pPr algn="l">
              <a:tabLst>
                <a:tab pos="638769" algn="l"/>
                <a:tab pos="1277539" algn="l"/>
                <a:tab pos="1916308" algn="l"/>
                <a:tab pos="2555077" algn="l"/>
                <a:tab pos="3193847" algn="l"/>
                <a:tab pos="3832616" algn="l"/>
                <a:tab pos="4471386" algn="l"/>
                <a:tab pos="5110155" algn="l"/>
                <a:tab pos="5748924" algn="l"/>
              </a:tabLst>
            </a:pPr>
            <a:r>
              <a:rPr lang="en-US" altLang="en-US" sz="1059" b="1">
                <a:ea typeface="Arial Unicode MS" panose="020B0604020202020204" pitchFamily="34" charset="-128"/>
                <a:cs typeface="Arial Unicode MS" panose="020B0604020202020204" pitchFamily="34" charset="-128"/>
              </a:rPr>
              <a:t>G D’Onofrio et al. N Engl J Med 2018;379:2487-2490.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9E0B21-8595-FB49-835C-00F26C4FA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65318"/>
            <a:ext cx="9144000" cy="15396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90D626-6187-A24E-B397-97C7E3E122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8153400" cy="355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89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2C896-1046-442B-A3BD-86E6E6F42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0" y="228600"/>
            <a:ext cx="4740926" cy="12192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5100" b="1" dirty="0">
                <a:latin typeface="Cambria" panose="02040503050406030204" pitchFamily="18" charset="0"/>
              </a:rPr>
              <a:t>Opportunity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F1E8B1-25C5-4ED8-A495-1DAC76901D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1" r="11209"/>
          <a:stretch/>
        </p:blipFill>
        <p:spPr>
          <a:xfrm>
            <a:off x="20" y="10"/>
            <a:ext cx="4518095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955E62-CEAB-4AF7-B49A-CF07FBAE528B}"/>
              </a:ext>
            </a:extLst>
          </p:cNvPr>
          <p:cNvSpPr/>
          <p:nvPr/>
        </p:nvSpPr>
        <p:spPr>
          <a:xfrm>
            <a:off x="4953000" y="2527966"/>
            <a:ext cx="4114800" cy="102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3200" b="1" dirty="0"/>
              <a:t>Embrace science  </a:t>
            </a:r>
          </a:p>
          <a:p>
            <a:r>
              <a:rPr lang="en-US" sz="3200" b="1" dirty="0"/>
              <a:t>     based treatments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696128-CF27-459A-80C7-BD9A3E932231}"/>
              </a:ext>
            </a:extLst>
          </p:cNvPr>
          <p:cNvSpPr/>
          <p:nvPr/>
        </p:nvSpPr>
        <p:spPr>
          <a:xfrm>
            <a:off x="4629586" y="3929712"/>
            <a:ext cx="426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/>
              <a:t>Engage emergency </a:t>
            </a:r>
          </a:p>
          <a:p>
            <a:r>
              <a:rPr lang="en-US" sz="3200" b="1" dirty="0"/>
              <a:t>     practitioners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3EC519-E4B3-4473-8AD1-7598A6FAC38A}"/>
              </a:ext>
            </a:extLst>
          </p:cNvPr>
          <p:cNvSpPr txBox="1"/>
          <p:nvPr/>
        </p:nvSpPr>
        <p:spPr>
          <a:xfrm>
            <a:off x="4038600" y="5355302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Change the trajectory of </a:t>
            </a:r>
          </a:p>
          <a:p>
            <a:r>
              <a:rPr lang="en-US" sz="3200" b="1" dirty="0"/>
              <a:t>       the opioid epidemic</a:t>
            </a:r>
          </a:p>
        </p:txBody>
      </p:sp>
    </p:spTree>
    <p:extLst>
      <p:ext uri="{BB962C8B-B14F-4D97-AF65-F5344CB8AC3E}">
        <p14:creationId xmlns:p14="http://schemas.microsoft.com/office/powerpoint/2010/main" val="493334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605837" cy="914400"/>
          </a:xfrm>
        </p:spPr>
        <p:txBody>
          <a:bodyPr/>
          <a:lstStyle/>
          <a:p>
            <a:pPr algn="ctr"/>
            <a:r>
              <a:rPr lang="en-US" sz="4000" dirty="0"/>
              <a:t>Questions? </a:t>
            </a:r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743200" y="1261524"/>
            <a:ext cx="3404874" cy="475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491BCE-200A-644D-99CD-290DBA7019A2}"/>
              </a:ext>
            </a:extLst>
          </p:cNvPr>
          <p:cNvSpPr txBox="1"/>
          <p:nvPr/>
        </p:nvSpPr>
        <p:spPr>
          <a:xfrm>
            <a:off x="5438166" y="4114800"/>
            <a:ext cx="3477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/>
              </a:rPr>
              <a:t>kathryn.hawk@yale.edu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8B8BF6-AAFD-294A-98C9-C63DFA7178CE}"/>
              </a:ext>
            </a:extLst>
          </p:cNvPr>
          <p:cNvSpPr txBox="1"/>
          <p:nvPr/>
        </p:nvSpPr>
        <p:spPr>
          <a:xfrm>
            <a:off x="5486400" y="4724400"/>
            <a:ext cx="3347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4"/>
              </a:rPr>
              <a:t>gail.donofrio@yale.edu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2939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ChangeArrowheads="1"/>
          </p:cNvSpPr>
          <p:nvPr/>
        </p:nvSpPr>
        <p:spPr bwMode="auto">
          <a:xfrm>
            <a:off x="762000" y="380425"/>
            <a:ext cx="9288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3200" b="1" dirty="0">
                <a:solidFill>
                  <a:srgbClr val="0000B8"/>
                </a:solidFill>
                <a:latin typeface="+mj-lt"/>
              </a:rPr>
              <a:t>EDs and Emergency Physicians can…</a:t>
            </a:r>
            <a:endParaRPr lang="en-US" altLang="en-US" sz="4000" b="1" dirty="0">
              <a:solidFill>
                <a:srgbClr val="0000B8"/>
              </a:solidFill>
              <a:latin typeface="+mj-lt"/>
            </a:endParaRP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384969" y="1042541"/>
            <a:ext cx="8759031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/>
              <a:t>Identify patients with OUD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/>
              <a:t>Provide treatment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3200" dirty="0"/>
              <a:t>Initiate buprenorphine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3200" dirty="0"/>
              <a:t>Overdose education and naloxone distribution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200" dirty="0"/>
              <a:t>Directly link patient to continued opioid agonist therapy &amp; preventive services</a:t>
            </a:r>
          </a:p>
        </p:txBody>
      </p:sp>
      <p:sp>
        <p:nvSpPr>
          <p:cNvPr id="21507" name="AutoShape 12" descr="Image result for recovery"/>
          <p:cNvSpPr>
            <a:spLocks noChangeAspect="1" noChangeArrowheads="1"/>
          </p:cNvSpPr>
          <p:nvPr/>
        </p:nvSpPr>
        <p:spPr bwMode="auto">
          <a:xfrm>
            <a:off x="4495800" y="49911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pic>
        <p:nvPicPr>
          <p:cNvPr id="21508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0413"/>
            <a:ext cx="3656013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t="3075" r="7335"/>
          <a:stretch>
            <a:fillRect/>
          </a:stretch>
        </p:blipFill>
        <p:spPr bwMode="auto">
          <a:xfrm>
            <a:off x="84138" y="4848225"/>
            <a:ext cx="2133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t="735" r="17348"/>
          <a:stretch>
            <a:fillRect/>
          </a:stretch>
        </p:blipFill>
        <p:spPr bwMode="auto">
          <a:xfrm>
            <a:off x="6316663" y="4659313"/>
            <a:ext cx="2408237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46508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486400" y="6071961"/>
            <a:ext cx="289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400" i="1" dirty="0"/>
              <a:t>JAMA. </a:t>
            </a:r>
            <a:r>
              <a:rPr lang="en-US" altLang="en-US" sz="1400" dirty="0"/>
              <a:t>2015;313(16):1636-1644</a:t>
            </a:r>
            <a:r>
              <a:rPr lang="en-US" altLang="en-US" sz="1050" dirty="0"/>
              <a:t>. </a:t>
            </a:r>
            <a:endParaRPr lang="en-US" sz="1050" dirty="0"/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028700" y="6096000"/>
            <a:ext cx="20193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200399"/>
                </a:solidFill>
                <a:latin typeface="Arial" panose="020B0604020202020204" pitchFamily="34" charset="0"/>
              </a:rPr>
              <a:t>NIDA 5R01DA025991</a:t>
            </a:r>
          </a:p>
        </p:txBody>
      </p:sp>
      <p:pic>
        <p:nvPicPr>
          <p:cNvPr id="2" name="Picture 1" descr="INEBRIA: ED Innovations for Substance Use Disorders by Shara Martel on Prezi - Google Chrom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1" y="533400"/>
            <a:ext cx="819960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86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4"/>
          <p:cNvSpPr>
            <a:spLocks noGrp="1"/>
          </p:cNvSpPr>
          <p:nvPr>
            <p:ph type="title"/>
          </p:nvPr>
        </p:nvSpPr>
        <p:spPr>
          <a:xfrm>
            <a:off x="152400" y="152400"/>
            <a:ext cx="8534400" cy="857250"/>
          </a:xfrm>
        </p:spPr>
        <p:txBody>
          <a:bodyPr/>
          <a:lstStyle/>
          <a:p>
            <a:pPr algn="ctr"/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ED-</a:t>
            </a:r>
            <a:r>
              <a:rPr lang="en-US" alt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Bup</a:t>
            </a:r>
            <a:r>
              <a:rPr lang="en-US" alt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: 2x More Likely to be Engaged in Addiction Treatment at 30 Days</a:t>
            </a:r>
            <a:r>
              <a:rPr lang="en-US" altLang="en-US" sz="3600" b="1" dirty="0">
                <a:latin typeface="Cambria" panose="02040503050406030204" pitchFamily="18" charset="0"/>
              </a:rPr>
              <a:t>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762155"/>
              </p:ext>
            </p:extLst>
          </p:nvPr>
        </p:nvGraphicFramePr>
        <p:xfrm>
          <a:off x="1066800" y="1782960"/>
          <a:ext cx="7467600" cy="3733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7217237" y="2209800"/>
            <a:ext cx="717373" cy="22363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00" dirty="0">
                <a:latin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en-US" altLang="en-US" sz="900" i="1" dirty="0">
                <a:latin typeface="Arial" panose="020B0604020202020204" pitchFamily="34" charset="0"/>
                <a:cs typeface="Times New Roman" panose="02020603050405020304" pitchFamily="18" charset="0"/>
              </a:rPr>
              <a:t>&lt;0.001</a:t>
            </a:r>
            <a:endParaRPr lang="en-US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3" name="TextBox 1"/>
          <p:cNvSpPr txBox="1">
            <a:spLocks noChangeArrowheads="1"/>
          </p:cNvSpPr>
          <p:nvPr/>
        </p:nvSpPr>
        <p:spPr bwMode="auto">
          <a:xfrm>
            <a:off x="2514600" y="5452646"/>
            <a:ext cx="10287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Referral</a:t>
            </a:r>
          </a:p>
        </p:txBody>
      </p:sp>
      <p:sp>
        <p:nvSpPr>
          <p:cNvPr id="12294" name="TextBox 8"/>
          <p:cNvSpPr txBox="1">
            <a:spLocks noChangeArrowheads="1"/>
          </p:cNvSpPr>
          <p:nvPr/>
        </p:nvSpPr>
        <p:spPr bwMode="auto">
          <a:xfrm>
            <a:off x="4000500" y="5452646"/>
            <a:ext cx="22288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Brief Intervention</a:t>
            </a:r>
          </a:p>
        </p:txBody>
      </p:sp>
      <p:sp>
        <p:nvSpPr>
          <p:cNvPr id="12295" name="TextBox 2"/>
          <p:cNvSpPr txBox="1">
            <a:spLocks noChangeArrowheads="1"/>
          </p:cNvSpPr>
          <p:nvPr/>
        </p:nvSpPr>
        <p:spPr bwMode="auto">
          <a:xfrm>
            <a:off x="6648450" y="5452646"/>
            <a:ext cx="17335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Buprenorphine</a:t>
            </a:r>
          </a:p>
        </p:txBody>
      </p:sp>
    </p:spTree>
    <p:extLst>
      <p:ext uri="{BB962C8B-B14F-4D97-AF65-F5344CB8AC3E}">
        <p14:creationId xmlns:p14="http://schemas.microsoft.com/office/powerpoint/2010/main" val="3232279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61060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Translating Research into Practice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0929" y="1314120"/>
            <a:ext cx="3996071" cy="49342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036" y="2152650"/>
            <a:ext cx="9144000" cy="23934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752600" y="2819399"/>
            <a:ext cx="4817436" cy="707887"/>
            <a:chOff x="1752600" y="2819399"/>
            <a:chExt cx="4817436" cy="707887"/>
          </a:xfrm>
        </p:grpSpPr>
        <p:sp>
          <p:nvSpPr>
            <p:cNvPr id="5" name="TextBox 4"/>
            <p:cNvSpPr txBox="1"/>
            <p:nvPr/>
          </p:nvSpPr>
          <p:spPr>
            <a:xfrm>
              <a:off x="1752600" y="2819400"/>
              <a:ext cx="1676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Initiating </a:t>
              </a:r>
            </a:p>
            <a:p>
              <a:pPr algn="ctr"/>
              <a:r>
                <a:rPr lang="en-US" sz="20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Treatment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74636" y="2819399"/>
              <a:ext cx="12954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Direct Linkage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678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5E40D7-BE4A-4E88-830E-3DF1EEE8E4DE}"/>
              </a:ext>
            </a:extLst>
          </p:cNvPr>
          <p:cNvSpPr txBox="1"/>
          <p:nvPr/>
        </p:nvSpPr>
        <p:spPr>
          <a:xfrm>
            <a:off x="1260799" y="281706"/>
            <a:ext cx="586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399"/>
                </a:solidFill>
              </a:rPr>
              <a:t>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6511E2-BC57-4D15-BDDB-0E2980E5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6400"/>
            <a:ext cx="5296214" cy="4855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888391-0D1C-4E51-8925-47870F585FB5}"/>
              </a:ext>
            </a:extLst>
          </p:cNvPr>
          <p:cNvSpPr txBox="1"/>
          <p:nvPr/>
        </p:nvSpPr>
        <p:spPr>
          <a:xfrm>
            <a:off x="228600" y="1307068"/>
            <a:ext cx="5829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https://www.drugabuse.gov/ed-buprenorphine</a:t>
            </a:r>
            <a:r>
              <a:rPr lang="en-US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51F08F-E81B-47BE-B43A-BE60F4E8E6B0}"/>
              </a:ext>
            </a:extLst>
          </p:cNvPr>
          <p:cNvSpPr/>
          <p:nvPr/>
        </p:nvSpPr>
        <p:spPr>
          <a:xfrm>
            <a:off x="5247350" y="1302841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https://medicine.yale.edu/edbup/</a:t>
            </a:r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E86225-2406-4F32-AE9F-2D4361C5C0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069" y="1891210"/>
            <a:ext cx="5791702" cy="46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020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GORIGWIDTH" val="648"/>
  <p:tag name="TBGORIGHEIGHT" val="90"/>
  <p:tag name="TBGORIGTOP" val="0"/>
  <p:tag name="TBGORIGLEFT" val="3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GORIGWIDTH" val="648"/>
  <p:tag name="TBGORIGHEIGHT" val="362.375"/>
  <p:tag name="TBGORIGTOP" val="90"/>
  <p:tag name="TBGORIGLEFT" val="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GORIGWIDTH" val="654"/>
  <p:tag name="TBGORIGHEIGHT" val="443.5"/>
  <p:tag name="TBGORIGTOP" val="108"/>
  <p:tag name="TBGORIGLEFT" val="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GORIGWIDTH" val="414"/>
  <p:tag name="TBGORIGHEIGHT" val="50.875"/>
  <p:tag name="TBGORIGTOP" val="18"/>
  <p:tag name="TBGORIGLEFT" val="15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GORIGWIDTH" val="648"/>
  <p:tag name="TBGORIGHEIGHT" val="90"/>
  <p:tag name="TBGORIGTOP" val="0"/>
  <p:tag name="TBGORIGLEFT" val="36"/>
</p:tagLst>
</file>

<file path=ppt/theme/theme1.xml><?xml version="1.0" encoding="utf-8"?>
<a:theme xmlns:a="http://schemas.openxmlformats.org/drawingml/2006/main" name="Content Slides">
  <a:themeElements>
    <a:clrScheme name="YSM New Brand">
      <a:dk1>
        <a:srgbClr val="000000"/>
      </a:dk1>
      <a:lt1>
        <a:srgbClr val="FFFFFF"/>
      </a:lt1>
      <a:dk2>
        <a:srgbClr val="585858"/>
      </a:dk2>
      <a:lt2>
        <a:srgbClr val="C2C0C0"/>
      </a:lt2>
      <a:accent1>
        <a:srgbClr val="467FCC"/>
      </a:accent1>
      <a:accent2>
        <a:srgbClr val="55A51C"/>
      </a:accent2>
      <a:accent3>
        <a:srgbClr val="80CDE9"/>
      </a:accent3>
      <a:accent4>
        <a:srgbClr val="A098E4"/>
      </a:accent4>
      <a:accent5>
        <a:srgbClr val="F7941D"/>
      </a:accent5>
      <a:accent6>
        <a:srgbClr val="004DA4"/>
      </a:accent6>
      <a:hlink>
        <a:srgbClr val="467FCC"/>
      </a:hlink>
      <a:folHlink>
        <a:srgbClr val="C4DF9B"/>
      </a:folHlink>
    </a:clrScheme>
    <a:fontScheme name="2_New_Blue_YSM_2">
      <a:majorFont>
        <a:latin typeface="Georgia"/>
        <a:ea typeface="Gulim"/>
        <a:cs typeface="Gulim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ew_Blue_YSM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ew_Blue_YSM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ew_Blue_YSM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31479F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Custom 1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31479F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19183</TotalTime>
  <Words>1288</Words>
  <Application>Microsoft Office PowerPoint</Application>
  <PresentationFormat>On-screen Show (4:3)</PresentationFormat>
  <Paragraphs>318</Paragraphs>
  <Slides>44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44</vt:i4>
      </vt:variant>
    </vt:vector>
  </HeadingPairs>
  <TitlesOfParts>
    <vt:vector size="63" baseType="lpstr">
      <vt:lpstr>Gulim</vt:lpstr>
      <vt:lpstr>MS PGothic</vt:lpstr>
      <vt:lpstr>MS PGothic</vt:lpstr>
      <vt:lpstr>Adobe Gothic Std B</vt:lpstr>
      <vt:lpstr>Arial</vt:lpstr>
      <vt:lpstr>Arial Unicode MS</vt:lpstr>
      <vt:lpstr>Baekmuk Gulim</vt:lpstr>
      <vt:lpstr>Calibri</vt:lpstr>
      <vt:lpstr>Calibri Light</vt:lpstr>
      <vt:lpstr>Cambria</vt:lpstr>
      <vt:lpstr>Century Gothic</vt:lpstr>
      <vt:lpstr>Georgia</vt:lpstr>
      <vt:lpstr>Imprint MT Shadow</vt:lpstr>
      <vt:lpstr>Times New Roman</vt:lpstr>
      <vt:lpstr>Content Slides</vt:lpstr>
      <vt:lpstr>Office Theme</vt:lpstr>
      <vt:lpstr>2_Office Theme</vt:lpstr>
      <vt:lpstr>3_Office Theme</vt:lpstr>
      <vt:lpstr>4_Office Theme</vt:lpstr>
      <vt:lpstr> Developing an ED-Initiated Buprenorphine Program </vt:lpstr>
      <vt:lpstr>PowerPoint Presentation</vt:lpstr>
      <vt:lpstr>    The 24/7/365-day Option    To Fight the Opioid Crisis </vt:lpstr>
      <vt:lpstr>PowerPoint Presentation</vt:lpstr>
      <vt:lpstr>PowerPoint Presentation</vt:lpstr>
      <vt:lpstr>PowerPoint Presentation</vt:lpstr>
      <vt:lpstr>ED-Bup: 2x More Likely to be Engaged in Addiction Treatment at 30 Days </vt:lpstr>
      <vt:lpstr>Translating Research into Practice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makes people take action?</vt:lpstr>
      <vt:lpstr>PowerPoint Presentation</vt:lpstr>
      <vt:lpstr>Brief Negotiation Interview BNI</vt:lpstr>
      <vt:lpstr>PowerPoint Presentation</vt:lpstr>
      <vt:lpstr>PowerPoint Presentation</vt:lpstr>
      <vt:lpstr>Algorithm</vt:lpstr>
      <vt:lpstr>PowerPoint Presentation</vt:lpstr>
      <vt:lpstr>PowerPoint Presentation</vt:lpstr>
      <vt:lpstr>Those at Highest Risk for Overdose</vt:lpstr>
      <vt:lpstr>Harm Reduction Strategies</vt:lpstr>
      <vt:lpstr>PowerPoint Presentation</vt:lpstr>
      <vt:lpstr>Buprenorphine  referral form</vt:lpstr>
      <vt:lpstr>PowerPoint Presentation</vt:lpstr>
      <vt:lpstr>PowerPoint Presentation</vt:lpstr>
      <vt:lpstr>Community Partners</vt:lpstr>
      <vt:lpstr>Local Champions</vt:lpstr>
      <vt:lpstr>Anticipate Challenges</vt:lpstr>
      <vt:lpstr>Additional Challenges</vt:lpstr>
      <vt:lpstr>Making Progress</vt:lpstr>
      <vt:lpstr>PowerPoint Presentation</vt:lpstr>
      <vt:lpstr>Barriers &amp; Myths</vt:lpstr>
      <vt:lpstr>G D’Onofrio et al. N Engl J Med 2018;379:2487-2490.</vt:lpstr>
      <vt:lpstr>G D’Onofrio et al. N Engl J Med 2018;379:2487-2490.</vt:lpstr>
      <vt:lpstr>Opportunity </vt:lpstr>
      <vt:lpstr>Questions? </vt:lpstr>
    </vt:vector>
  </TitlesOfParts>
  <Company>Yale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Fansler, Justin</dc:creator>
  <cp:lastModifiedBy>Martel, Shara</cp:lastModifiedBy>
  <cp:revision>183</cp:revision>
  <cp:lastPrinted>2017-11-30T21:07:02Z</cp:lastPrinted>
  <dcterms:created xsi:type="dcterms:W3CDTF">2010-06-16T21:30:36Z</dcterms:created>
  <dcterms:modified xsi:type="dcterms:W3CDTF">2019-01-25T16:17:30Z</dcterms:modified>
</cp:coreProperties>
</file>